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8885" r:id="rId5"/>
    <p:sldId id="294" r:id="rId6"/>
    <p:sldId id="261" r:id="rId7"/>
    <p:sldId id="288" r:id="rId8"/>
    <p:sldId id="316" r:id="rId9"/>
    <p:sldId id="317" r:id="rId10"/>
    <p:sldId id="8886" r:id="rId11"/>
    <p:sldId id="314" r:id="rId12"/>
    <p:sldId id="8887" r:id="rId13"/>
    <p:sldId id="259" r:id="rId14"/>
    <p:sldId id="334" r:id="rId15"/>
    <p:sldId id="335" r:id="rId16"/>
    <p:sldId id="290" r:id="rId17"/>
    <p:sldId id="291" r:id="rId18"/>
    <p:sldId id="305" r:id="rId19"/>
    <p:sldId id="8888" r:id="rId20"/>
    <p:sldId id="260" r:id="rId21"/>
    <p:sldId id="275" r:id="rId22"/>
    <p:sldId id="306" r:id="rId23"/>
    <p:sldId id="307" r:id="rId24"/>
    <p:sldId id="296" r:id="rId25"/>
    <p:sldId id="329" r:id="rId26"/>
    <p:sldId id="331" r:id="rId27"/>
    <p:sldId id="264" r:id="rId28"/>
    <p:sldId id="308" r:id="rId29"/>
    <p:sldId id="312" r:id="rId30"/>
    <p:sldId id="325" r:id="rId31"/>
    <p:sldId id="326" r:id="rId32"/>
    <p:sldId id="1134" r:id="rId33"/>
    <p:sldId id="313" r:id="rId34"/>
    <p:sldId id="328" r:id="rId35"/>
    <p:sldId id="323" r:id="rId36"/>
    <p:sldId id="322" r:id="rId37"/>
    <p:sldId id="267" r:id="rId38"/>
    <p:sldId id="321" r:id="rId39"/>
    <p:sldId id="1107" r:id="rId40"/>
    <p:sldId id="1132" r:id="rId41"/>
    <p:sldId id="333" r:id="rId42"/>
    <p:sldId id="8889" r:id="rId43"/>
    <p:sldId id="271" r:id="rId44"/>
    <p:sldId id="1133" r:id="rId45"/>
    <p:sldId id="320" r:id="rId46"/>
    <p:sldId id="319" r:id="rId4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4C1"/>
    <a:srgbClr val="FAF6F3"/>
    <a:srgbClr val="000000"/>
    <a:srgbClr val="F8DE9C"/>
    <a:srgbClr val="68B096"/>
    <a:srgbClr val="E7F2F8"/>
    <a:srgbClr val="032C30"/>
    <a:srgbClr val="E2F1DF"/>
    <a:srgbClr val="05444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47DC149-BA29-4664-95DA-DC28AA8CB0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47DC149-BA29-4664-95DA-DC28AA8CB03A}" styleName="Mattilsynet">
    <a:wholeTbl>
      <a:tcTxStyle>
        <a:fontRef idx="minor">
          <a:prstClr val="black"/>
        </a:fontRef>
        <a:srgbClr val="032C30"/>
      </a:tcTxStyle>
      <a:tcStyle>
        <a:tcBdr>
          <a:left>
            <a:ln w="12700" cmpd="sng">
              <a:solidFill>
                <a:srgbClr val="000000"/>
              </a:solidFill>
            </a:ln>
          </a:left>
          <a:right>
            <a:ln w="12700" cmpd="sng">
              <a:solidFill>
                <a:srgbClr val="000000"/>
              </a:solidFill>
            </a:ln>
          </a:right>
          <a:top>
            <a:ln w="12700" cmpd="sng">
              <a:solidFill>
                <a:srgbClr val="000000"/>
              </a:solidFill>
            </a:ln>
          </a:top>
          <a:bottom>
            <a:ln w="12700" cmpd="sng">
              <a:solidFill>
                <a:srgbClr val="000000"/>
              </a:solidFill>
            </a:ln>
          </a:bottom>
          <a:insideH>
            <a:ln w="12700" cmpd="sng">
              <a:solidFill>
                <a:srgbClr val="000000"/>
              </a:solidFill>
            </a:ln>
          </a:insideH>
          <a:insideV>
            <a:ln w="12700" cmpd="sng">
              <a:solidFill>
                <a:srgbClr val="000000"/>
              </a:solidFill>
            </a:ln>
          </a:insideV>
        </a:tcBdr>
        <a:fill>
          <a:solidFill>
            <a:srgbClr val="FFFFFF"/>
          </a:solidFill>
        </a:fill>
      </a:tcStyle>
    </a:wholeTbl>
    <a:band1H>
      <a:tcStyle>
        <a:tcBdr/>
        <a:fill>
          <a:solidFill>
            <a:srgbClr val="E2F1DF"/>
          </a:solidFill>
        </a:fill>
      </a:tcStyle>
    </a:band1H>
    <a:band2H>
      <a:tcStyle>
        <a:tcBdr/>
      </a:tcStyle>
    </a:band2H>
    <a:band1V>
      <a:tcStyle>
        <a:tcBdr/>
        <a:fill>
          <a:solidFill>
            <a:srgbClr val="E2F1DF"/>
          </a:solidFill>
        </a:fill>
      </a:tcStyle>
    </a:band1V>
    <a:band2V>
      <a:tcStyle>
        <a:tcBdr/>
      </a:tcStyle>
    </a:band2V>
    <a:lastCol>
      <a:tcTxStyle b="on">
        <a:fontRef idx="minor">
          <a:prstClr val="black"/>
        </a:fontRef>
        <a:srgbClr val="032C30"/>
      </a:tcTxStyle>
      <a:tcStyle>
        <a:tcBdr/>
        <a:fill>
          <a:solidFill>
            <a:srgbClr val="E2F1DF"/>
          </a:solidFill>
        </a:fill>
      </a:tcStyle>
    </a:lastCol>
    <a:firstCol>
      <a:tcTxStyle b="on">
        <a:fontRef idx="minor">
          <a:prstClr val="black"/>
        </a:fontRef>
        <a:srgbClr val="032C30"/>
      </a:tcTxStyle>
      <a:tcStyle>
        <a:tcBdr/>
        <a:fill>
          <a:solidFill>
            <a:srgbClr val="E2F1DF"/>
          </a:solidFill>
        </a:fill>
      </a:tcStyle>
    </a:firstCol>
    <a:lastRow>
      <a:tcTxStyle b="on">
        <a:fontRef idx="major">
          <a:prstClr val="black"/>
        </a:fontRef>
        <a:srgbClr val="E2F1DF"/>
      </a:tcTxStyle>
      <a:tcStyle>
        <a:tcBdr/>
        <a:fill>
          <a:solidFill>
            <a:srgbClr val="054449"/>
          </a:solidFill>
        </a:fill>
      </a:tcStyle>
    </a:lastRow>
    <a:firstRow>
      <a:tcTxStyle b="on">
        <a:fontRef idx="major">
          <a:prstClr val="black"/>
        </a:fontRef>
        <a:srgbClr val="E2F1DF"/>
      </a:tcTxStyle>
      <a:tcStyle>
        <a:tcBdr/>
        <a:fill>
          <a:solidFill>
            <a:srgbClr val="05444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5314" autoAdjust="0"/>
  </p:normalViewPr>
  <p:slideViewPr>
    <p:cSldViewPr snapToGrid="0">
      <p:cViewPr>
        <p:scale>
          <a:sx n="66" d="100"/>
          <a:sy n="66" d="100"/>
        </p:scale>
        <p:origin x="2472" y="1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89016-C1FC-4E0E-A60A-5A07BC281848}"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nb-NO"/>
        </a:p>
      </dgm:t>
    </dgm:pt>
    <dgm:pt modelId="{7E728256-6A85-4160-B88C-6758CD8D5458}">
      <dgm:prSet phldrT="[Tekst]"/>
      <dgm:spPr/>
      <dgm:t>
        <a:bodyPr/>
        <a:lstStyle/>
        <a:p>
          <a:r>
            <a:rPr lang="nb-NO"/>
            <a:t>Antiresistens-strategi</a:t>
          </a:r>
        </a:p>
      </dgm:t>
    </dgm:pt>
    <dgm:pt modelId="{A80E5FEC-5728-49BD-A3FE-E23E45CE49DB}" type="parTrans" cxnId="{813BF2A1-32E2-4C47-BB1E-744E01DF3C91}">
      <dgm:prSet/>
      <dgm:spPr/>
      <dgm:t>
        <a:bodyPr/>
        <a:lstStyle/>
        <a:p>
          <a:endParaRPr lang="nb-NO"/>
        </a:p>
      </dgm:t>
    </dgm:pt>
    <dgm:pt modelId="{B737CB61-67CC-4494-9A7D-CBBAF372AE76}" type="sibTrans" cxnId="{813BF2A1-32E2-4C47-BB1E-744E01DF3C91}">
      <dgm:prSet/>
      <dgm:spPr/>
      <dgm:t>
        <a:bodyPr/>
        <a:lstStyle/>
        <a:p>
          <a:endParaRPr lang="nb-NO"/>
        </a:p>
      </dgm:t>
    </dgm:pt>
    <dgm:pt modelId="{D9A620E5-B2E0-47D0-931C-D43A104B706B}">
      <dgm:prSet phldrT="[Tekst]"/>
      <dgm:spPr>
        <a:solidFill>
          <a:srgbClr val="92D050"/>
        </a:solidFill>
        <a:ln>
          <a:solidFill>
            <a:srgbClr val="92D050"/>
          </a:solidFill>
        </a:ln>
      </dgm:spPr>
      <dgm:t>
        <a:bodyPr/>
        <a:lstStyle/>
        <a:p>
          <a:r>
            <a:rPr lang="nb-NO"/>
            <a:t>Forebygge angrep og bruke ikke-kjemiske tiltak</a:t>
          </a:r>
        </a:p>
      </dgm:t>
    </dgm:pt>
    <dgm:pt modelId="{35194710-CD9F-49A3-8012-1019BCB53FE6}" type="parTrans" cxnId="{84E4399D-274C-4E77-9D04-603D1B530F1B}">
      <dgm:prSet/>
      <dgm:spPr/>
      <dgm:t>
        <a:bodyPr/>
        <a:lstStyle/>
        <a:p>
          <a:endParaRPr lang="nb-NO"/>
        </a:p>
      </dgm:t>
    </dgm:pt>
    <dgm:pt modelId="{1096AFCE-8827-4E52-970F-CAE2A5CB0402}" type="sibTrans" cxnId="{84E4399D-274C-4E77-9D04-603D1B530F1B}">
      <dgm:prSet/>
      <dgm:spPr/>
      <dgm:t>
        <a:bodyPr/>
        <a:lstStyle/>
        <a:p>
          <a:endParaRPr lang="nb-NO"/>
        </a:p>
      </dgm:t>
    </dgm:pt>
    <dgm:pt modelId="{3E2CBC2C-F8D8-4D77-946B-CE05A211EE4C}">
      <dgm:prSet phldrT="[Tekst]"/>
      <dgm:spPr/>
      <dgm:t>
        <a:bodyPr/>
        <a:lstStyle/>
        <a:p>
          <a:r>
            <a:rPr lang="nb-NO"/>
            <a:t>Begrense bruk</a:t>
          </a:r>
        </a:p>
      </dgm:t>
    </dgm:pt>
    <dgm:pt modelId="{A63BDCAC-2EA6-4333-BA78-3801901CE368}" type="parTrans" cxnId="{D4D679EB-5600-4463-B27D-9D38B7A254B2}">
      <dgm:prSet/>
      <dgm:spPr/>
      <dgm:t>
        <a:bodyPr/>
        <a:lstStyle/>
        <a:p>
          <a:endParaRPr lang="nb-NO"/>
        </a:p>
      </dgm:t>
    </dgm:pt>
    <dgm:pt modelId="{6F6D9E98-7E98-4724-9320-C5CF4B5A108B}" type="sibTrans" cxnId="{D4D679EB-5600-4463-B27D-9D38B7A254B2}">
      <dgm:prSet/>
      <dgm:spPr/>
      <dgm:t>
        <a:bodyPr/>
        <a:lstStyle/>
        <a:p>
          <a:endParaRPr lang="nb-NO"/>
        </a:p>
      </dgm:t>
    </dgm:pt>
    <dgm:pt modelId="{65873A22-39A4-40B1-9246-789C85F24247}">
      <dgm:prSet phldrT="[Tekst]"/>
      <dgm:spPr/>
      <dgm:t>
        <a:bodyPr/>
        <a:lstStyle/>
        <a:p>
          <a:r>
            <a:rPr lang="nb-NO"/>
            <a:t>Veksle mellom preparater med ulike biokjemiske virkemåter</a:t>
          </a:r>
        </a:p>
      </dgm:t>
    </dgm:pt>
    <dgm:pt modelId="{2394DAB0-9343-4EC3-96FC-FC4EC2C453F1}" type="parTrans" cxnId="{D67A70B6-A6F9-49BD-9EED-F0FAE25196C1}">
      <dgm:prSet/>
      <dgm:spPr/>
      <dgm:t>
        <a:bodyPr/>
        <a:lstStyle/>
        <a:p>
          <a:endParaRPr lang="nb-NO"/>
        </a:p>
      </dgm:t>
    </dgm:pt>
    <dgm:pt modelId="{0B90090B-FA53-4F5B-9DA3-556A4EC93EAD}" type="sibTrans" cxnId="{D67A70B6-A6F9-49BD-9EED-F0FAE25196C1}">
      <dgm:prSet/>
      <dgm:spPr/>
      <dgm:t>
        <a:bodyPr/>
        <a:lstStyle/>
        <a:p>
          <a:endParaRPr lang="nb-NO"/>
        </a:p>
      </dgm:t>
    </dgm:pt>
    <dgm:pt modelId="{8F599EB0-9477-41A4-BFE9-6E06EECEE323}">
      <dgm:prSet phldrT="[Tekst]"/>
      <dgm:spPr>
        <a:solidFill>
          <a:schemeClr val="accent5">
            <a:lumMod val="50000"/>
          </a:schemeClr>
        </a:solidFill>
      </dgm:spPr>
      <dgm:t>
        <a:bodyPr/>
        <a:lstStyle/>
        <a:p>
          <a:r>
            <a:rPr lang="nb-NO"/>
            <a:t>Bruke plantevernmidler hvis nødvendig</a:t>
          </a:r>
        </a:p>
      </dgm:t>
    </dgm:pt>
    <dgm:pt modelId="{3B80B6B8-FE7E-4402-B662-C94F8A68FD22}" type="parTrans" cxnId="{3F150816-EC71-4467-B7E0-35197BEE9762}">
      <dgm:prSet/>
      <dgm:spPr/>
      <dgm:t>
        <a:bodyPr/>
        <a:lstStyle/>
        <a:p>
          <a:endParaRPr lang="nb-NO"/>
        </a:p>
      </dgm:t>
    </dgm:pt>
    <dgm:pt modelId="{270E1493-23DA-4E08-8981-0A43DBFE4006}" type="sibTrans" cxnId="{3F150816-EC71-4467-B7E0-35197BEE9762}">
      <dgm:prSet/>
      <dgm:spPr/>
      <dgm:t>
        <a:bodyPr/>
        <a:lstStyle/>
        <a:p>
          <a:endParaRPr lang="nb-NO"/>
        </a:p>
      </dgm:t>
    </dgm:pt>
    <dgm:pt modelId="{EE8D6DAD-E13D-44E6-A8C3-22C8E22105E4}">
      <dgm:prSet phldrT="[Tekst]"/>
      <dgm:spPr/>
      <dgm:t>
        <a:bodyPr/>
        <a:lstStyle/>
        <a:p>
          <a:r>
            <a:rPr lang="nb-NO"/>
            <a:t>Teste og overvåke midlenes virkning</a:t>
          </a:r>
        </a:p>
      </dgm:t>
    </dgm:pt>
    <dgm:pt modelId="{1DD70B50-549C-4B9C-9E9C-5A42B77D97ED}" type="parTrans" cxnId="{41ED1D0E-5FF9-4053-9F45-84230D6C3580}">
      <dgm:prSet/>
      <dgm:spPr/>
      <dgm:t>
        <a:bodyPr/>
        <a:lstStyle/>
        <a:p>
          <a:endParaRPr lang="nb-NO"/>
        </a:p>
      </dgm:t>
    </dgm:pt>
    <dgm:pt modelId="{FC3617AA-3439-4B2E-9090-E4C4B3F5FC2E}" type="sibTrans" cxnId="{41ED1D0E-5FF9-4053-9F45-84230D6C3580}">
      <dgm:prSet/>
      <dgm:spPr/>
      <dgm:t>
        <a:bodyPr/>
        <a:lstStyle/>
        <a:p>
          <a:endParaRPr lang="nb-NO"/>
        </a:p>
      </dgm:t>
    </dgm:pt>
    <dgm:pt modelId="{8D6DFA9D-68D2-4AAE-9C8E-4D51C8C0B290}" type="pres">
      <dgm:prSet presAssocID="{93189016-C1FC-4E0E-A60A-5A07BC281848}" presName="Name0" presStyleCnt="0">
        <dgm:presLayoutVars>
          <dgm:chPref val="1"/>
          <dgm:dir/>
          <dgm:animOne val="branch"/>
          <dgm:animLvl val="lvl"/>
          <dgm:resizeHandles/>
        </dgm:presLayoutVars>
      </dgm:prSet>
      <dgm:spPr/>
    </dgm:pt>
    <dgm:pt modelId="{A4C10CEA-083E-42A5-BE3D-EEF8F4DBC1F1}" type="pres">
      <dgm:prSet presAssocID="{7E728256-6A85-4160-B88C-6758CD8D5458}" presName="vertOne" presStyleCnt="0"/>
      <dgm:spPr/>
    </dgm:pt>
    <dgm:pt modelId="{77165CC5-1A88-4E2B-A7B8-A9CDF4588454}" type="pres">
      <dgm:prSet presAssocID="{7E728256-6A85-4160-B88C-6758CD8D5458}" presName="txOne" presStyleLbl="node0" presStyleIdx="0" presStyleCnt="1">
        <dgm:presLayoutVars>
          <dgm:chPref val="3"/>
        </dgm:presLayoutVars>
      </dgm:prSet>
      <dgm:spPr/>
    </dgm:pt>
    <dgm:pt modelId="{49EB9008-F82E-4D41-9941-1EA9E04D06B7}" type="pres">
      <dgm:prSet presAssocID="{7E728256-6A85-4160-B88C-6758CD8D5458}" presName="parTransOne" presStyleCnt="0"/>
      <dgm:spPr/>
    </dgm:pt>
    <dgm:pt modelId="{B5C2071E-FFB7-4133-99C9-CAB5668C739D}" type="pres">
      <dgm:prSet presAssocID="{7E728256-6A85-4160-B88C-6758CD8D5458}" presName="horzOne" presStyleCnt="0"/>
      <dgm:spPr/>
    </dgm:pt>
    <dgm:pt modelId="{ABFE06E3-8BA9-44B7-920F-C5D05ED3A0AC}" type="pres">
      <dgm:prSet presAssocID="{D9A620E5-B2E0-47D0-931C-D43A104B706B}" presName="vertTwo" presStyleCnt="0"/>
      <dgm:spPr/>
    </dgm:pt>
    <dgm:pt modelId="{6C0880A6-B0CA-4926-A452-A45AC1B46AC9}" type="pres">
      <dgm:prSet presAssocID="{D9A620E5-B2E0-47D0-931C-D43A104B706B}" presName="txTwo" presStyleLbl="node2" presStyleIdx="0" presStyleCnt="2" custScaleX="114340" custScaleY="202977" custLinFactNeighborX="-364" custLinFactNeighborY="-14761">
        <dgm:presLayoutVars>
          <dgm:chPref val="3"/>
        </dgm:presLayoutVars>
      </dgm:prSet>
      <dgm:spPr/>
    </dgm:pt>
    <dgm:pt modelId="{A46838C6-36D6-4B8F-84F4-7EE3B6977C4D}" type="pres">
      <dgm:prSet presAssocID="{D9A620E5-B2E0-47D0-931C-D43A104B706B}" presName="parTransTwo" presStyleCnt="0"/>
      <dgm:spPr/>
    </dgm:pt>
    <dgm:pt modelId="{675AE06C-46CF-41A0-9F07-1869F036D732}" type="pres">
      <dgm:prSet presAssocID="{D9A620E5-B2E0-47D0-931C-D43A104B706B}" presName="horzTwo" presStyleCnt="0"/>
      <dgm:spPr/>
    </dgm:pt>
    <dgm:pt modelId="{8D6F2B76-E623-485F-BA88-B49DFCBE4016}" type="pres">
      <dgm:prSet presAssocID="{3E2CBC2C-F8D8-4D77-946B-CE05A211EE4C}" presName="vertThree" presStyleCnt="0"/>
      <dgm:spPr/>
    </dgm:pt>
    <dgm:pt modelId="{D4D5BBD4-E5E9-4A6B-B706-03422EEFB220}" type="pres">
      <dgm:prSet presAssocID="{3E2CBC2C-F8D8-4D77-946B-CE05A211EE4C}" presName="txThree" presStyleLbl="node3" presStyleIdx="0" presStyleCnt="3" custLinFactX="100000" custLinFactY="-12983" custLinFactNeighborX="129886" custLinFactNeighborY="-100000">
        <dgm:presLayoutVars>
          <dgm:chPref val="3"/>
        </dgm:presLayoutVars>
      </dgm:prSet>
      <dgm:spPr/>
    </dgm:pt>
    <dgm:pt modelId="{E1585087-CBFD-492E-A103-CE5B6C47E4E8}" type="pres">
      <dgm:prSet presAssocID="{3E2CBC2C-F8D8-4D77-946B-CE05A211EE4C}" presName="horzThree" presStyleCnt="0"/>
      <dgm:spPr/>
    </dgm:pt>
    <dgm:pt modelId="{BEDB73A0-5EB9-41BD-B5F5-5C7508B19BDA}" type="pres">
      <dgm:prSet presAssocID="{6F6D9E98-7E98-4724-9320-C5CF4B5A108B}" presName="sibSpaceThree" presStyleCnt="0"/>
      <dgm:spPr/>
    </dgm:pt>
    <dgm:pt modelId="{3EB6351C-3868-4FCF-BC96-E8755CE14490}" type="pres">
      <dgm:prSet presAssocID="{65873A22-39A4-40B1-9246-789C85F24247}" presName="vertThree" presStyleCnt="0"/>
      <dgm:spPr/>
    </dgm:pt>
    <dgm:pt modelId="{47F049A0-C8FE-49E4-B4CE-7D23432BB313}" type="pres">
      <dgm:prSet presAssocID="{65873A22-39A4-40B1-9246-789C85F24247}" presName="txThree" presStyleLbl="node3" presStyleIdx="1" presStyleCnt="3" custLinFactX="100000" custLinFactY="-12258" custLinFactNeighborX="128138" custLinFactNeighborY="-100000">
        <dgm:presLayoutVars>
          <dgm:chPref val="3"/>
        </dgm:presLayoutVars>
      </dgm:prSet>
      <dgm:spPr/>
    </dgm:pt>
    <dgm:pt modelId="{FDDDC394-4A61-48AB-8A02-77F85B660883}" type="pres">
      <dgm:prSet presAssocID="{65873A22-39A4-40B1-9246-789C85F24247}" presName="horzThree" presStyleCnt="0"/>
      <dgm:spPr/>
    </dgm:pt>
    <dgm:pt modelId="{D61234B6-135F-44F3-9606-4BEBBC6F2FE3}" type="pres">
      <dgm:prSet presAssocID="{1096AFCE-8827-4E52-970F-CAE2A5CB0402}" presName="sibSpaceTwo" presStyleCnt="0"/>
      <dgm:spPr/>
    </dgm:pt>
    <dgm:pt modelId="{8E5EEA68-5560-42AF-826B-BD94170B4B73}" type="pres">
      <dgm:prSet presAssocID="{8F599EB0-9477-41A4-BFE9-6E06EECEE323}" presName="vertTwo" presStyleCnt="0"/>
      <dgm:spPr/>
    </dgm:pt>
    <dgm:pt modelId="{45B90801-946F-4630-93CB-C33E7628AB27}" type="pres">
      <dgm:prSet presAssocID="{8F599EB0-9477-41A4-BFE9-6E06EECEE323}" presName="txTwo" presStyleLbl="node2" presStyleIdx="1" presStyleCnt="2" custScaleX="305295">
        <dgm:presLayoutVars>
          <dgm:chPref val="3"/>
        </dgm:presLayoutVars>
      </dgm:prSet>
      <dgm:spPr/>
    </dgm:pt>
    <dgm:pt modelId="{F6FC8D2C-34B2-4225-BECB-4C8897D2D6D0}" type="pres">
      <dgm:prSet presAssocID="{8F599EB0-9477-41A4-BFE9-6E06EECEE323}" presName="parTransTwo" presStyleCnt="0"/>
      <dgm:spPr/>
    </dgm:pt>
    <dgm:pt modelId="{B2CB6558-CAB2-4E38-AE9F-D7845D9CE95C}" type="pres">
      <dgm:prSet presAssocID="{8F599EB0-9477-41A4-BFE9-6E06EECEE323}" presName="horzTwo" presStyleCnt="0"/>
      <dgm:spPr/>
    </dgm:pt>
    <dgm:pt modelId="{65F483FF-AF1E-4B81-A96F-2876081B4D2A}" type="pres">
      <dgm:prSet presAssocID="{EE8D6DAD-E13D-44E6-A8C3-22C8E22105E4}" presName="vertThree" presStyleCnt="0"/>
      <dgm:spPr/>
    </dgm:pt>
    <dgm:pt modelId="{E2293524-C198-4745-8AC7-A3FA42DC7258}" type="pres">
      <dgm:prSet presAssocID="{EE8D6DAD-E13D-44E6-A8C3-22C8E22105E4}" presName="txThree" presStyleLbl="node3" presStyleIdx="2" presStyleCnt="3" custLinFactX="2855" custLinFactNeighborX="100000" custLinFactNeighborY="-8273">
        <dgm:presLayoutVars>
          <dgm:chPref val="3"/>
        </dgm:presLayoutVars>
      </dgm:prSet>
      <dgm:spPr/>
    </dgm:pt>
    <dgm:pt modelId="{0B758A22-2C9D-4A61-9465-FF874EEB6147}" type="pres">
      <dgm:prSet presAssocID="{EE8D6DAD-E13D-44E6-A8C3-22C8E22105E4}" presName="horzThree" presStyleCnt="0"/>
      <dgm:spPr/>
    </dgm:pt>
  </dgm:ptLst>
  <dgm:cxnLst>
    <dgm:cxn modelId="{2059B800-A86C-4490-A969-1EF37B2A9C63}" type="presOf" srcId="{7E728256-6A85-4160-B88C-6758CD8D5458}" destId="{77165CC5-1A88-4E2B-A7B8-A9CDF4588454}" srcOrd="0" destOrd="0" presId="urn:microsoft.com/office/officeart/2005/8/layout/hierarchy4"/>
    <dgm:cxn modelId="{41ED1D0E-5FF9-4053-9F45-84230D6C3580}" srcId="{8F599EB0-9477-41A4-BFE9-6E06EECEE323}" destId="{EE8D6DAD-E13D-44E6-A8C3-22C8E22105E4}" srcOrd="0" destOrd="0" parTransId="{1DD70B50-549C-4B9C-9E9C-5A42B77D97ED}" sibTransId="{FC3617AA-3439-4B2E-9090-E4C4B3F5FC2E}"/>
    <dgm:cxn modelId="{3F150816-EC71-4467-B7E0-35197BEE9762}" srcId="{7E728256-6A85-4160-B88C-6758CD8D5458}" destId="{8F599EB0-9477-41A4-BFE9-6E06EECEE323}" srcOrd="1" destOrd="0" parTransId="{3B80B6B8-FE7E-4402-B662-C94F8A68FD22}" sibTransId="{270E1493-23DA-4E08-8981-0A43DBFE4006}"/>
    <dgm:cxn modelId="{31F31E2F-7D32-4D5E-843C-8FE893C2594D}" type="presOf" srcId="{D9A620E5-B2E0-47D0-931C-D43A104B706B}" destId="{6C0880A6-B0CA-4926-A452-A45AC1B46AC9}" srcOrd="0" destOrd="0" presId="urn:microsoft.com/office/officeart/2005/8/layout/hierarchy4"/>
    <dgm:cxn modelId="{487CE939-1F4D-442E-AD0F-B60CA142AF57}" type="presOf" srcId="{8F599EB0-9477-41A4-BFE9-6E06EECEE323}" destId="{45B90801-946F-4630-93CB-C33E7628AB27}" srcOrd="0" destOrd="0" presId="urn:microsoft.com/office/officeart/2005/8/layout/hierarchy4"/>
    <dgm:cxn modelId="{1CA5723A-7122-4469-9966-74327E65503F}" type="presOf" srcId="{93189016-C1FC-4E0E-A60A-5A07BC281848}" destId="{8D6DFA9D-68D2-4AAE-9C8E-4D51C8C0B290}" srcOrd="0" destOrd="0" presId="urn:microsoft.com/office/officeart/2005/8/layout/hierarchy4"/>
    <dgm:cxn modelId="{D2A6848B-54D8-4EAF-9F31-11183A270FB8}" type="presOf" srcId="{65873A22-39A4-40B1-9246-789C85F24247}" destId="{47F049A0-C8FE-49E4-B4CE-7D23432BB313}" srcOrd="0" destOrd="0" presId="urn:microsoft.com/office/officeart/2005/8/layout/hierarchy4"/>
    <dgm:cxn modelId="{84E4399D-274C-4E77-9D04-603D1B530F1B}" srcId="{7E728256-6A85-4160-B88C-6758CD8D5458}" destId="{D9A620E5-B2E0-47D0-931C-D43A104B706B}" srcOrd="0" destOrd="0" parTransId="{35194710-CD9F-49A3-8012-1019BCB53FE6}" sibTransId="{1096AFCE-8827-4E52-970F-CAE2A5CB0402}"/>
    <dgm:cxn modelId="{813BF2A1-32E2-4C47-BB1E-744E01DF3C91}" srcId="{93189016-C1FC-4E0E-A60A-5A07BC281848}" destId="{7E728256-6A85-4160-B88C-6758CD8D5458}" srcOrd="0" destOrd="0" parTransId="{A80E5FEC-5728-49BD-A3FE-E23E45CE49DB}" sibTransId="{B737CB61-67CC-4494-9A7D-CBBAF372AE76}"/>
    <dgm:cxn modelId="{D67A70B6-A6F9-49BD-9EED-F0FAE25196C1}" srcId="{D9A620E5-B2E0-47D0-931C-D43A104B706B}" destId="{65873A22-39A4-40B1-9246-789C85F24247}" srcOrd="1" destOrd="0" parTransId="{2394DAB0-9343-4EC3-96FC-FC4EC2C453F1}" sibTransId="{0B90090B-FA53-4F5B-9DA3-556A4EC93EAD}"/>
    <dgm:cxn modelId="{C44EE7D7-89AE-4EE5-BB59-F4C0CF3995CD}" type="presOf" srcId="{3E2CBC2C-F8D8-4D77-946B-CE05A211EE4C}" destId="{D4D5BBD4-E5E9-4A6B-B706-03422EEFB220}" srcOrd="0" destOrd="0" presId="urn:microsoft.com/office/officeart/2005/8/layout/hierarchy4"/>
    <dgm:cxn modelId="{D4D679EB-5600-4463-B27D-9D38B7A254B2}" srcId="{D9A620E5-B2E0-47D0-931C-D43A104B706B}" destId="{3E2CBC2C-F8D8-4D77-946B-CE05A211EE4C}" srcOrd="0" destOrd="0" parTransId="{A63BDCAC-2EA6-4333-BA78-3801901CE368}" sibTransId="{6F6D9E98-7E98-4724-9320-C5CF4B5A108B}"/>
    <dgm:cxn modelId="{F6287EF5-FFA2-417A-A1A7-D1122F3EA916}" type="presOf" srcId="{EE8D6DAD-E13D-44E6-A8C3-22C8E22105E4}" destId="{E2293524-C198-4745-8AC7-A3FA42DC7258}" srcOrd="0" destOrd="0" presId="urn:microsoft.com/office/officeart/2005/8/layout/hierarchy4"/>
    <dgm:cxn modelId="{7D5D5553-F314-479E-BA8E-72D8C692F8C1}" type="presParOf" srcId="{8D6DFA9D-68D2-4AAE-9C8E-4D51C8C0B290}" destId="{A4C10CEA-083E-42A5-BE3D-EEF8F4DBC1F1}" srcOrd="0" destOrd="0" presId="urn:microsoft.com/office/officeart/2005/8/layout/hierarchy4"/>
    <dgm:cxn modelId="{018698AE-F906-44C2-952E-715BA65668D9}" type="presParOf" srcId="{A4C10CEA-083E-42A5-BE3D-EEF8F4DBC1F1}" destId="{77165CC5-1A88-4E2B-A7B8-A9CDF4588454}" srcOrd="0" destOrd="0" presId="urn:microsoft.com/office/officeart/2005/8/layout/hierarchy4"/>
    <dgm:cxn modelId="{892FF28B-7B9B-424E-B8DC-A1A9F2DFAC6A}" type="presParOf" srcId="{A4C10CEA-083E-42A5-BE3D-EEF8F4DBC1F1}" destId="{49EB9008-F82E-4D41-9941-1EA9E04D06B7}" srcOrd="1" destOrd="0" presId="urn:microsoft.com/office/officeart/2005/8/layout/hierarchy4"/>
    <dgm:cxn modelId="{9E256717-7D17-493C-B463-40124E26D054}" type="presParOf" srcId="{A4C10CEA-083E-42A5-BE3D-EEF8F4DBC1F1}" destId="{B5C2071E-FFB7-4133-99C9-CAB5668C739D}" srcOrd="2" destOrd="0" presId="urn:microsoft.com/office/officeart/2005/8/layout/hierarchy4"/>
    <dgm:cxn modelId="{15AE7535-9203-4B0F-A4BB-02D9928FCDA9}" type="presParOf" srcId="{B5C2071E-FFB7-4133-99C9-CAB5668C739D}" destId="{ABFE06E3-8BA9-44B7-920F-C5D05ED3A0AC}" srcOrd="0" destOrd="0" presId="urn:microsoft.com/office/officeart/2005/8/layout/hierarchy4"/>
    <dgm:cxn modelId="{33C70B92-F8D0-4E73-802E-D1FC9C3A952E}" type="presParOf" srcId="{ABFE06E3-8BA9-44B7-920F-C5D05ED3A0AC}" destId="{6C0880A6-B0CA-4926-A452-A45AC1B46AC9}" srcOrd="0" destOrd="0" presId="urn:microsoft.com/office/officeart/2005/8/layout/hierarchy4"/>
    <dgm:cxn modelId="{13B1F22A-A90A-435D-8A28-99FB36B382AA}" type="presParOf" srcId="{ABFE06E3-8BA9-44B7-920F-C5D05ED3A0AC}" destId="{A46838C6-36D6-4B8F-84F4-7EE3B6977C4D}" srcOrd="1" destOrd="0" presId="urn:microsoft.com/office/officeart/2005/8/layout/hierarchy4"/>
    <dgm:cxn modelId="{BD2C1764-82F8-4558-A5B8-5374A2DAFF1B}" type="presParOf" srcId="{ABFE06E3-8BA9-44B7-920F-C5D05ED3A0AC}" destId="{675AE06C-46CF-41A0-9F07-1869F036D732}" srcOrd="2" destOrd="0" presId="urn:microsoft.com/office/officeart/2005/8/layout/hierarchy4"/>
    <dgm:cxn modelId="{A9298049-7280-4A09-BE35-4B2F0DC3A1C1}" type="presParOf" srcId="{675AE06C-46CF-41A0-9F07-1869F036D732}" destId="{8D6F2B76-E623-485F-BA88-B49DFCBE4016}" srcOrd="0" destOrd="0" presId="urn:microsoft.com/office/officeart/2005/8/layout/hierarchy4"/>
    <dgm:cxn modelId="{27DCB236-69E5-492F-83B3-9E1BB546B9A6}" type="presParOf" srcId="{8D6F2B76-E623-485F-BA88-B49DFCBE4016}" destId="{D4D5BBD4-E5E9-4A6B-B706-03422EEFB220}" srcOrd="0" destOrd="0" presId="urn:microsoft.com/office/officeart/2005/8/layout/hierarchy4"/>
    <dgm:cxn modelId="{04C46DA7-413C-4BB3-B052-78EE2D62424B}" type="presParOf" srcId="{8D6F2B76-E623-485F-BA88-B49DFCBE4016}" destId="{E1585087-CBFD-492E-A103-CE5B6C47E4E8}" srcOrd="1" destOrd="0" presId="urn:microsoft.com/office/officeart/2005/8/layout/hierarchy4"/>
    <dgm:cxn modelId="{3B6866BE-526E-4809-89D4-EE541F4083FC}" type="presParOf" srcId="{675AE06C-46CF-41A0-9F07-1869F036D732}" destId="{BEDB73A0-5EB9-41BD-B5F5-5C7508B19BDA}" srcOrd="1" destOrd="0" presId="urn:microsoft.com/office/officeart/2005/8/layout/hierarchy4"/>
    <dgm:cxn modelId="{9FC77E4D-1389-4155-95B7-9DFC0B6F3829}" type="presParOf" srcId="{675AE06C-46CF-41A0-9F07-1869F036D732}" destId="{3EB6351C-3868-4FCF-BC96-E8755CE14490}" srcOrd="2" destOrd="0" presId="urn:microsoft.com/office/officeart/2005/8/layout/hierarchy4"/>
    <dgm:cxn modelId="{33E5D85E-59FB-4BF7-AB56-AADA8473979B}" type="presParOf" srcId="{3EB6351C-3868-4FCF-BC96-E8755CE14490}" destId="{47F049A0-C8FE-49E4-B4CE-7D23432BB313}" srcOrd="0" destOrd="0" presId="urn:microsoft.com/office/officeart/2005/8/layout/hierarchy4"/>
    <dgm:cxn modelId="{21199CDC-21E6-4E96-8DBB-7E0E4F0FC1E5}" type="presParOf" srcId="{3EB6351C-3868-4FCF-BC96-E8755CE14490}" destId="{FDDDC394-4A61-48AB-8A02-77F85B660883}" srcOrd="1" destOrd="0" presId="urn:microsoft.com/office/officeart/2005/8/layout/hierarchy4"/>
    <dgm:cxn modelId="{26BE02FE-828A-4228-9DD6-B3E7FCB32F96}" type="presParOf" srcId="{B5C2071E-FFB7-4133-99C9-CAB5668C739D}" destId="{D61234B6-135F-44F3-9606-4BEBBC6F2FE3}" srcOrd="1" destOrd="0" presId="urn:microsoft.com/office/officeart/2005/8/layout/hierarchy4"/>
    <dgm:cxn modelId="{77D1DA8B-C302-4FDB-9AE2-092203C8FABD}" type="presParOf" srcId="{B5C2071E-FFB7-4133-99C9-CAB5668C739D}" destId="{8E5EEA68-5560-42AF-826B-BD94170B4B73}" srcOrd="2" destOrd="0" presId="urn:microsoft.com/office/officeart/2005/8/layout/hierarchy4"/>
    <dgm:cxn modelId="{70FCB750-A178-438B-B13B-5A483194C9D5}" type="presParOf" srcId="{8E5EEA68-5560-42AF-826B-BD94170B4B73}" destId="{45B90801-946F-4630-93CB-C33E7628AB27}" srcOrd="0" destOrd="0" presId="urn:microsoft.com/office/officeart/2005/8/layout/hierarchy4"/>
    <dgm:cxn modelId="{E570648F-386B-4106-BBAE-EB98E7EB5F15}" type="presParOf" srcId="{8E5EEA68-5560-42AF-826B-BD94170B4B73}" destId="{F6FC8D2C-34B2-4225-BECB-4C8897D2D6D0}" srcOrd="1" destOrd="0" presId="urn:microsoft.com/office/officeart/2005/8/layout/hierarchy4"/>
    <dgm:cxn modelId="{A05D1D72-E2FC-4FF4-AE20-DCCB31D16AB9}" type="presParOf" srcId="{8E5EEA68-5560-42AF-826B-BD94170B4B73}" destId="{B2CB6558-CAB2-4E38-AE9F-D7845D9CE95C}" srcOrd="2" destOrd="0" presId="urn:microsoft.com/office/officeart/2005/8/layout/hierarchy4"/>
    <dgm:cxn modelId="{388BC511-9DB0-439F-AEC8-C9D770F6B6DE}" type="presParOf" srcId="{B2CB6558-CAB2-4E38-AE9F-D7845D9CE95C}" destId="{65F483FF-AF1E-4B81-A96F-2876081B4D2A}" srcOrd="0" destOrd="0" presId="urn:microsoft.com/office/officeart/2005/8/layout/hierarchy4"/>
    <dgm:cxn modelId="{64F7B9E6-D96E-4F0E-A297-26F98356CE5E}" type="presParOf" srcId="{65F483FF-AF1E-4B81-A96F-2876081B4D2A}" destId="{E2293524-C198-4745-8AC7-A3FA42DC7258}" srcOrd="0" destOrd="0" presId="urn:microsoft.com/office/officeart/2005/8/layout/hierarchy4"/>
    <dgm:cxn modelId="{0F249628-211C-46B6-AD72-CFC63C774604}" type="presParOf" srcId="{65F483FF-AF1E-4B81-A96F-2876081B4D2A}" destId="{0B758A22-2C9D-4A61-9465-FF874EEB6147}"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F2194C-0AFD-47CE-B253-D699FDE3291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nb-NO"/>
        </a:p>
      </dgm:t>
    </dgm:pt>
    <dgm:pt modelId="{A93E097F-59B5-4155-85C1-A0667EE521B1}">
      <dgm:prSet/>
      <dgm:spPr/>
      <dgm:t>
        <a:bodyPr/>
        <a:lstStyle/>
        <a:p>
          <a:r>
            <a:rPr lang="nb-NO"/>
            <a:t>Avgiftsklasser</a:t>
          </a:r>
        </a:p>
      </dgm:t>
    </dgm:pt>
    <dgm:pt modelId="{EC52FA45-55DB-4337-8816-38BF622441B1}" type="parTrans" cxnId="{CA00D5D6-A3FA-43EC-B556-09A0D36C8988}">
      <dgm:prSet/>
      <dgm:spPr/>
      <dgm:t>
        <a:bodyPr/>
        <a:lstStyle/>
        <a:p>
          <a:endParaRPr lang="nb-NO"/>
        </a:p>
      </dgm:t>
    </dgm:pt>
    <dgm:pt modelId="{0876091F-BAA7-4C0A-B28C-3A57D5D6038E}" type="sibTrans" cxnId="{CA00D5D6-A3FA-43EC-B556-09A0D36C8988}">
      <dgm:prSet/>
      <dgm:spPr/>
      <dgm:t>
        <a:bodyPr/>
        <a:lstStyle/>
        <a:p>
          <a:endParaRPr lang="nb-NO"/>
        </a:p>
      </dgm:t>
    </dgm:pt>
    <dgm:pt modelId="{AD50FB3E-9741-4744-B431-3F8B2012354B}">
      <dgm:prSet/>
      <dgm:spPr/>
      <dgm:t>
        <a:bodyPr/>
        <a:lstStyle/>
        <a:p>
          <a:r>
            <a:rPr lang="nb-NO"/>
            <a:t>Avgiftsklasse 1-5 gjelder for yrkespreparater </a:t>
          </a:r>
        </a:p>
      </dgm:t>
    </dgm:pt>
    <dgm:pt modelId="{CC397F44-1558-40BA-9298-F38858C47FDB}" type="parTrans" cxnId="{EA2D5CB1-BAC4-439D-B446-07AC17CC549B}">
      <dgm:prSet/>
      <dgm:spPr/>
      <dgm:t>
        <a:bodyPr/>
        <a:lstStyle/>
        <a:p>
          <a:endParaRPr lang="nb-NO"/>
        </a:p>
      </dgm:t>
    </dgm:pt>
    <dgm:pt modelId="{A7CD33AD-5CBE-47CA-BDBF-B8D13F2C6BA9}" type="sibTrans" cxnId="{EA2D5CB1-BAC4-439D-B446-07AC17CC549B}">
      <dgm:prSet/>
      <dgm:spPr/>
      <dgm:t>
        <a:bodyPr/>
        <a:lstStyle/>
        <a:p>
          <a:endParaRPr lang="nb-NO"/>
        </a:p>
      </dgm:t>
    </dgm:pt>
    <dgm:pt modelId="{8CAC5F9B-CB8B-4947-A5DC-E45097189FC7}">
      <dgm:prSet/>
      <dgm:spPr/>
      <dgm:t>
        <a:bodyPr/>
        <a:lstStyle/>
        <a:p>
          <a:r>
            <a:rPr lang="nb-NO"/>
            <a:t>Avgiftsklasse 1 =&gt; lav helse- og miljørisiko </a:t>
          </a:r>
        </a:p>
      </dgm:t>
    </dgm:pt>
    <dgm:pt modelId="{3108A5A3-F1A6-4473-A14F-CEC46018D17F}" type="parTrans" cxnId="{793A3968-F4FC-43D6-B900-146A5C9702CA}">
      <dgm:prSet/>
      <dgm:spPr/>
      <dgm:t>
        <a:bodyPr/>
        <a:lstStyle/>
        <a:p>
          <a:endParaRPr lang="nb-NO"/>
        </a:p>
      </dgm:t>
    </dgm:pt>
    <dgm:pt modelId="{A66CC0B8-AF26-47DA-97B1-10381D29C335}" type="sibTrans" cxnId="{793A3968-F4FC-43D6-B900-146A5C9702CA}">
      <dgm:prSet/>
      <dgm:spPr/>
      <dgm:t>
        <a:bodyPr/>
        <a:lstStyle/>
        <a:p>
          <a:endParaRPr lang="nb-NO"/>
        </a:p>
      </dgm:t>
    </dgm:pt>
    <dgm:pt modelId="{604B34AD-DFAB-4C12-B5C0-6F0C7B639219}">
      <dgm:prSet/>
      <dgm:spPr/>
      <dgm:t>
        <a:bodyPr/>
        <a:lstStyle/>
        <a:p>
          <a:r>
            <a:rPr lang="nb-NO"/>
            <a:t>Avgiftsklasse 5 =&gt; høy helse- og miljørisiko</a:t>
          </a:r>
        </a:p>
      </dgm:t>
    </dgm:pt>
    <dgm:pt modelId="{1B6935FE-CCA8-4293-ACE0-C985007A71A6}" type="parTrans" cxnId="{4CF6A1FC-CE18-4A2E-8CDC-9FE5E78AA9D8}">
      <dgm:prSet/>
      <dgm:spPr/>
      <dgm:t>
        <a:bodyPr/>
        <a:lstStyle/>
        <a:p>
          <a:endParaRPr lang="nb-NO"/>
        </a:p>
      </dgm:t>
    </dgm:pt>
    <dgm:pt modelId="{5EC7ED08-1D68-4AB2-8AAC-80DF3E7537A0}" type="sibTrans" cxnId="{4CF6A1FC-CE18-4A2E-8CDC-9FE5E78AA9D8}">
      <dgm:prSet/>
      <dgm:spPr/>
      <dgm:t>
        <a:bodyPr/>
        <a:lstStyle/>
        <a:p>
          <a:endParaRPr lang="nb-NO"/>
        </a:p>
      </dgm:t>
    </dgm:pt>
    <dgm:pt modelId="{E7B90C36-5668-46D0-BB07-BC2468126782}">
      <dgm:prSet/>
      <dgm:spPr/>
      <dgm:t>
        <a:bodyPr/>
        <a:lstStyle/>
        <a:p>
          <a:r>
            <a:rPr lang="nb-NO"/>
            <a:t>Avgiftsklasse 6 og 7 er for hobbypreparater </a:t>
          </a:r>
        </a:p>
      </dgm:t>
    </dgm:pt>
    <dgm:pt modelId="{56A8CE89-33FF-4FE9-959B-57A9486F3844}" type="parTrans" cxnId="{30FFBF9B-1973-4EC3-9653-2C5E53DB487D}">
      <dgm:prSet/>
      <dgm:spPr/>
      <dgm:t>
        <a:bodyPr/>
        <a:lstStyle/>
        <a:p>
          <a:endParaRPr lang="nb-NO"/>
        </a:p>
      </dgm:t>
    </dgm:pt>
    <dgm:pt modelId="{2A254138-C50D-44FF-ACCB-1A9463633987}" type="sibTrans" cxnId="{30FFBF9B-1973-4EC3-9653-2C5E53DB487D}">
      <dgm:prSet/>
      <dgm:spPr/>
      <dgm:t>
        <a:bodyPr/>
        <a:lstStyle/>
        <a:p>
          <a:endParaRPr lang="nb-NO"/>
        </a:p>
      </dgm:t>
    </dgm:pt>
    <dgm:pt modelId="{BED3EE86-776A-4E8C-9D49-6EBB665C3B7D}">
      <dgm:prSet/>
      <dgm:spPr/>
      <dgm:t>
        <a:bodyPr/>
        <a:lstStyle/>
        <a:p>
          <a:r>
            <a:rPr lang="nb-NO"/>
            <a:t>Miljøavgift</a:t>
          </a:r>
        </a:p>
      </dgm:t>
    </dgm:pt>
    <dgm:pt modelId="{30B748C1-403A-4B91-94FE-BBA4E02C7E3E}" type="parTrans" cxnId="{ADF4A433-29A7-4089-BF8F-C615626022AA}">
      <dgm:prSet/>
      <dgm:spPr/>
      <dgm:t>
        <a:bodyPr/>
        <a:lstStyle/>
        <a:p>
          <a:endParaRPr lang="nb-NO"/>
        </a:p>
      </dgm:t>
    </dgm:pt>
    <dgm:pt modelId="{A3E2C96A-562A-455C-BAD2-F6EF61A8E00D}" type="sibTrans" cxnId="{ADF4A433-29A7-4089-BF8F-C615626022AA}">
      <dgm:prSet/>
      <dgm:spPr/>
      <dgm:t>
        <a:bodyPr/>
        <a:lstStyle/>
        <a:p>
          <a:endParaRPr lang="nb-NO"/>
        </a:p>
      </dgm:t>
    </dgm:pt>
    <dgm:pt modelId="{60BA7E87-B7FB-44F9-8367-1D7219C79594}">
      <dgm:prSet/>
      <dgm:spPr/>
      <dgm:t>
        <a:bodyPr/>
        <a:lstStyle/>
        <a:p>
          <a:r>
            <a:rPr lang="nb-NO"/>
            <a:t>Miljøavgift differensiert i avgiftsklasser etter preparatets helse- og miljøegenskaper</a:t>
          </a:r>
        </a:p>
      </dgm:t>
    </dgm:pt>
    <dgm:pt modelId="{BD0EDAF4-2309-47FC-A412-6A7B2CD9F60A}" type="parTrans" cxnId="{FC271B8A-CDB3-4661-BCB9-5A0ED0FAB648}">
      <dgm:prSet/>
      <dgm:spPr/>
      <dgm:t>
        <a:bodyPr/>
        <a:lstStyle/>
        <a:p>
          <a:endParaRPr lang="nb-NO"/>
        </a:p>
      </dgm:t>
    </dgm:pt>
    <dgm:pt modelId="{7050BC9A-B6DF-4B74-BAD7-5B67E4015292}" type="sibTrans" cxnId="{FC271B8A-CDB3-4661-BCB9-5A0ED0FAB648}">
      <dgm:prSet/>
      <dgm:spPr/>
      <dgm:t>
        <a:bodyPr/>
        <a:lstStyle/>
        <a:p>
          <a:endParaRPr lang="nb-NO"/>
        </a:p>
      </dgm:t>
    </dgm:pt>
    <dgm:pt modelId="{1CBABE76-583A-42F6-B8ED-FCC074EE290A}">
      <dgm:prSet/>
      <dgm:spPr/>
      <dgm:t>
        <a:bodyPr/>
        <a:lstStyle/>
        <a:p>
          <a:r>
            <a:rPr lang="nb-NO"/>
            <a:t>Hensikt: stimulerer til valg av preparater med lav risiko</a:t>
          </a:r>
        </a:p>
      </dgm:t>
    </dgm:pt>
    <dgm:pt modelId="{87ED1725-14E8-4165-A326-C74B5A5A7B5A}" type="parTrans" cxnId="{96E4C93E-697A-4C08-A85D-08CE6C720EBA}">
      <dgm:prSet/>
      <dgm:spPr/>
      <dgm:t>
        <a:bodyPr/>
        <a:lstStyle/>
        <a:p>
          <a:endParaRPr lang="nb-NO"/>
        </a:p>
      </dgm:t>
    </dgm:pt>
    <dgm:pt modelId="{E773F5F0-913B-4994-8BAD-67DEFA4AB15D}" type="sibTrans" cxnId="{96E4C93E-697A-4C08-A85D-08CE6C720EBA}">
      <dgm:prSet/>
      <dgm:spPr/>
      <dgm:t>
        <a:bodyPr/>
        <a:lstStyle/>
        <a:p>
          <a:endParaRPr lang="nb-NO"/>
        </a:p>
      </dgm:t>
    </dgm:pt>
    <dgm:pt modelId="{F9A59F03-F362-4324-A7FC-1BC5AEE81261}">
      <dgm:prSet/>
      <dgm:spPr/>
      <dgm:t>
        <a:bodyPr/>
        <a:lstStyle/>
        <a:p>
          <a:r>
            <a:rPr lang="nb-NO" dirty="0"/>
            <a:t>Basisavgift: 2,50/daa (2014)</a:t>
          </a:r>
        </a:p>
      </dgm:t>
    </dgm:pt>
    <dgm:pt modelId="{65F4FAE7-16CD-4840-8480-D0CF650F8E8B}" type="parTrans" cxnId="{EF36ED76-3794-4A7E-AA32-0FBBCC23AF03}">
      <dgm:prSet/>
      <dgm:spPr/>
      <dgm:t>
        <a:bodyPr/>
        <a:lstStyle/>
        <a:p>
          <a:endParaRPr lang="nb-NO"/>
        </a:p>
      </dgm:t>
    </dgm:pt>
    <dgm:pt modelId="{111476A5-7328-466A-AEE9-4C984A1B48AE}" type="sibTrans" cxnId="{EF36ED76-3794-4A7E-AA32-0FBBCC23AF03}">
      <dgm:prSet/>
      <dgm:spPr/>
      <dgm:t>
        <a:bodyPr/>
        <a:lstStyle/>
        <a:p>
          <a:endParaRPr lang="nb-NO"/>
        </a:p>
      </dgm:t>
    </dgm:pt>
    <dgm:pt modelId="{6F29D539-6913-44BD-8677-DF61CC471945}" type="pres">
      <dgm:prSet presAssocID="{E6F2194C-0AFD-47CE-B253-D699FDE32917}" presName="Name0" presStyleCnt="0">
        <dgm:presLayoutVars>
          <dgm:dir/>
          <dgm:animLvl val="lvl"/>
          <dgm:resizeHandles val="exact"/>
        </dgm:presLayoutVars>
      </dgm:prSet>
      <dgm:spPr/>
    </dgm:pt>
    <dgm:pt modelId="{137E23E9-0562-42BB-AC78-107329ECC527}" type="pres">
      <dgm:prSet presAssocID="{A93E097F-59B5-4155-85C1-A0667EE521B1}" presName="linNode" presStyleCnt="0"/>
      <dgm:spPr/>
    </dgm:pt>
    <dgm:pt modelId="{064D1D13-50DA-4020-8696-F380968FA67C}" type="pres">
      <dgm:prSet presAssocID="{A93E097F-59B5-4155-85C1-A0667EE521B1}" presName="parentText" presStyleLbl="node1" presStyleIdx="0" presStyleCnt="2" custScaleY="78678">
        <dgm:presLayoutVars>
          <dgm:chMax val="1"/>
          <dgm:bulletEnabled val="1"/>
        </dgm:presLayoutVars>
      </dgm:prSet>
      <dgm:spPr/>
    </dgm:pt>
    <dgm:pt modelId="{0EED5C6F-D52C-4C76-8103-CEEC7A5B051C}" type="pres">
      <dgm:prSet presAssocID="{A93E097F-59B5-4155-85C1-A0667EE521B1}" presName="descendantText" presStyleLbl="alignAccFollowNode1" presStyleIdx="0" presStyleCnt="2">
        <dgm:presLayoutVars>
          <dgm:bulletEnabled val="1"/>
        </dgm:presLayoutVars>
      </dgm:prSet>
      <dgm:spPr/>
    </dgm:pt>
    <dgm:pt modelId="{C6CA259F-737A-447D-B5C3-42713C4CDC7E}" type="pres">
      <dgm:prSet presAssocID="{0876091F-BAA7-4C0A-B28C-3A57D5D6038E}" presName="sp" presStyleCnt="0"/>
      <dgm:spPr/>
    </dgm:pt>
    <dgm:pt modelId="{A0902A2F-EB8C-4B84-A67D-A4B5472DDA51}" type="pres">
      <dgm:prSet presAssocID="{BED3EE86-776A-4E8C-9D49-6EBB665C3B7D}" presName="linNode" presStyleCnt="0"/>
      <dgm:spPr/>
    </dgm:pt>
    <dgm:pt modelId="{F5B0A643-A765-49F0-B30F-F34527096C69}" type="pres">
      <dgm:prSet presAssocID="{BED3EE86-776A-4E8C-9D49-6EBB665C3B7D}" presName="parentText" presStyleLbl="node1" presStyleIdx="1" presStyleCnt="2" custScaleY="77102">
        <dgm:presLayoutVars>
          <dgm:chMax val="1"/>
          <dgm:bulletEnabled val="1"/>
        </dgm:presLayoutVars>
      </dgm:prSet>
      <dgm:spPr/>
    </dgm:pt>
    <dgm:pt modelId="{1693E453-036D-4FF8-A5CB-235B7D55FA9C}" type="pres">
      <dgm:prSet presAssocID="{BED3EE86-776A-4E8C-9D49-6EBB665C3B7D}" presName="descendantText" presStyleLbl="alignAccFollowNode1" presStyleIdx="1" presStyleCnt="2">
        <dgm:presLayoutVars>
          <dgm:bulletEnabled val="1"/>
        </dgm:presLayoutVars>
      </dgm:prSet>
      <dgm:spPr/>
    </dgm:pt>
  </dgm:ptLst>
  <dgm:cxnLst>
    <dgm:cxn modelId="{A4A12B23-B906-4623-8F05-D84F90461EC1}" type="presOf" srcId="{1CBABE76-583A-42F6-B8ED-FCC074EE290A}" destId="{1693E453-036D-4FF8-A5CB-235B7D55FA9C}" srcOrd="0" destOrd="1" presId="urn:microsoft.com/office/officeart/2005/8/layout/vList5"/>
    <dgm:cxn modelId="{ADF4A433-29A7-4089-BF8F-C615626022AA}" srcId="{E6F2194C-0AFD-47CE-B253-D699FDE32917}" destId="{BED3EE86-776A-4E8C-9D49-6EBB665C3B7D}" srcOrd="1" destOrd="0" parTransId="{30B748C1-403A-4B91-94FE-BBA4E02C7E3E}" sibTransId="{A3E2C96A-562A-455C-BAD2-F6EF61A8E00D}"/>
    <dgm:cxn modelId="{96E4C93E-697A-4C08-A85D-08CE6C720EBA}" srcId="{BED3EE86-776A-4E8C-9D49-6EBB665C3B7D}" destId="{1CBABE76-583A-42F6-B8ED-FCC074EE290A}" srcOrd="1" destOrd="0" parTransId="{87ED1725-14E8-4165-A326-C74B5A5A7B5A}" sibTransId="{E773F5F0-913B-4994-8BAD-67DEFA4AB15D}"/>
    <dgm:cxn modelId="{8715A641-4A56-471A-8800-1AF5189DB1B9}" type="presOf" srcId="{AD50FB3E-9741-4744-B431-3F8B2012354B}" destId="{0EED5C6F-D52C-4C76-8103-CEEC7A5B051C}" srcOrd="0" destOrd="0" presId="urn:microsoft.com/office/officeart/2005/8/layout/vList5"/>
    <dgm:cxn modelId="{201C9664-4C6C-4BF3-9922-C041B4CE99B2}" type="presOf" srcId="{E6F2194C-0AFD-47CE-B253-D699FDE32917}" destId="{6F29D539-6913-44BD-8677-DF61CC471945}" srcOrd="0" destOrd="0" presId="urn:microsoft.com/office/officeart/2005/8/layout/vList5"/>
    <dgm:cxn modelId="{793A3968-F4FC-43D6-B900-146A5C9702CA}" srcId="{AD50FB3E-9741-4744-B431-3F8B2012354B}" destId="{8CAC5F9B-CB8B-4947-A5DC-E45097189FC7}" srcOrd="0" destOrd="0" parTransId="{3108A5A3-F1A6-4473-A14F-CEC46018D17F}" sibTransId="{A66CC0B8-AF26-47DA-97B1-10381D29C335}"/>
    <dgm:cxn modelId="{EF36ED76-3794-4A7E-AA32-0FBBCC23AF03}" srcId="{BED3EE86-776A-4E8C-9D49-6EBB665C3B7D}" destId="{F9A59F03-F362-4324-A7FC-1BC5AEE81261}" srcOrd="2" destOrd="0" parTransId="{65F4FAE7-16CD-4840-8480-D0CF650F8E8B}" sibTransId="{111476A5-7328-466A-AEE9-4C984A1B48AE}"/>
    <dgm:cxn modelId="{110C028A-E1E2-4854-8B9C-3460D2442838}" type="presOf" srcId="{A93E097F-59B5-4155-85C1-A0667EE521B1}" destId="{064D1D13-50DA-4020-8696-F380968FA67C}" srcOrd="0" destOrd="0" presId="urn:microsoft.com/office/officeart/2005/8/layout/vList5"/>
    <dgm:cxn modelId="{FC271B8A-CDB3-4661-BCB9-5A0ED0FAB648}" srcId="{BED3EE86-776A-4E8C-9D49-6EBB665C3B7D}" destId="{60BA7E87-B7FB-44F9-8367-1D7219C79594}" srcOrd="0" destOrd="0" parTransId="{BD0EDAF4-2309-47FC-A412-6A7B2CD9F60A}" sibTransId="{7050BC9A-B6DF-4B74-BAD7-5B67E4015292}"/>
    <dgm:cxn modelId="{30FFBF9B-1973-4EC3-9653-2C5E53DB487D}" srcId="{A93E097F-59B5-4155-85C1-A0667EE521B1}" destId="{E7B90C36-5668-46D0-BB07-BC2468126782}" srcOrd="1" destOrd="0" parTransId="{56A8CE89-33FF-4FE9-959B-57A9486F3844}" sibTransId="{2A254138-C50D-44FF-ACCB-1A9463633987}"/>
    <dgm:cxn modelId="{EC9FEAAA-8D9A-4A73-BFAA-864C8F5819A3}" type="presOf" srcId="{E7B90C36-5668-46D0-BB07-BC2468126782}" destId="{0EED5C6F-D52C-4C76-8103-CEEC7A5B051C}" srcOrd="0" destOrd="3" presId="urn:microsoft.com/office/officeart/2005/8/layout/vList5"/>
    <dgm:cxn modelId="{EA2D5CB1-BAC4-439D-B446-07AC17CC549B}" srcId="{A93E097F-59B5-4155-85C1-A0667EE521B1}" destId="{AD50FB3E-9741-4744-B431-3F8B2012354B}" srcOrd="0" destOrd="0" parTransId="{CC397F44-1558-40BA-9298-F38858C47FDB}" sibTransId="{A7CD33AD-5CBE-47CA-BDBF-B8D13F2C6BA9}"/>
    <dgm:cxn modelId="{A77CF2B3-1851-4999-9EC2-46094BCACC6B}" type="presOf" srcId="{F9A59F03-F362-4324-A7FC-1BC5AEE81261}" destId="{1693E453-036D-4FF8-A5CB-235B7D55FA9C}" srcOrd="0" destOrd="2" presId="urn:microsoft.com/office/officeart/2005/8/layout/vList5"/>
    <dgm:cxn modelId="{5546D0B5-F6C9-42C6-889F-6AC4E07EC626}" type="presOf" srcId="{604B34AD-DFAB-4C12-B5C0-6F0C7B639219}" destId="{0EED5C6F-D52C-4C76-8103-CEEC7A5B051C}" srcOrd="0" destOrd="2" presId="urn:microsoft.com/office/officeart/2005/8/layout/vList5"/>
    <dgm:cxn modelId="{7B115CC8-EB89-4236-9A2F-439C1B4ABFE0}" type="presOf" srcId="{60BA7E87-B7FB-44F9-8367-1D7219C79594}" destId="{1693E453-036D-4FF8-A5CB-235B7D55FA9C}" srcOrd="0" destOrd="0" presId="urn:microsoft.com/office/officeart/2005/8/layout/vList5"/>
    <dgm:cxn modelId="{DCB990D4-EA25-4157-A803-A05292E68909}" type="presOf" srcId="{8CAC5F9B-CB8B-4947-A5DC-E45097189FC7}" destId="{0EED5C6F-D52C-4C76-8103-CEEC7A5B051C}" srcOrd="0" destOrd="1" presId="urn:microsoft.com/office/officeart/2005/8/layout/vList5"/>
    <dgm:cxn modelId="{CA00D5D6-A3FA-43EC-B556-09A0D36C8988}" srcId="{E6F2194C-0AFD-47CE-B253-D699FDE32917}" destId="{A93E097F-59B5-4155-85C1-A0667EE521B1}" srcOrd="0" destOrd="0" parTransId="{EC52FA45-55DB-4337-8816-38BF622441B1}" sibTransId="{0876091F-BAA7-4C0A-B28C-3A57D5D6038E}"/>
    <dgm:cxn modelId="{C26F01FB-46C4-4765-9087-EAA34A07943B}" type="presOf" srcId="{BED3EE86-776A-4E8C-9D49-6EBB665C3B7D}" destId="{F5B0A643-A765-49F0-B30F-F34527096C69}" srcOrd="0" destOrd="0" presId="urn:microsoft.com/office/officeart/2005/8/layout/vList5"/>
    <dgm:cxn modelId="{4CF6A1FC-CE18-4A2E-8CDC-9FE5E78AA9D8}" srcId="{AD50FB3E-9741-4744-B431-3F8B2012354B}" destId="{604B34AD-DFAB-4C12-B5C0-6F0C7B639219}" srcOrd="1" destOrd="0" parTransId="{1B6935FE-CCA8-4293-ACE0-C985007A71A6}" sibTransId="{5EC7ED08-1D68-4AB2-8AAC-80DF3E7537A0}"/>
    <dgm:cxn modelId="{0576A7A7-7698-49D3-BA67-434381E8341A}" type="presParOf" srcId="{6F29D539-6913-44BD-8677-DF61CC471945}" destId="{137E23E9-0562-42BB-AC78-107329ECC527}" srcOrd="0" destOrd="0" presId="urn:microsoft.com/office/officeart/2005/8/layout/vList5"/>
    <dgm:cxn modelId="{9B6E1FAA-DD32-468F-9B3A-4ED5F784BF12}" type="presParOf" srcId="{137E23E9-0562-42BB-AC78-107329ECC527}" destId="{064D1D13-50DA-4020-8696-F380968FA67C}" srcOrd="0" destOrd="0" presId="urn:microsoft.com/office/officeart/2005/8/layout/vList5"/>
    <dgm:cxn modelId="{33ED57D5-8BBD-41C4-8BFF-8722AAADD4BE}" type="presParOf" srcId="{137E23E9-0562-42BB-AC78-107329ECC527}" destId="{0EED5C6F-D52C-4C76-8103-CEEC7A5B051C}" srcOrd="1" destOrd="0" presId="urn:microsoft.com/office/officeart/2005/8/layout/vList5"/>
    <dgm:cxn modelId="{1B258FD7-6CE7-4F9A-8DFD-CE7812DA8552}" type="presParOf" srcId="{6F29D539-6913-44BD-8677-DF61CC471945}" destId="{C6CA259F-737A-447D-B5C3-42713C4CDC7E}" srcOrd="1" destOrd="0" presId="urn:microsoft.com/office/officeart/2005/8/layout/vList5"/>
    <dgm:cxn modelId="{F5E0C31B-4875-4070-88C9-1419ABE83DB4}" type="presParOf" srcId="{6F29D539-6913-44BD-8677-DF61CC471945}" destId="{A0902A2F-EB8C-4B84-A67D-A4B5472DDA51}" srcOrd="2" destOrd="0" presId="urn:microsoft.com/office/officeart/2005/8/layout/vList5"/>
    <dgm:cxn modelId="{B2FD2886-A579-4A76-AA5B-C92C2235F482}" type="presParOf" srcId="{A0902A2F-EB8C-4B84-A67D-A4B5472DDA51}" destId="{F5B0A643-A765-49F0-B30F-F34527096C69}" srcOrd="0" destOrd="0" presId="urn:microsoft.com/office/officeart/2005/8/layout/vList5"/>
    <dgm:cxn modelId="{C8ACD206-9302-47F6-AE4A-9A99B60DEF4D}" type="presParOf" srcId="{A0902A2F-EB8C-4B84-A67D-A4B5472DDA51}" destId="{1693E453-036D-4FF8-A5CB-235B7D55FA9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65CC5-1A88-4E2B-A7B8-A9CDF4588454}">
      <dsp:nvSpPr>
        <dsp:cNvPr id="0" name=""/>
        <dsp:cNvSpPr/>
      </dsp:nvSpPr>
      <dsp:spPr>
        <a:xfrm>
          <a:off x="3848" y="1636"/>
          <a:ext cx="10115597" cy="1315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nb-NO" sz="5700" kern="1200"/>
            <a:t>Antiresistens-strategi</a:t>
          </a:r>
        </a:p>
      </dsp:txBody>
      <dsp:txXfrm>
        <a:off x="42369" y="40157"/>
        <a:ext cx="10038555" cy="1238168"/>
      </dsp:txXfrm>
    </dsp:sp>
    <dsp:sp modelId="{6C0880A6-B0CA-4926-A452-A45AC1B46AC9}">
      <dsp:nvSpPr>
        <dsp:cNvPr id="0" name=""/>
        <dsp:cNvSpPr/>
      </dsp:nvSpPr>
      <dsp:spPr>
        <a:xfrm>
          <a:off x="7" y="1430928"/>
          <a:ext cx="4307931" cy="2669574"/>
        </a:xfrm>
        <a:prstGeom prst="roundRect">
          <a:avLst>
            <a:gd name="adj" fmla="val 10000"/>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nb-NO" sz="3500" kern="1200"/>
            <a:t>Forebygge angrep og bruke ikke-kjemiske tiltak</a:t>
          </a:r>
        </a:p>
      </dsp:txBody>
      <dsp:txXfrm>
        <a:off x="78196" y="1509117"/>
        <a:ext cx="4151553" cy="2513196"/>
      </dsp:txXfrm>
    </dsp:sp>
    <dsp:sp modelId="{D4D5BBD4-E5E9-4A6B-B706-03422EEFB220}">
      <dsp:nvSpPr>
        <dsp:cNvPr id="0" name=""/>
        <dsp:cNvSpPr/>
      </dsp:nvSpPr>
      <dsp:spPr>
        <a:xfrm>
          <a:off x="4525439" y="2768131"/>
          <a:ext cx="1845078" cy="1315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Begrense bruk</a:t>
          </a:r>
        </a:p>
      </dsp:txBody>
      <dsp:txXfrm>
        <a:off x="4563960" y="2806652"/>
        <a:ext cx="1768036" cy="1238168"/>
      </dsp:txXfrm>
    </dsp:sp>
    <dsp:sp modelId="{47F049A0-C8FE-49E4-B4CE-7D23432BB313}">
      <dsp:nvSpPr>
        <dsp:cNvPr id="0" name=""/>
        <dsp:cNvSpPr/>
      </dsp:nvSpPr>
      <dsp:spPr>
        <a:xfrm>
          <a:off x="6415759" y="2777666"/>
          <a:ext cx="1845078" cy="1315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Veksle mellom preparater med ulike biokjemiske virkemåter</a:t>
          </a:r>
        </a:p>
      </dsp:txBody>
      <dsp:txXfrm>
        <a:off x="6454280" y="2816187"/>
        <a:ext cx="1768036" cy="1238168"/>
      </dsp:txXfrm>
    </dsp:sp>
    <dsp:sp modelId="{45B90801-946F-4630-93CB-C33E7628AB27}">
      <dsp:nvSpPr>
        <dsp:cNvPr id="0" name=""/>
        <dsp:cNvSpPr/>
      </dsp:nvSpPr>
      <dsp:spPr>
        <a:xfrm>
          <a:off x="4476639" y="1450684"/>
          <a:ext cx="5632932" cy="1315210"/>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nb-NO" sz="3500" kern="1200"/>
            <a:t>Bruke plantevernmidler hvis nødvendig</a:t>
          </a:r>
        </a:p>
      </dsp:txBody>
      <dsp:txXfrm>
        <a:off x="4515160" y="1489205"/>
        <a:ext cx="5555890" cy="1238168"/>
      </dsp:txXfrm>
    </dsp:sp>
    <dsp:sp modelId="{E2293524-C198-4745-8AC7-A3FA42DC7258}">
      <dsp:nvSpPr>
        <dsp:cNvPr id="0" name=""/>
        <dsp:cNvSpPr/>
      </dsp:nvSpPr>
      <dsp:spPr>
        <a:xfrm>
          <a:off x="8268322" y="2790924"/>
          <a:ext cx="1845078" cy="13152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Teste og overvåke midlenes virkning</a:t>
          </a:r>
        </a:p>
      </dsp:txBody>
      <dsp:txXfrm>
        <a:off x="8306843" y="2829445"/>
        <a:ext cx="1768036" cy="1238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D5C6F-D52C-4C76-8103-CEEC7A5B051C}">
      <dsp:nvSpPr>
        <dsp:cNvPr id="0" name=""/>
        <dsp:cNvSpPr/>
      </dsp:nvSpPr>
      <dsp:spPr>
        <a:xfrm rot="5400000">
          <a:off x="5247474" y="-1854271"/>
          <a:ext cx="2315002" cy="60282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nb-NO" sz="2100" kern="1200"/>
            <a:t>Avgiftsklasse 1-5 gjelder for yrkespreparater </a:t>
          </a:r>
        </a:p>
        <a:p>
          <a:pPr marL="457200" lvl="2" indent="-228600" algn="l" defTabSz="933450">
            <a:lnSpc>
              <a:spcPct val="90000"/>
            </a:lnSpc>
            <a:spcBef>
              <a:spcPct val="0"/>
            </a:spcBef>
            <a:spcAft>
              <a:spcPct val="15000"/>
            </a:spcAft>
            <a:buChar char="•"/>
          </a:pPr>
          <a:r>
            <a:rPr lang="nb-NO" sz="2100" kern="1200"/>
            <a:t>Avgiftsklasse 1 =&gt; lav helse- og miljørisiko </a:t>
          </a:r>
        </a:p>
        <a:p>
          <a:pPr marL="457200" lvl="2" indent="-228600" algn="l" defTabSz="933450">
            <a:lnSpc>
              <a:spcPct val="90000"/>
            </a:lnSpc>
            <a:spcBef>
              <a:spcPct val="0"/>
            </a:spcBef>
            <a:spcAft>
              <a:spcPct val="15000"/>
            </a:spcAft>
            <a:buChar char="•"/>
          </a:pPr>
          <a:r>
            <a:rPr lang="nb-NO" sz="2100" kern="1200"/>
            <a:t>Avgiftsklasse 5 =&gt; høy helse- og miljørisiko</a:t>
          </a:r>
        </a:p>
        <a:p>
          <a:pPr marL="228600" lvl="1" indent="-228600" algn="l" defTabSz="933450">
            <a:lnSpc>
              <a:spcPct val="90000"/>
            </a:lnSpc>
            <a:spcBef>
              <a:spcPct val="0"/>
            </a:spcBef>
            <a:spcAft>
              <a:spcPct val="15000"/>
            </a:spcAft>
            <a:buChar char="•"/>
          </a:pPr>
          <a:r>
            <a:rPr lang="nb-NO" sz="2100" kern="1200"/>
            <a:t>Avgiftsklasse 6 og 7 er for hobbypreparater </a:t>
          </a:r>
        </a:p>
      </dsp:txBody>
      <dsp:txXfrm rot="-5400000">
        <a:off x="3390870" y="115342"/>
        <a:ext cx="5915203" cy="2088984"/>
      </dsp:txXfrm>
    </dsp:sp>
    <dsp:sp modelId="{064D1D13-50DA-4020-8696-F380968FA67C}">
      <dsp:nvSpPr>
        <dsp:cNvPr id="0" name=""/>
        <dsp:cNvSpPr/>
      </dsp:nvSpPr>
      <dsp:spPr>
        <a:xfrm>
          <a:off x="0" y="21461"/>
          <a:ext cx="3390869" cy="22767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nb-NO" sz="3500" kern="1200"/>
            <a:t>Avgiftsklasser</a:t>
          </a:r>
        </a:p>
      </dsp:txBody>
      <dsp:txXfrm>
        <a:off x="111142" y="132603"/>
        <a:ext cx="3168585" cy="2054462"/>
      </dsp:txXfrm>
    </dsp:sp>
    <dsp:sp modelId="{1693E453-036D-4FF8-A5CB-235B7D55FA9C}">
      <dsp:nvSpPr>
        <dsp:cNvPr id="0" name=""/>
        <dsp:cNvSpPr/>
      </dsp:nvSpPr>
      <dsp:spPr>
        <a:xfrm rot="5400000">
          <a:off x="5247474" y="605418"/>
          <a:ext cx="2315002" cy="60282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nb-NO" sz="2100" kern="1200"/>
            <a:t>Miljøavgift differensiert i avgiftsklasser etter preparatets helse- og miljøegenskaper</a:t>
          </a:r>
        </a:p>
        <a:p>
          <a:pPr marL="228600" lvl="1" indent="-228600" algn="l" defTabSz="933450">
            <a:lnSpc>
              <a:spcPct val="90000"/>
            </a:lnSpc>
            <a:spcBef>
              <a:spcPct val="0"/>
            </a:spcBef>
            <a:spcAft>
              <a:spcPct val="15000"/>
            </a:spcAft>
            <a:buChar char="•"/>
          </a:pPr>
          <a:r>
            <a:rPr lang="nb-NO" sz="2100" kern="1200"/>
            <a:t>Hensikt: stimulerer til valg av preparater med lav risiko</a:t>
          </a:r>
        </a:p>
        <a:p>
          <a:pPr marL="228600" lvl="1" indent="-228600" algn="l" defTabSz="933450">
            <a:lnSpc>
              <a:spcPct val="90000"/>
            </a:lnSpc>
            <a:spcBef>
              <a:spcPct val="0"/>
            </a:spcBef>
            <a:spcAft>
              <a:spcPct val="15000"/>
            </a:spcAft>
            <a:buChar char="•"/>
          </a:pPr>
          <a:r>
            <a:rPr lang="nb-NO" sz="2100" kern="1200" dirty="0"/>
            <a:t>Basisavgift: 2,50/daa (2014)</a:t>
          </a:r>
        </a:p>
      </dsp:txBody>
      <dsp:txXfrm rot="-5400000">
        <a:off x="3390870" y="2575032"/>
        <a:ext cx="5915203" cy="2088984"/>
      </dsp:txXfrm>
    </dsp:sp>
    <dsp:sp modelId="{F5B0A643-A765-49F0-B30F-F34527096C69}">
      <dsp:nvSpPr>
        <dsp:cNvPr id="0" name=""/>
        <dsp:cNvSpPr/>
      </dsp:nvSpPr>
      <dsp:spPr>
        <a:xfrm>
          <a:off x="0" y="2503953"/>
          <a:ext cx="3390869" cy="22311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nb-NO" sz="3500" kern="1200"/>
            <a:t>Miljøavgift</a:t>
          </a:r>
        </a:p>
      </dsp:txBody>
      <dsp:txXfrm>
        <a:off x="108915" y="2612868"/>
        <a:ext cx="3173039" cy="20133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1:17:33.2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0 826,'1'3,"0"-1,-1 1,2 0,-1 0,0-1,0 0,1 1,-1-1,1 0,-2 0,2 0,0 1,0-1,0 0,0-1,0 1,1-1,-1 1,0-1,1 0,1 2,55 21,-37-19,0-1,0-1,0-2,24 0,-26-2,0 1,1 2,-1 0,0 1,25 8,-35-6,2-2,-1 1,1-1,-1-1,1-1,21 1,-29-3,0 1,0-1,0 0,-1 0,1 0,-1 0,0-1,1 0,0 0,-1 0,0 0,0 0,0-1,0 1,0-1,-1 0,1-1,-1 1,1 0,-1 0,0 0,0-1,-1 0,1 0,1-4,27-85,-19 56,1 1,19-39,27-60,62-99,-104 201,16-48,-22 50,3 1,20-40,-32 68,1 0,0 0,0 0,0 0,0 0,0 1,0-1,0 1,0-2,0 2,0 0,1 0,-1 0,1 0,-1 0,1 0,-1 1,1-1,0 1,-2 0,2 0,0 0,0 0,-1 0,1 0,0 1,3 1,8 2,-1 2,2-1,21 14,-16-9,242 99,-200-86,-18-4,53 31,37 17,93 32,-70-11,57 26,-194-106,0 1,-1 1,0 1,0 0,-2 2,1 1,-2-1,1 2,-1 1,14 18,62 77,-61-78,36 52,90 185,-148-253,84 179,-18-26,13 10,27 65,-96-203,3-1,33 48,-28-48,37 79,-41-72,48 74,-36-72,4-3,53 54,-57-63,-13-20,-1-1,2 0,-1-1,2-2,0-1,33 13,-14-6,-39-17,-1-1,1 0,0-1,0 0,0 1,0-1,-1-1,2 1,-1 0,0-1,0 0,1 0,-2-1,1 1,0-1,1 0,6-2,-5-1,1-1,0 0,-1 0,0 0,1-2,-1 1,-2 0,7-9,24-29,-19 21,1 1,1 1,25-21,-34 31,1 1,0-2,14-22,15-17,40-51,-1 2,-66 80,2 2,-10 20,-2 15,-3 84,-1-50,2 0,2-1,2 1,19 95,-16-111,-1 0,-2 1,-1 0,-2 0,-2 36,2 66,6-88,2 0,1-1,3-1,29 81,-17-57,41 160,-47-167,-3 0,14 112,-17-80,24 51,-4-9,-9-30,-24-106,1-1,-1 2,1-2,0 1,0-1,0 0,0 0,1 1,-1-1,0 1,1-1,0 0,-1-1,1 1,-1 0,1-1,0 1,0-1,0 1,0-1,1 0,-1 0,4 2,3 0,1-1,-1-1,1 1,17-1,-17-1,-1 0,1 1,-1 0,12 3,112 59,105 47,-214-99,124 70,-136-75,-1 1,1-2,0-1,0 0,0 1,24 1,-30-6,0 1,0-2,0 1,0-1,0 0,-1 0,1 0,0-1,0 0,-1-1,0 0,1 0,-1 0,0 0,0 0,8-9,13-16,-1-2,-2-1,-1-1,-1-1,-1-1,16-40,54-86,-67 129,2 1,1 2,1 1,44-35,-29 26,40-44,-3-32,-42 65,-22 28,0 0,32-31,-15 15,-28 29,-1 1,1 0,1 1,-1 0,1-1,-1 1,9-5,-10 8,-1 0,0 1,1-2,-2 2,2-1,-1 1,1 0,-1 0,0 0,1 0,-1 1,1-1,-1 2,0-2,0 1,0 0,0 0,1 0,-1 0,0 0,0 0,0 1,0-1,2 3,3 4,1-1,-1 0,-1 2,1-1,-1 1,0 0,-2-1,7 13,31 90,-13-32,-3-11,29 110,-42-98,-12-64,1 0,1 0,1 0,0-1,6 18,40 125,-38-129,13 37,62 120,-72-159,-14-23,0 0,0-1,1 0,0 0,0 0,0 1,0-1,0 0,1-1,-1 1,1-1,0 1,-2 0,2-1,0 0,0 0,1-1,-1 1,0-1,0 0,0 0,0 0,1 0,-1 0,1-1,-1 1,4-1,75 4,91-12,-167 8,130-15,-118 12,1-1,-2-1,0 0,1-2,24-13,-28 10,0-2,-1 1,1-2,-2-1,0 1,-1-1,1-1,-3 0,11-20,39-50,-58 83,1 1,-1-1,1 0,0 0,-1 1,1 0,0-1,-1 1,1 0,0 0,0 0,0 1,0-1,0 0,0 1,1 0,-1-1,0 1,0 0,-1 0,2 0,-1 0,0 0,0 1,0-1,0 1,1 0,-1-1,0 1,0 0,0 0,-1 0,0 0,1 1,0-1,3 4,1 1,0 0,0 0,-1 1,1 0,-1 1,-1-1,1 1,3 8,11 33,-13-32,1 0,0 0,1 0,1-2,18 27,-17-28,0 2,-1-1,11 22,-13-20,2-1,0 0,15 18,-7-10,-2 0,0 0,13 29,16 28,-23-48,169 254,-89-139,-32-43,-27-49,-21-30,-2 2,20 36,-14-28,4 7,-28-38,1-1,0 1,1-1,-1 1,0-1,0 0,1 0,1 0,2 4,-5-8,0 1,-1-1,1 0,0 0,0 1,-1-1,1 0,0 0,0 0,-1 1,0-1,1 0,0 0,0 0,0-1,-1 1,1 0,0 0,0 0,-1 0,2-1,21-20,-2-10,-1 0,-1-2,22-54,-26 55,29-81,-32 75,30-59,6 8,65-135,-104 204,2 1,1 0,0 1,2 1,23-27,16-22,-17 16,-10 17,-1-1,-2-2,-1 0,-1-2,23-60,-10 15,-23 62,-1-1,13-46,24-177,-44 225,-3 18,1 0,-1-1,1 1,-1 0,1-1,0 1,0-1,0 1,0 0,0 0,0-1,3-1,-4 3,1 1,-1 0,1 0,-1-1,1 1,-1 0,1 0,-1 0,1 0,-1 0,1 0,-1 0,1 0,-1 0,1 0,-1 0,1 0,-1 0,1 0,-1 1,1-1,-1 0,0 0,0 0,1 1,-1-1,0 0,1 1,-1-1,1 0,-1 1,0-1,1 1,5 7,0 1,-1 0,-1 1,7 13,-5-12,86 211,-78-188,-1-2,26 48,7 4,-22-36,49 67,-49-80,-23-31,1 0,0 0,1 1,0-1,0 0,0 0,0-1,0 1,0-1,1 0,0 0,-1 0,2-1,-1 1,-1 0,1-1,1 0,-1-1,1 1,-1-1,9 1,-4-1,-1-1,1 0,0-1,-1 0,1 0,0-1,-1 0,0 0,1-1,-2-1,2 0,-1 0,-1 0,1 0,-1-2,7-6,8-9,-1 0,-1-2,25-37,-26 34,-18 24,0 1,0 0,0 0,0 0,1 0,-1 0,0 1,-1-1,2 0,-1 0,0 1,1-1,-1 1,1 0,-1-1,1 1,-1 0,1 0,-1 0,1 0,-1 0,1 0,-1 0,1 0,-1 0,0 1,0-1,1 1,-1-1,0 1,1 0,-1-1,0 1,1 0,-1 0,0 0,0 0,0 0,0 0,0 0,1 3,7 6,0 2,-1-1,11 20,-12-20,34 61,25 40,-12-29,22 31,-75-112,0-1,0 1,0-1,1 1,-1-1,0 0,0 1,1-1,-1 0,1 0,0 0,-1 1,1-1,0-1,0 1,0-1,0 1,0-1,0 1,0-1,-2 0,2 0,0 0,0 0,4-1,-3 0,0-1,1 0,-2 0,1 0,0 0,0 0,0-1,-1 1,1-1,-1 1,1-2,2-5,6-9,-1-1,-1-1,11-33,-5 13,-5 4,3 1,1 2,35-64,-29 63,-16 26,0 1,0-1,1 1,0 0,-1 0,2 1,-1 1,1-2,0 2,0 0,1-1,7-3,-1 1,-2-1,1 1,-1-2,18-18,-16 15,1 1,24-20,-3 7,33-32,30-21,-79 67,1 1,33-13,29-15,252-129,-195 103,-134 62,-2 1,2-1,0 1,0 0,-1 1,1-1,-1 1,1-1,0 2,0-1,-1 0,0 1,1 0,0 0,-1 0,1 1,-1 0,0 0,0 0,1 1,-1 0,0-1,-1 1,1 0,-1 0,1 2,-1-2,0 1,4 6,10 13,-3 2,1 0,-3 0,12 30,-12-28,105 210,-59-122,51 79,-21-39,-84-145,0-2,-1 1,0 1,2 17,-4-20,0 0,0-1,0 0,1 1,0-1,0 0,1 0,0 0,0 0,0 0,4 5,-7-11,1 1,0-1,-1 1,1-1,0 1,-1-1,1 1,0-1,0 1,0-1,0 0,-1 0,1 1,0-1,0 0,0 0,0 0,0 0,0 0,-1 0,1 0,0 0,0 0,0-1,0 1,0 0,0-1,21-20,8-41,-27 57,50-143,-17 43,-9 29,4 1,3 2,55-92,-32 71,-30 46,43-56,69-100,-116 170,49-52,-48 59,-1 0,37-59,-56 79,-1 2,0-1,0 0,0 1,1 1,0-1,8-9,-11 13,1 1,0-1,-1 0,1 0,0 1,-1-1,1 1,0 0,0-1,-1 1,1 0,0 0,0 0,-1 0,1 0,-1 1,1-1,0 0,0 1,-1-1,1 1,0 0,-1 0,1-1,-1 1,1 0,1 3,12 9,-2 0,1 1,-1 1,-1 0,12 19,17 23,-33-48,0 0,1 0,0 0,-1-2,17 12,-18-16,0 0,-1 0,1 0,0 0,0-2,-1 1,2-1,-1 0,1-1,7 0,3 0,26-2,1 2,1 3,-2 1,47 12,75 29,-161-44,-1 0,0-1,1 1,-2-1,1 0,1 0,-1-1,0 1,1-1,-2 0,1 0,0-1,0 1,0-1,0 0,-1 0,1 0,-1-1,1 0,5-5,4-6,-1-1,-1 1,18-30,4-5,6-6,37-68,-34 52,-42 69,1 1,-1 0,1-1,0 1,-1 0,1 0,0 0,0 0,0 0,0 0,0-1,0 1,0 0,0 0,0 1,0-1,0 0,1 1,-2-1,1 1,1-1,-1 1,0-1,1 1,-1 0,0 0,1 0,-1 0,0 0,1 0,-1 0,0 0,1 1,-1-1,0 0,1 1,-1-1,0 1,-1-1,2 1,-1 0,0 0,0-1,0 1,0 0,0 1,0-1,0 0,0 0,0 0,-1 0,1 1,0-1,0 1,7 13,-1-1,0 1,9 30,-8-25,2 5,7 16,-2 1,14 54,34 104,-21-73,39 89,29 101,-99-284,-8-19,1 0,1 1,1-2,0 0,10 18,-14-27,0-2,0 0,0 0,-1 0,1 0,0 0,0 0,1 0,-1-1,1 2,0-2,-1 0,1 0,0 0,-2 0,2 0,0 0,0-1,0 0,0 1,0-1,0 0,-1 0,1-1,-1 1,1-1,0 1,0-1,0 0,-1 0,5-2,4-4,0 2,-1-1,0-2,0 1,-1 0,1-2,-2 0,10-11,5-9,26-46,-40 57,2 0,0 0,1 1,1 2,0-1,1 1,1 1,31-23,-42 33,1 2,0 0,0 1,0-1,-1 1,2 0,-1 0,1 1,-1 0,-1 0,2 0,-1 0,1 1,-1 0,-1 0,2 0,-1 1,0 0,0 0,-1 1,1 0,-1-1,8 7,9 7,-1 2,-1 0,27 33,-35-38,22 28,-19-23,0-1,20 17,-27-29,-1 1,1-2,0 1,-1-2,2 2,-1-2,1 0,-1 0,12 2,55 8,121 4,80-19,-104-1,-126 3,1-1,88-16,-118 12,1 0,-1 0,-1-1,2-2,-2 1,0-2,0 0,-1-2,0 1,0-2,13-13,123-120,67-70,-202 196,0 0,-1-2,-1 0,15-33,-1 6,67-140,-88 172,1 0,-1 0,6-26,-9 30,5-13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1:19:57.32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1 647,'1207'0,"-1176"-1,0-2,-1-1,1-1,33-8,-21 4,-26 4,0 0,0 0,-1-1,20-10,-20 9,0 0,1 1,-1 0,22-4,-11 3,0-1,-1-1,39-16,-49 17,1 0,0 1,0 2,1-1,1 1,-1 1,1 0,0 1,35-3,47 7,-28-1,143-10,-146 4,1 3,74 3,-51 1,-81-1,0 1,-1 1,1-1,-1 1,1 1,-1 0,0 0,14 6,11 6,41 21,-47-20,58 21,-23-11,19 6,-65-26,1-2,1 1,-1-1,1-1,0-1,-1-1,36 0,82 1,107-5,-220 0,-1-2,0 1,-1-2,33-10,3-1,1-1,-1-1,-2-3,87-41,-131 57,0 1,0-1,0 2,1 0,0 0,0 1,0 0,0 1,17-1,20 1,73 4,-31 0,728-2,-808-1,0-1,0 0,0 0,-1-1,1-1,-1 0,0 0,17-9,18-3,-31 10,1 1,0 1,0 1,1 0,-1 0,1 1,0 2,31-1,-2 2,49 5,-79-5,-1 2,0 0,0 1,0 0,0 1,19 7,-16-4,0-1,1-1,0-2,1 1,0-1,0-1,33 2,164-5,-103-3,-88 3,1 0,52 3,-72-1,0-1,0 0,0 1,-1 1,1-1,-1 1,1 0,-1 0,14 8,-11-6,0 1,0-1,1-1,-1 0,2 0,-1-1,0 0,1 0,0-2,18 3,16-2,73-2,-59-1,-49 1,1-1,-1-1,0 1,0-1,0-1,19-6,67-28,-61 23,-12 2,0 0,41-28,-23 14,129-91,-145 95,32-35,-33 30,32-24,-49 44,0-1,1 2,1 0,-1 0,1 0,0 1,23-7,-30 11,-1 0,0 0,1 0,0 1,-1 0,1 0,-1-1,1 1,0 1,-1-1,1 0,-1 0,1 1,-1-1,1 1,-1 0,1 0,-1 0,0 0,0 1,0-1,0 1,0-1,0 1,0 0,-1 0,4 2,7 8,-1 0,-1 0,0 1,8 14,20 21,118 122,-124-130,96 109,-11-1,-107-133,2 2,-1 0,11 26,-20-37,0 0,1 0,0 1,0-1,1 0,0-1,0 1,1 0,10 6,-14-9,1-2,0 1,0-1,0 1,0-2,0 2,0-1,0 0,0 0,1 0,-1-1,0 1,1-1,-1 1,1-1,-1 0,1 0,-1 0,1-1,-1 1,0-1,1 1,-1 0,1-1,-1-1,0 2,5-3,4-3,-2 0,1 0,-1 0,0 0,0-1,-1-1,8-8,39-28,-22 21,-28 18,1 0,1 0,-1 0,1 1,0-1,1 1,15-4,-1 2,0 1,0 1,1 1,-1 0,32 0,-20 1,3-2,0-2,-1-1,0-1,41-14,2 0,-64 18,-1-1,0-1,19-9,-20 8,1 0,0 1,20-5,-7 2,-1 0,0-2,-1 0,25-15,17-7,-16 12,88-26,-104 37,25-12,-37 13,51-13,-48 14,1 0,-2-1,0-2,37-18,-50 24,1 0,-1 0,22-5,-30 8,1 1,-1-1,1 2,0-1,-1 0,1 1,0-1,0 1,0 0,-1 1,12 1,-15-1,0 0,1 0,-1 0,0 0,0 0,0 0,0 1,-1-1,1 1,0-1,-1 1,1-1,-1 0,0 1,0 0,0 0,0-1,0 1,0 0,-1 0,1 0,-1 0,1 2,0 52,-2-32,15 73,-5-45,-4-33,0 0,2-1,13 25,-10-23,-2-1,9 34,-10-28,2-1,1 0,1-1,20 29,0 0,-30-49,1-1,-1 1,1 0,0-1,0 0,1 1,-1 0,1-1,-1-1,1 2,0-1,0-1,0 2,0-2,1 1,-1-1,1 1,-1-2,6 3,-3-2,1 0,-1 0,1-1,0 0,-1 0,1 0,0 0,-1-1,1 0,10-2,2-1,-1-2,0 0,-1 0,0 0,0-2,-1 0,18-11,8-10,-34 22,1 0,0 1,1 0,0 0,0 1,0 0,1-1,0 2,1 0,-1 0,1 1,21-4,-22 5,56-6,0 2,73 0,-139 6,39 1,0-1,0-2,-1-1,1 0,42-10,-15 0,0 3,80-5,-126 12,-1-1,1 0,-1-1,29-11,29-6,-47 15,1 1,38-3,-56 8,1 0,0 1,0 0,-1 1,1 0,-1 1,19 4,-15-2,0 1,0 0,-1 1,20 9,-22-9,0-1,1 0,0 0,0-1,0-1,1 0,-1-1,23 2,19-3,63-2,-24-2,-24 5,-46 0,1-2,0 0,0-1,40-5,64-28,21 13,-89 13,-38 4,-1 0,40 1,2 3,-26 1,1-2,-1 0,61-9,-77 6,1 1,0 1,0 1,0 1,0 0,0 1,0 1,0 1,-1 1,0 1,32 9,-32-9,0-1,0-1,1 0,-1-2,1 0,0-1,34-3,19 1,-51 0,-1 0,1-1,44-10,-44 7,0 2,0 0,40-1,-38 6,0 0,46 9,-7-2,-3 1,-40-5,0-1,36 0,77 7,-92-5,51-1,48-5,162 2,-298 0,0 0,1 0,-1 1,0 0,-1 1,1-1,0 1,-1 1,0 0,13 6,2 4,-1 0,26 21,-27-18,50 29,-62-42,0 1,1-1,0 0,0-1,1 0,-1-1,1 0,0 1,16-1,17 0,53-2,-55-1,81 3,-62 0,0-2,79-7,79-28,-199 32,-1-2,1-1,-2 0,1-1,-1 1,0-3,24-12,33-14,-49 24,-17 7,-1-1,1 1,1 1,-1 0,21-5,36 0,100-3,-162 11,192-18,-176 17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1:20:11.49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1,'488'0,"-458"1,58 11,-55-6,43 1,187-6,250 17,-461-14,54-3,-67-3,0 3,1 1,43 8,-28-2,0-2,107-3,-127-4,-13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1:20:18.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1 115,'215'13,"-18"-1,413-12,-535-4,0-4,-1-3,100-28,-102 24,0 4,1 2,0 4,81 4,-96 2,1 1,0-3,116-16,-110 11,-49 5,0 0,28-7,-28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3T10:36:29.8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0,'7'2,"0"1,0-1,-1 1,1 1,-1-1,0 1,9 6,-11-7,40 28,-1 2,43 43,20 7,-23-2,-52-47,2-3,1 0,1-2,1-2,71 40,-91-58,-3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9D4AB-23EA-4A4B-8E50-785596E98548}" type="datetimeFigureOut">
              <a:rPr lang="nb-NO" smtClean="0"/>
              <a:t>28.02.2024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F4092-5F2E-472C-AB83-271DA35F1A46}" type="slidenum">
              <a:rPr lang="nb-NO" smtClean="0"/>
              <a:t>‹#›</a:t>
            </a:fld>
            <a:endParaRPr lang="nb-NO"/>
          </a:p>
        </p:txBody>
      </p:sp>
    </p:spTree>
    <p:extLst>
      <p:ext uri="{BB962C8B-B14F-4D97-AF65-F5344CB8AC3E}">
        <p14:creationId xmlns:p14="http://schemas.microsoft.com/office/powerpoint/2010/main" val="239399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ovdata.no/dokument/SF/forskrift/2015-05-06-455/*#&amp;"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miljodirektoratet.no/no/Tema/Kjemikalier/Kjemikalieregelverk/Biocider/" TargetMode="External"/><Relationship Id="rId4" Type="http://schemas.openxmlformats.org/officeDocument/2006/relationships/hyperlink" Target="https://www.matportalen.no/uonskedestoffer_i_mat/tema/plantevernmidler/plantevernmidl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nl.no/silvev"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snl.no/vedvev"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lantevernleksikonet.no/l/boeker/2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ordnorge.nlr.no/fagartikler/grovfor/rogaland/rotlausvek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ankmix.com/Tankmix_Home.aspx?langId=DA"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mattilsynet.no/plantevernmidler/gaml.asp" TargetMode="External"/><Relationship Id="rId3" Type="http://schemas.openxmlformats.org/officeDocument/2006/relationships/hyperlink" Target="https://www.mattilsynet.no/plantevernmidler/godk.asp" TargetMode="External"/><Relationship Id="rId7" Type="http://schemas.openxmlformats.org/officeDocument/2006/relationships/hyperlink" Target="https://www.mattilsynet.no/plantevernmidler/disp.asp" TargetMode="External"/><Relationship Id="rId12" Type="http://schemas.openxmlformats.org/officeDocument/2006/relationships/hyperlink" Target="https://stolav.no/avdelinger/documents/kunnskapsnotat%20om%20yrkesmessig%20eksponering%20for%20plantevernmidler.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mattilsynet.no/plantevernmidler/utga.asp" TargetMode="External"/><Relationship Id="rId11" Type="http://schemas.openxmlformats.org/officeDocument/2006/relationships/hyperlink" Target="https://www.mattilsynet.no/plantevernmidler/off_label.asp" TargetMode="External"/><Relationship Id="rId5" Type="http://schemas.openxmlformats.org/officeDocument/2006/relationships/hyperlink" Target="https://www.mattilsynet.no/plantevernmidler/oko.asp" TargetMode="External"/><Relationship Id="rId10" Type="http://schemas.openxmlformats.org/officeDocument/2006/relationships/hyperlink" Target="https://www.mattilsynet.no/plantevernmidler/minoruse.asp" TargetMode="External"/><Relationship Id="rId4" Type="http://schemas.openxmlformats.org/officeDocument/2006/relationships/hyperlink" Target="https://www.mattilsynet.no/plantevernmidler/bio.asp" TargetMode="External"/><Relationship Id="rId9" Type="http://schemas.openxmlformats.org/officeDocument/2006/relationships/hyperlink" Target="https://www.mattilsynet.no/plantevernmidler/hobb.as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attilsynet.no/"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nibio.no/"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attilsynet.no/planter_og_dyrking/plantevernmidler/godkjenning_av_plantevernmidler/omsetningsstatistikk_for_plantevernmidler_20172021.45710/binary/Omsetningsstatistikk%20for%20plantevernmidler%202017-202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attilsynet.no/planter_og_dyrking/plantevernmidler/godkjenning_av_plantevernmidler/omsetningsstatistikk_for_plantevernmidler_20172021.45710/binary/Omsetningsstatistikk%20for%20plantevernmidler%202017-202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Definisjonen på plantevernmidler finnes det flere av: </a:t>
            </a:r>
          </a:p>
          <a:p>
            <a:pPr marL="174625"/>
            <a:r>
              <a:rPr lang="nb-NO" sz="2000" dirty="0">
                <a:hlinkClick r:id="rId3"/>
              </a:rPr>
              <a:t>Forskrift om plantevernmidler (10/02/2021)</a:t>
            </a:r>
            <a:r>
              <a:rPr lang="nb-NO" sz="2000" dirty="0"/>
              <a:t>. Her vises det til </a:t>
            </a:r>
            <a:r>
              <a:rPr lang="nb-NO" sz="2000" b="1" dirty="0"/>
              <a:t>Forordninger i EU </a:t>
            </a:r>
            <a:r>
              <a:rPr lang="nb-NO" sz="2000" dirty="0"/>
              <a:t>(1107/2009 av 21/10/2009), som i Kap. 1 (Alminnelige </a:t>
            </a:r>
            <a:r>
              <a:rPr lang="nb-NO" sz="2000" dirty="0" err="1"/>
              <a:t>bestemmesler</a:t>
            </a:r>
            <a:r>
              <a:rPr lang="nb-NO" sz="2000" dirty="0"/>
              <a:t>) bl.a. har Artikkel 2: virkeområder og Artikkel 3: definisjoner. </a:t>
            </a:r>
          </a:p>
          <a:p>
            <a:pPr marL="358775" indent="-184150">
              <a:lnSpc>
                <a:spcPct val="100000"/>
              </a:lnSpc>
              <a:spcBef>
                <a:spcPts val="0"/>
              </a:spcBef>
              <a:buNone/>
            </a:pPr>
            <a:r>
              <a:rPr lang="nb-NO" b="1" i="0" dirty="0">
                <a:solidFill>
                  <a:srgbClr val="008000"/>
                </a:solidFill>
                <a:effectLst/>
              </a:rPr>
              <a:t>Art. 3: Definisjon på «skadelig organisme»: </a:t>
            </a:r>
          </a:p>
          <a:p>
            <a:pPr marL="358775" indent="-184150"/>
            <a:r>
              <a:rPr lang="nb-NO" b="0" i="0" dirty="0">
                <a:solidFill>
                  <a:srgbClr val="333333"/>
                </a:solidFill>
                <a:effectLst/>
              </a:rPr>
              <a:t>- Alle arter, stammer eller biotyper fra</a:t>
            </a:r>
          </a:p>
          <a:p>
            <a:pPr marL="719138" lvl="1" indent="-185738"/>
            <a:r>
              <a:rPr lang="nb-NO" sz="2000" b="0" i="0" dirty="0">
                <a:solidFill>
                  <a:srgbClr val="333333"/>
                </a:solidFill>
                <a:effectLst/>
              </a:rPr>
              <a:t>- dyreriket </a:t>
            </a:r>
            <a:r>
              <a:rPr lang="nb-NO" sz="2000" b="0" i="1" dirty="0">
                <a:solidFill>
                  <a:srgbClr val="333333"/>
                </a:solidFill>
                <a:effectLst/>
              </a:rPr>
              <a:t>eller</a:t>
            </a:r>
            <a:r>
              <a:rPr lang="nb-NO" sz="2000" b="0" i="0" dirty="0">
                <a:solidFill>
                  <a:srgbClr val="333333"/>
                </a:solidFill>
                <a:effectLst/>
              </a:rPr>
              <a:t> </a:t>
            </a:r>
          </a:p>
          <a:p>
            <a:pPr marL="719138" lvl="1" indent="-185738"/>
            <a:r>
              <a:rPr lang="nb-NO" sz="2000" b="0" i="0" dirty="0">
                <a:solidFill>
                  <a:srgbClr val="333333"/>
                </a:solidFill>
                <a:effectLst/>
              </a:rPr>
              <a:t>- planteriket </a:t>
            </a:r>
            <a:r>
              <a:rPr lang="nb-NO" sz="2000" b="0" i="1" dirty="0">
                <a:solidFill>
                  <a:srgbClr val="333333"/>
                </a:solidFill>
                <a:effectLst/>
              </a:rPr>
              <a:t>eller</a:t>
            </a:r>
            <a:r>
              <a:rPr lang="nb-NO" sz="2000" b="0" i="0" dirty="0">
                <a:solidFill>
                  <a:srgbClr val="333333"/>
                </a:solidFill>
                <a:effectLst/>
              </a:rPr>
              <a:t> </a:t>
            </a:r>
          </a:p>
          <a:p>
            <a:pPr marL="358775" indent="-184150">
              <a:buFontTx/>
              <a:buChar char="-"/>
            </a:pPr>
            <a:r>
              <a:rPr lang="nb-NO" b="0" i="0" dirty="0">
                <a:solidFill>
                  <a:srgbClr val="333333"/>
                </a:solidFill>
                <a:effectLst/>
              </a:rPr>
              <a:t>Sykdomsframkallende stoffer som er skadelige for planter eller planteprodukter</a:t>
            </a:r>
          </a:p>
          <a:p>
            <a:pPr marL="174625" indent="0">
              <a:buFontTx/>
              <a:buNone/>
            </a:pPr>
            <a:endParaRPr lang="nb-NO" b="0" i="0" dirty="0">
              <a:solidFill>
                <a:srgbClr val="333333"/>
              </a:solidFill>
              <a:effectLst/>
            </a:endParaRPr>
          </a:p>
          <a:p>
            <a:pPr marL="358775" indent="-184150">
              <a:lnSpc>
                <a:spcPct val="100000"/>
              </a:lnSpc>
              <a:spcBef>
                <a:spcPts val="0"/>
              </a:spcBef>
              <a:buNone/>
            </a:pPr>
            <a:r>
              <a:rPr lang="nb-NO" b="1" dirty="0">
                <a:solidFill>
                  <a:srgbClr val="008000"/>
                </a:solidFill>
              </a:rPr>
              <a:t>Art. 2: Virkeområde</a:t>
            </a:r>
          </a:p>
          <a:p>
            <a:pPr marL="0" indent="0">
              <a:buNone/>
            </a:pPr>
            <a:r>
              <a:rPr lang="nb-NO" sz="1200" dirty="0">
                <a:effectLst/>
              </a:rPr>
              <a:t>Denne forordning får anvendelse på produkter, i den form de leveres til brukeren, som består av eller inneholder aktive stoffer, beskyttende midler eller synergister, og som er beregnet på ett av følgende bruksområder:</a:t>
            </a:r>
          </a:p>
          <a:p>
            <a:pPr marL="446088" indent="-271463">
              <a:buFont typeface="+mj-lt"/>
              <a:buAutoNum type="alphaLcParenR"/>
            </a:pPr>
            <a:r>
              <a:rPr lang="nb-NO" sz="1200" b="1" dirty="0">
                <a:solidFill>
                  <a:srgbClr val="008000"/>
                </a:solidFill>
              </a:rPr>
              <a:t>Å</a:t>
            </a:r>
            <a:r>
              <a:rPr lang="nb-NO" sz="1200" b="1" dirty="0">
                <a:solidFill>
                  <a:srgbClr val="008000"/>
                </a:solidFill>
                <a:effectLst/>
              </a:rPr>
              <a:t> verne planter eller planteprodukter mot alle skadelige organismer eller hindre virkningen av slike organismer,</a:t>
            </a:r>
            <a:r>
              <a:rPr lang="nb-NO" sz="1200" dirty="0">
                <a:effectLst/>
              </a:rPr>
              <a:t> </a:t>
            </a:r>
            <a:r>
              <a:rPr lang="nb-NO" sz="1050" dirty="0">
                <a:effectLst/>
              </a:rPr>
              <a:t>med mindre hovedformålet med produktene anses å være av hygienisk karakter snarere enn å verne planter eller planteprodukter,</a:t>
            </a:r>
          </a:p>
          <a:p>
            <a:pPr marL="446088" indent="-271463">
              <a:buFont typeface="+mj-lt"/>
              <a:buAutoNum type="alphaLcParenR"/>
            </a:pPr>
            <a:r>
              <a:rPr lang="nb-NO" sz="1200" b="1" dirty="0">
                <a:solidFill>
                  <a:srgbClr val="008000"/>
                </a:solidFill>
              </a:rPr>
              <a:t>Å</a:t>
            </a:r>
            <a:r>
              <a:rPr lang="nb-NO" sz="1200" b="1" i="0" u="none" strike="noStrike" kern="1200" dirty="0">
                <a:solidFill>
                  <a:srgbClr val="008000"/>
                </a:solidFill>
                <a:effectLst/>
              </a:rPr>
              <a:t> påvirke planters livsprosesser, f.eks. ved å påvirke plantenes vekst</a:t>
            </a:r>
            <a:r>
              <a:rPr lang="nb-NO" sz="1200" b="0" i="0" u="none" strike="noStrike" kern="1200" dirty="0">
                <a:solidFill>
                  <a:srgbClr val="000000"/>
                </a:solidFill>
                <a:effectLst/>
              </a:rPr>
              <a:t>, </a:t>
            </a:r>
            <a:r>
              <a:rPr lang="nb-NO" sz="1050" b="0" i="0" u="none" strike="noStrike" kern="1200" dirty="0">
                <a:solidFill>
                  <a:srgbClr val="000000"/>
                </a:solidFill>
                <a:effectLst/>
              </a:rPr>
              <a:t>på annen måte enn som næringsstoff,</a:t>
            </a:r>
          </a:p>
          <a:p>
            <a:pPr marL="446088" indent="-271463">
              <a:buFont typeface="+mj-lt"/>
              <a:buAutoNum type="alphaLcParenR"/>
            </a:pPr>
            <a:r>
              <a:rPr lang="nb-NO" sz="1200" b="1" dirty="0">
                <a:solidFill>
                  <a:srgbClr val="008000"/>
                </a:solidFill>
              </a:rPr>
              <a:t>Å</a:t>
            </a:r>
            <a:r>
              <a:rPr lang="nb-NO" sz="1200" b="1" dirty="0">
                <a:solidFill>
                  <a:srgbClr val="008000"/>
                </a:solidFill>
                <a:effectLst/>
              </a:rPr>
              <a:t> bevare planteprodukters holdbarhet</a:t>
            </a:r>
            <a:r>
              <a:rPr lang="nb-NO" sz="1200" dirty="0">
                <a:effectLst/>
              </a:rPr>
              <a:t>, </a:t>
            </a:r>
            <a:r>
              <a:rPr lang="nb-NO" sz="1050" dirty="0">
                <a:effectLst/>
              </a:rPr>
              <a:t>i den utstrekning slike stoffer eller produkter ikke omfattes av særlige fellesskapsbestemmelser om konserveringsmidler,</a:t>
            </a:r>
          </a:p>
          <a:p>
            <a:pPr marL="446088" indent="-271463">
              <a:buFont typeface="+mj-lt"/>
              <a:buAutoNum type="alphaLcParenR"/>
            </a:pPr>
            <a:r>
              <a:rPr lang="nb-NO" sz="1200" b="1" dirty="0">
                <a:solidFill>
                  <a:srgbClr val="008000"/>
                </a:solidFill>
                <a:effectLst/>
              </a:rPr>
              <a:t>Å ødelegge uønskede planter eller plantedeler, bortsett fra alger</a:t>
            </a:r>
            <a:r>
              <a:rPr lang="nb-NO" sz="1200" dirty="0">
                <a:effectLst/>
              </a:rPr>
              <a:t>, </a:t>
            </a:r>
            <a:r>
              <a:rPr lang="nb-NO" sz="1050" dirty="0">
                <a:effectLst/>
              </a:rPr>
              <a:t>med mindre produktene brukes på jord eller i vann for å verne planter,</a:t>
            </a:r>
          </a:p>
          <a:p>
            <a:pPr marL="446088" indent="-271463">
              <a:buFont typeface="+mj-lt"/>
              <a:buAutoNum type="alphaLcParenR"/>
            </a:pPr>
            <a:r>
              <a:rPr lang="nb-NO" sz="1200" b="1" dirty="0">
                <a:solidFill>
                  <a:srgbClr val="008000"/>
                </a:solidFill>
                <a:effectLst/>
              </a:rPr>
              <a:t>Å bremse eller forebygge uønsket vekst hos planter, bortsett fra alger</a:t>
            </a:r>
            <a:r>
              <a:rPr lang="nb-NO" sz="1200" dirty="0">
                <a:effectLst/>
              </a:rPr>
              <a:t>, </a:t>
            </a:r>
            <a:r>
              <a:rPr lang="nb-NO" sz="1050" dirty="0">
                <a:effectLst/>
              </a:rPr>
              <a:t>med mindre produktene brukes på jord eller i vann for å verne planter.</a:t>
            </a:r>
          </a:p>
          <a:p>
            <a:pPr marL="174625" marR="0" lvl="0" indent="0" algn="l" defTabSz="914400" rtl="0" eaLnBrk="1" fontAlgn="auto" latinLnBrk="0" hangingPunct="1">
              <a:lnSpc>
                <a:spcPct val="100000"/>
              </a:lnSpc>
              <a:spcBef>
                <a:spcPts val="0"/>
              </a:spcBef>
              <a:spcAft>
                <a:spcPts val="0"/>
              </a:spcAft>
              <a:buClrTx/>
              <a:buSzTx/>
              <a:buFont typeface="+mj-lt"/>
              <a:buNone/>
              <a:tabLst/>
              <a:defRPr/>
            </a:pPr>
            <a:r>
              <a:rPr kumimoji="0" lang="nb-NO" altLang="nb-NO" sz="1050" b="0" i="0" u="none" strike="noStrike" cap="none" normalizeH="0" baseline="0" dirty="0">
                <a:ln>
                  <a:noFill/>
                </a:ln>
                <a:solidFill>
                  <a:srgbClr val="008000"/>
                </a:solidFill>
                <a:effectLst/>
                <a:latin typeface="Helvetica Neue"/>
              </a:rPr>
              <a:t>Disse produktene (som innehar egenskapene over) kalles «plantevernmidler». </a:t>
            </a:r>
          </a:p>
          <a:p>
            <a:pPr marL="174625" marR="0" lvl="0" indent="0" algn="l" defTabSz="914400" rtl="0" eaLnBrk="1" fontAlgn="auto" latinLnBrk="0" hangingPunct="1">
              <a:lnSpc>
                <a:spcPct val="100000"/>
              </a:lnSpc>
              <a:spcBef>
                <a:spcPts val="0"/>
              </a:spcBef>
              <a:spcAft>
                <a:spcPts val="0"/>
              </a:spcAft>
              <a:buClrTx/>
              <a:buSzTx/>
              <a:buFont typeface="+mj-lt"/>
              <a:buNone/>
              <a:tabLst/>
              <a:defRPr/>
            </a:pPr>
            <a:endParaRPr kumimoji="0" lang="nb-NO" altLang="nb-NO" sz="1050" b="0" i="0" u="none" strike="noStrike" cap="none" normalizeH="0" baseline="0" dirty="0">
              <a:ln>
                <a:noFill/>
              </a:ln>
              <a:solidFill>
                <a:srgbClr val="008000"/>
              </a:solidFill>
              <a:effectLst/>
              <a:latin typeface="Helvetica Neue"/>
            </a:endParaRPr>
          </a:p>
          <a:p>
            <a:r>
              <a:rPr kumimoji="0" lang="nb-NO" altLang="nb-NO" sz="1050" b="0" i="0" u="none" strike="noStrike" cap="none" normalizeH="0" baseline="0" dirty="0">
                <a:ln>
                  <a:noFill/>
                </a:ln>
                <a:solidFill>
                  <a:srgbClr val="008000"/>
                </a:solidFill>
                <a:effectLst/>
                <a:latin typeface="Helvetica Neue"/>
              </a:rPr>
              <a:t>I </a:t>
            </a:r>
            <a:r>
              <a:rPr lang="nb-NO" sz="1600" i="0" dirty="0">
                <a:solidFill>
                  <a:srgbClr val="008000"/>
                </a:solidFill>
                <a:effectLst/>
              </a:rPr>
              <a:t>Matportalen 23/2/2010, sist endret 9/12/2019, </a:t>
            </a:r>
            <a:r>
              <a:rPr lang="nb-NO" sz="1050" b="0" i="0" dirty="0">
                <a:solidFill>
                  <a:srgbClr val="000000"/>
                </a:solidFill>
                <a:effectLst/>
                <a:hlinkClick r:id="rId4"/>
              </a:rPr>
              <a:t>https://www.matportalen.no/uonskedestoffer_i_mat/tema/plantevernmidler/plantevernmidler</a:t>
            </a:r>
            <a:r>
              <a:rPr lang="nb-NO" sz="1050" b="0" i="0" dirty="0">
                <a:solidFill>
                  <a:srgbClr val="000000"/>
                </a:solidFill>
                <a:effectLst/>
              </a:rPr>
              <a:t>, finner vi denne definisjonen av et plantevernmiddel: </a:t>
            </a:r>
          </a:p>
          <a:p>
            <a:pPr marL="171450" indent="-171450" algn="l" fontAlgn="base">
              <a:buFont typeface="Arial" panose="020B0604020202020204" pitchFamily="34" charset="0"/>
              <a:buChar char="•"/>
            </a:pPr>
            <a:r>
              <a:rPr lang="nb-NO" sz="1050" b="0" i="0" dirty="0">
                <a:solidFill>
                  <a:srgbClr val="000000"/>
                </a:solidFill>
                <a:effectLst/>
              </a:rPr>
              <a:t>Vanligvis er det kjemiske forbindelser som brukes, men også biologiske metoder finnes til plantevernformål, som for eksempel bruk av nytteinsekter.</a:t>
            </a:r>
          </a:p>
          <a:p>
            <a:pPr marL="171450" indent="-171450" algn="l" fontAlgn="base">
              <a:buFont typeface="Arial" panose="020B0604020202020204" pitchFamily="34" charset="0"/>
              <a:buChar char="•"/>
            </a:pPr>
            <a:r>
              <a:rPr lang="nb-NO" sz="1050" b="0" i="0" dirty="0">
                <a:solidFill>
                  <a:srgbClr val="000000"/>
                </a:solidFill>
                <a:effectLst/>
              </a:rPr>
              <a:t>Som plantevernmidler regnes også de naturlige stoffene som kan brukes i økologisk landbruk, blant annet jernfosfat og fettsyresalter.</a:t>
            </a:r>
          </a:p>
          <a:p>
            <a:pPr marL="171450" indent="-171450" algn="l" fontAlgn="base">
              <a:buFont typeface="Arial" panose="020B0604020202020204" pitchFamily="34" charset="0"/>
              <a:buChar char="•"/>
            </a:pPr>
            <a:r>
              <a:rPr lang="nb-NO" sz="1050" b="0" i="0" dirty="0">
                <a:solidFill>
                  <a:srgbClr val="000000"/>
                </a:solidFill>
                <a:effectLst/>
              </a:rPr>
              <a:t>Plantevernmidler er en hjelp til å opprettholde høy kvalitet på produktene. Det har blitt anslått at omtrent 30 prosent av jordas avlinger ville gått tapt uten bruk av plantevernmidler.</a:t>
            </a:r>
          </a:p>
          <a:p>
            <a:pPr marL="171450" indent="-171450" algn="l" fontAlgn="base">
              <a:buFont typeface="Arial" panose="020B0604020202020204" pitchFamily="34" charset="0"/>
              <a:buChar char="•"/>
            </a:pPr>
            <a:endParaRPr kumimoji="0" lang="nb-NO" altLang="nb-NO" sz="1050" b="0" i="0" u="none" strike="noStrike" cap="none" normalizeH="0" baseline="0" dirty="0">
              <a:ln>
                <a:noFill/>
              </a:ln>
              <a:solidFill>
                <a:srgbClr val="000000"/>
              </a:solidFill>
              <a:effectLst/>
              <a:latin typeface="Helvetica Neue"/>
            </a:endParaRPr>
          </a:p>
          <a:p>
            <a:r>
              <a:rPr lang="nb-NO" sz="1400" dirty="0">
                <a:solidFill>
                  <a:srgbClr val="008000"/>
                </a:solidFill>
              </a:rPr>
              <a:t>Mattilsynet 5/11/2012, sist endret 1/7/2013:  </a:t>
            </a:r>
            <a:endParaRPr lang="nb-NO" sz="1050" b="0" dirty="0">
              <a:solidFill>
                <a:srgbClr val="000000"/>
              </a:solidFill>
              <a:hlinkClick r:id=""/>
            </a:endParaRPr>
          </a:p>
          <a:p>
            <a:r>
              <a:rPr lang="nb-NO" sz="1050" b="0" dirty="0">
                <a:solidFill>
                  <a:srgbClr val="000000"/>
                </a:solidFill>
                <a:hlinkClick r:id=""/>
              </a:rPr>
              <a:t>https://www.mattilsynet.no/planter_og_dyrking/plantevernmidler/hva_er_et_plantevernmiddel.3182</a:t>
            </a:r>
            <a:r>
              <a:rPr lang="nb-NO" sz="1050" b="0" dirty="0">
                <a:solidFill>
                  <a:srgbClr val="000000"/>
                </a:solidFill>
              </a:rPr>
              <a:t>, står det: </a:t>
            </a:r>
          </a:p>
          <a:p>
            <a:pPr marL="171450" indent="-171450" algn="l" fontAlgn="base">
              <a:buFont typeface="Arial" panose="020B0604020202020204" pitchFamily="34" charset="0"/>
              <a:buChar char="•"/>
            </a:pPr>
            <a:r>
              <a:rPr lang="nb-NO" sz="1050" b="0" i="0" dirty="0">
                <a:solidFill>
                  <a:srgbClr val="464545"/>
                </a:solidFill>
                <a:effectLst/>
              </a:rPr>
              <a:t>Plantevernmidler brukes til å verne planter og såvare mot skadedyr, soppsykdommer og ugress. </a:t>
            </a:r>
          </a:p>
          <a:p>
            <a:pPr marL="171450" indent="-171450" algn="l" fontAlgn="base">
              <a:buFont typeface="Arial" panose="020B0604020202020204" pitchFamily="34" charset="0"/>
              <a:buChar char="•"/>
            </a:pPr>
            <a:r>
              <a:rPr lang="nb-NO" sz="1050" b="0" i="0" dirty="0">
                <a:solidFill>
                  <a:srgbClr val="464545"/>
                </a:solidFill>
                <a:effectLst/>
              </a:rPr>
              <a:t>Hovedgruppene av plantevernmidler er derfor skadedyrmidler, soppmidler og ugressmidler. </a:t>
            </a:r>
          </a:p>
          <a:p>
            <a:pPr marL="171450" indent="-171450" algn="l" fontAlgn="base">
              <a:buFont typeface="Arial" panose="020B0604020202020204" pitchFamily="34" charset="0"/>
              <a:buChar char="•"/>
            </a:pPr>
            <a:r>
              <a:rPr lang="nb-NO" sz="1050" b="0" i="0" dirty="0">
                <a:solidFill>
                  <a:srgbClr val="464545"/>
                </a:solidFill>
                <a:effectLst/>
              </a:rPr>
              <a:t>Det finnes også andre typer midler, f.eks. slike som kan regulere planteveksten. </a:t>
            </a:r>
          </a:p>
          <a:p>
            <a:pPr marL="171450" indent="-171450" algn="l" fontAlgn="base">
              <a:buFont typeface="Arial" panose="020B0604020202020204" pitchFamily="34" charset="0"/>
              <a:buChar char="•"/>
            </a:pPr>
            <a:r>
              <a:rPr lang="nb-NO" sz="1050" b="0" i="0" dirty="0">
                <a:solidFill>
                  <a:srgbClr val="464545"/>
                </a:solidFill>
                <a:effectLst/>
              </a:rPr>
              <a:t>Plantevernmidlene kan være kjemiske eller biologiske. </a:t>
            </a:r>
          </a:p>
          <a:p>
            <a:pPr marL="171450" indent="-171450" algn="l" fontAlgn="base">
              <a:buFont typeface="Arial" panose="020B0604020202020204" pitchFamily="34" charset="0"/>
              <a:buChar char="•"/>
            </a:pPr>
            <a:r>
              <a:rPr lang="nb-NO" sz="1050" b="0" i="0" dirty="0">
                <a:solidFill>
                  <a:srgbClr val="464545"/>
                </a:solidFill>
                <a:effectLst/>
              </a:rPr>
              <a:t>Et kjemisk plantevernmiddel inneholder ett eller flere virksomme stoffer mot skadegjørerne. </a:t>
            </a:r>
          </a:p>
          <a:p>
            <a:pPr marL="171450" indent="-171450" algn="l" fontAlgn="base">
              <a:buFont typeface="Arial" panose="020B0604020202020204" pitchFamily="34" charset="0"/>
              <a:buChar char="•"/>
            </a:pPr>
            <a:r>
              <a:rPr lang="nb-NO" sz="1050" b="0" i="0" dirty="0">
                <a:solidFill>
                  <a:srgbClr val="464545"/>
                </a:solidFill>
                <a:effectLst/>
              </a:rPr>
              <a:t>Det inneholder også stoffer som øker holdbarheten til middelet, bidrar til bedre virkning og gjør det lettere å bruke.</a:t>
            </a:r>
          </a:p>
          <a:p>
            <a:pPr marL="171450" indent="-171450" algn="l" fontAlgn="base">
              <a:buFont typeface="Arial" panose="020B0604020202020204" pitchFamily="34" charset="0"/>
              <a:buChar char="•"/>
            </a:pPr>
            <a:r>
              <a:rPr lang="nb-NO" sz="900" b="0" i="0" dirty="0">
                <a:solidFill>
                  <a:srgbClr val="464545"/>
                </a:solidFill>
                <a:effectLst/>
              </a:rPr>
              <a:t>Biocider har mye til felles med en del av plantevernmidler, men omfattes av en annen godkjenningsordning som forvaltes av Miljødirektoratet. For definisjon av biocid, se </a:t>
            </a:r>
            <a:r>
              <a:rPr lang="nb-NO" sz="900" b="0" i="0" u="sng" dirty="0">
                <a:solidFill>
                  <a:srgbClr val="055B7A"/>
                </a:solidFill>
                <a:effectLst/>
                <a:hlinkClick r:id="rId5"/>
              </a:rPr>
              <a:t>Miljødirektoratet: Biocider</a:t>
            </a:r>
            <a:endParaRPr lang="nb-NO" sz="2000" dirty="0"/>
          </a:p>
          <a:p>
            <a:pPr marL="174625"/>
            <a:endParaRPr lang="nb-NO" sz="200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a:t>
            </a:fld>
            <a:endParaRPr lang="nb-NO"/>
          </a:p>
        </p:txBody>
      </p:sp>
    </p:spTree>
    <p:extLst>
      <p:ext uri="{BB962C8B-B14F-4D97-AF65-F5344CB8AC3E}">
        <p14:creationId xmlns:p14="http://schemas.microsoft.com/office/powerpoint/2010/main" val="3752720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Kontaktvirkende preparater virker der det treffer på planta. </a:t>
            </a:r>
          </a:p>
          <a:p>
            <a:r>
              <a:rPr lang="nb-NO"/>
              <a:t>Klebe-/spredemidler vil øke preparatets kontaktflate, og vil gjøre at preparatet bedre fester seg til planta.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16</a:t>
            </a:fld>
            <a:endParaRPr lang="nb-NO"/>
          </a:p>
        </p:txBody>
      </p:sp>
    </p:spTree>
    <p:extLst>
      <p:ext uri="{BB962C8B-B14F-4D97-AF65-F5344CB8AC3E}">
        <p14:creationId xmlns:p14="http://schemas.microsoft.com/office/powerpoint/2010/main" val="356304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Systemiske midler blir transportert i planta. </a:t>
            </a:r>
          </a:p>
          <a:p>
            <a:r>
              <a:rPr lang="nb-NO" dirty="0"/>
              <a:t>Enten er det transpirasjonen som driver stofftransporten, og preparatet følger vannstrømmen: </a:t>
            </a:r>
          </a:p>
          <a:p>
            <a:pPr marL="171450" indent="-171450">
              <a:buFont typeface="Arial" panose="020B0604020202020204" pitchFamily="34" charset="0"/>
              <a:buChar char="•"/>
            </a:pPr>
            <a:r>
              <a:rPr lang="nb-NO" dirty="0"/>
              <a:t>fra treffpunktet og ut i bladene (bladvirkende middel), eller </a:t>
            </a:r>
          </a:p>
          <a:p>
            <a:pPr marL="171450" indent="-171450">
              <a:buFont typeface="Arial" panose="020B0604020202020204" pitchFamily="34" charset="0"/>
              <a:buChar char="•"/>
            </a:pPr>
            <a:r>
              <a:rPr lang="nb-NO" dirty="0"/>
              <a:t>fra plantedeler (spirende frø, røtter) i jorda (jordvirkende middel) og oppover i planta.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Transpirasjon = fordamping fra planter.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Det kan også være at preparatet følger </a:t>
            </a:r>
            <a:r>
              <a:rPr lang="nb-NO" dirty="0" err="1"/>
              <a:t>assimilatstrømmen</a:t>
            </a:r>
            <a:r>
              <a:rPr lang="nb-NO" dirty="0"/>
              <a:t>*, og blir transportert nedover i planta (til røtter, utløpere, lagringsorganer mm.) gjennom </a:t>
            </a:r>
            <a:r>
              <a:rPr lang="nb-NO" dirty="0" err="1"/>
              <a:t>silvevet</a:t>
            </a:r>
            <a:r>
              <a:rPr lang="nb-NO" dirty="0"/>
              <a:t>. </a:t>
            </a:r>
          </a:p>
          <a:p>
            <a:pPr marL="0" indent="0">
              <a:buFont typeface="Arial" panose="020B0604020202020204" pitchFamily="34" charset="0"/>
              <a:buNone/>
            </a:pPr>
            <a:r>
              <a:rPr lang="nb-NO" dirty="0"/>
              <a:t>* </a:t>
            </a:r>
            <a:r>
              <a:rPr lang="nb-NO" dirty="0" err="1"/>
              <a:t>Assimilater</a:t>
            </a:r>
            <a:r>
              <a:rPr lang="nb-NO" dirty="0"/>
              <a:t> er produkter dannet i fotosyntesen, første rekke karbohydrater som stivelse og </a:t>
            </a:r>
            <a:r>
              <a:rPr lang="nb-NO" dirty="0" err="1"/>
              <a:t>sukrose</a:t>
            </a:r>
            <a:r>
              <a:rPr lang="nb-NO" dirty="0"/>
              <a:t>.</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17</a:t>
            </a:fld>
            <a:endParaRPr lang="nb-NO"/>
          </a:p>
        </p:txBody>
      </p:sp>
    </p:spTree>
    <p:extLst>
      <p:ext uri="{BB962C8B-B14F-4D97-AF65-F5344CB8AC3E}">
        <p14:creationId xmlns:p14="http://schemas.microsoft.com/office/powerpoint/2010/main" val="2964019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Jordvirkende midler blir tilført jorda. De kan virke på: </a:t>
            </a:r>
          </a:p>
          <a:p>
            <a:pPr marL="171450" indent="-171450">
              <a:buFont typeface="Arial" panose="020B0604020202020204" pitchFamily="34" charset="0"/>
              <a:buChar char="•"/>
            </a:pPr>
            <a:r>
              <a:rPr lang="nb-NO" dirty="0"/>
              <a:t>Spirende frø: når frøene spirer vokser spirene «inn i» plantevernmidlet, og spirene dør. </a:t>
            </a:r>
          </a:p>
          <a:p>
            <a:pPr marL="171450" indent="-171450">
              <a:buFont typeface="Arial" panose="020B0604020202020204" pitchFamily="34" charset="0"/>
              <a:buChar char="•"/>
            </a:pPr>
            <a:r>
              <a:rPr lang="nb-NO" dirty="0"/>
              <a:t>Røtter og nye skudd (rotskudd), som tar opp preparatet og transporterer preparatet til resten av planta, gjennom vedvevet. </a:t>
            </a:r>
          </a:p>
          <a:p>
            <a:pPr marL="0" indent="0">
              <a:buFont typeface="Arial" panose="020B0604020202020204" pitchFamily="34" charset="0"/>
              <a:buNone/>
            </a:pPr>
            <a:r>
              <a:rPr lang="nb-NO" i="1" dirty="0"/>
              <a:t>Gallery (</a:t>
            </a:r>
            <a:r>
              <a:rPr lang="nb-NO" i="1" dirty="0" err="1"/>
              <a:t>i</a:t>
            </a:r>
            <a:r>
              <a:rPr lang="nb-NO" b="0" i="1" dirty="0" err="1">
                <a:solidFill>
                  <a:srgbClr val="323232"/>
                </a:solidFill>
                <a:effectLst/>
                <a:latin typeface="Verdana" panose="020B0604030504040204" pitchFamily="34" charset="0"/>
              </a:rPr>
              <a:t>soksaben</a:t>
            </a:r>
            <a:r>
              <a:rPr lang="nb-NO" b="0" i="0" dirty="0">
                <a:solidFill>
                  <a:srgbClr val="323232"/>
                </a:solidFill>
                <a:effectLst/>
                <a:latin typeface="Verdana" panose="020B0604030504040204" pitchFamily="34" charset="0"/>
              </a:rPr>
              <a:t>) </a:t>
            </a:r>
            <a:r>
              <a:rPr lang="nb-NO" i="1" dirty="0"/>
              <a:t>er systemisk, mens Fenix (</a:t>
            </a:r>
            <a:r>
              <a:rPr lang="nb-NO" i="1" dirty="0" err="1"/>
              <a:t>aklonifen</a:t>
            </a:r>
            <a:r>
              <a:rPr lang="nb-NO" i="1" dirty="0"/>
              <a:t>) er et jordvirkende kontaktmiddel og virker på spirer og nye røtter som vokser der preparatet er i jorda.</a:t>
            </a:r>
          </a:p>
          <a:p>
            <a:pPr marL="0" indent="0">
              <a:buFont typeface="Arial" panose="020B0604020202020204" pitchFamily="34" charset="0"/>
              <a:buNone/>
            </a:pPr>
            <a:endParaRPr lang="nb-NO" dirty="0"/>
          </a:p>
          <a:p>
            <a:pPr marL="0" indent="0">
              <a:buFont typeface="Arial" panose="020B0604020202020204" pitchFamily="34" charset="0"/>
              <a:buNone/>
            </a:pPr>
            <a:r>
              <a:rPr lang="nb-NO" dirty="0" err="1"/>
              <a:t>Silvev</a:t>
            </a:r>
            <a:r>
              <a:rPr lang="nb-NO" dirty="0"/>
              <a:t> transporterer fra overjordiske deler av planta og ned i røttene (</a:t>
            </a:r>
            <a:r>
              <a:rPr lang="nn-NO" dirty="0" err="1">
                <a:hlinkClick r:id="rId3"/>
              </a:rPr>
              <a:t>silvev</a:t>
            </a:r>
            <a:r>
              <a:rPr lang="nn-NO" dirty="0">
                <a:hlinkClick r:id="rId3"/>
              </a:rPr>
              <a:t> – Store norske leksikon (snl.no)</a:t>
            </a:r>
            <a:r>
              <a:rPr lang="nb-NO" dirty="0"/>
              <a:t>. </a:t>
            </a:r>
          </a:p>
          <a:p>
            <a:pPr marL="0" indent="0">
              <a:buFont typeface="Arial" panose="020B0604020202020204" pitchFamily="34" charset="0"/>
              <a:buNone/>
            </a:pPr>
            <a:r>
              <a:rPr lang="nb-NO" dirty="0"/>
              <a:t>Vedvevet sørger for transport oppover i planta: </a:t>
            </a:r>
            <a:r>
              <a:rPr lang="nn-NO" dirty="0" err="1">
                <a:hlinkClick r:id="rId4"/>
              </a:rPr>
              <a:t>vedvev</a:t>
            </a:r>
            <a:r>
              <a:rPr lang="nn-NO" dirty="0">
                <a:hlinkClick r:id="rId4"/>
              </a:rPr>
              <a:t> – Store norske leksikon (snl.no)</a:t>
            </a:r>
            <a:r>
              <a:rPr lang="nn-NO" dirty="0"/>
              <a:t>. </a:t>
            </a:r>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18</a:t>
            </a:fld>
            <a:endParaRPr lang="nb-NO"/>
          </a:p>
        </p:txBody>
      </p:sp>
    </p:spTree>
    <p:extLst>
      <p:ext uri="{BB962C8B-B14F-4D97-AF65-F5344CB8AC3E}">
        <p14:creationId xmlns:p14="http://schemas.microsoft.com/office/powerpoint/2010/main" val="3208065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B193DE0-AC02-BF87-92EA-E624D096E0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0FF5DF5-0654-4793-86F7-8AD7C3853869}" type="slidenum">
              <a:rPr lang="nb-NO" altLang="nb-NO"/>
              <a:pPr eaLnBrk="1" hangingPunct="1">
                <a:spcBef>
                  <a:spcPct val="0"/>
                </a:spcBef>
              </a:pPr>
              <a:t>19</a:t>
            </a:fld>
            <a:endParaRPr lang="nb-NO" altLang="nb-NO"/>
          </a:p>
        </p:txBody>
      </p:sp>
      <p:sp>
        <p:nvSpPr>
          <p:cNvPr id="33795" name="Rectangle 1026">
            <a:extLst>
              <a:ext uri="{FF2B5EF4-FFF2-40B4-BE49-F238E27FC236}">
                <a16:creationId xmlns:a16="http://schemas.microsoft.com/office/drawing/2014/main" id="{CBC9C985-BBD2-0A0E-090E-40F17EDA0BB2}"/>
              </a:ext>
            </a:extLst>
          </p:cNvPr>
          <p:cNvSpPr>
            <a:spLocks noGrp="1" noRot="1" noChangeAspect="1" noChangeArrowheads="1" noTextEdit="1"/>
          </p:cNvSpPr>
          <p:nvPr>
            <p:ph type="sldImg"/>
          </p:nvPr>
        </p:nvSpPr>
        <p:spPr>
          <a:ln/>
        </p:spPr>
      </p:sp>
      <p:sp>
        <p:nvSpPr>
          <p:cNvPr id="33796" name="Rectangle 1027">
            <a:extLst>
              <a:ext uri="{FF2B5EF4-FFF2-40B4-BE49-F238E27FC236}">
                <a16:creationId xmlns:a16="http://schemas.microsoft.com/office/drawing/2014/main" id="{25645C41-C82B-4DC9-D0D1-B1C6631CFF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a:t>Fram til kveka har 3 blad bruker den energien fra gamle jordstengler (fra året før) til å vokse og danne nye blad. Det er først når kvekeplanta har 4-5 blad at planta produserer (fotosyntesen) nok energi til at produkter fra fotosyntesen (</a:t>
            </a:r>
            <a:r>
              <a:rPr lang="nb-NO" altLang="nb-NO" err="1"/>
              <a:t>assimilater</a:t>
            </a:r>
            <a:r>
              <a:rPr lang="nb-NO" altLang="nb-NO"/>
              <a:t>) blir transportert ned til rotsonen for å danne nye jordstengler. </a:t>
            </a:r>
          </a:p>
          <a:p>
            <a:pPr eaLnBrk="1" hangingPunct="1"/>
            <a:r>
              <a:rPr lang="nb-NO" altLang="nb-NO"/>
              <a:t>Derfor er behandlingstidspunktet «kveka har 3-4 blad» veldig viktig. Da er planta på sitt svakeste, og den har ikke rukket å danne nye rotskudd enda.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Figurtekst fra boka til Lars Olav Brandsæter: </a:t>
            </a:r>
            <a:r>
              <a:rPr lang="nb-NO">
                <a:hlinkClick r:id="rId3"/>
              </a:rPr>
              <a:t>Plantevern i økologisk landbruk - Bind 1 - Bakgrunn, biologi og tiltak (plantevernleksikonet.no)</a:t>
            </a:r>
            <a:r>
              <a:rPr lang="nb-NO"/>
              <a:t>, f</a:t>
            </a:r>
            <a:r>
              <a:rPr lang="nb-NO" b="0" i="1">
                <a:solidFill>
                  <a:srgbClr val="29424F"/>
                </a:solidFill>
                <a:effectLst/>
                <a:latin typeface="Source Sans Pro" panose="020B0503030403020204" pitchFamily="34" charset="0"/>
              </a:rPr>
              <a:t>igur 2.21 Kompensasjonspunkt, dvs. minimum av næring-/tørrstoff i underjordiske planteorganer, for kveke (øverst), åkerdylle (i midten) og åkertistel (nederst). For kveke er dette punktet på 3-4-bladstadiet og for åkerdylle 5-7-bladstadiet. En enkelt åkertistel plante har sitt kompensasjonspunkt om lag på samme utviklingstrinn som åkerdylle (5-7-bladstadiet), men fordi skuddene til åkertistel kommer opp til ulike tider er det vanlig å angi </a:t>
            </a:r>
            <a:r>
              <a:rPr lang="nb-NO" b="0" i="1" err="1">
                <a:solidFill>
                  <a:srgbClr val="29424F"/>
                </a:solidFill>
                <a:effectLst/>
                <a:latin typeface="Source Sans Pro" panose="020B0503030403020204" pitchFamily="34" charset="0"/>
              </a:rPr>
              <a:t>kompensajsonspunktet</a:t>
            </a:r>
            <a:r>
              <a:rPr lang="nb-NO" b="0" i="1">
                <a:solidFill>
                  <a:srgbClr val="29424F"/>
                </a:solidFill>
                <a:effectLst/>
                <a:latin typeface="Source Sans Pro" panose="020B0503030403020204" pitchFamily="34" charset="0"/>
              </a:rPr>
              <a:t> for et slags «tyngdepunkt» av bestandet av denne arten. Dette har blitt bestemt til å være når 25 % av åkertistelplantene er på 8-10 bladstadiet, dvs. når de største tistelplantene er 15 - 20 cm høye. Disse tre artene er mest følsomme for mekaniske tiltak, for eksempel jordarbeiding eller nedkutting, når de er ved kompensasjonspunktet. Tegning: Hermod Karlsen.</a:t>
            </a:r>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20</a:t>
            </a:fld>
            <a:endParaRPr lang="nb-NO"/>
          </a:p>
        </p:txBody>
      </p:sp>
    </p:spTree>
    <p:extLst>
      <p:ext uri="{BB962C8B-B14F-4D97-AF65-F5344CB8AC3E}">
        <p14:creationId xmlns:p14="http://schemas.microsoft.com/office/powerpoint/2010/main" val="117306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a:bodyPr>
          <a:lstStyle/>
          <a:p>
            <a:pPr>
              <a:defRPr/>
            </a:pPr>
            <a:r>
              <a:rPr lang="nb-NO" b="1"/>
              <a:t>http://www.agropub.no/asset/3194/1/3194_1.pdf </a:t>
            </a:r>
          </a:p>
          <a:p>
            <a:pPr>
              <a:defRPr/>
            </a:pPr>
            <a:endParaRPr lang="nb-NO" b="1"/>
          </a:p>
          <a:p>
            <a:pPr>
              <a:defRPr/>
            </a:pPr>
            <a:r>
              <a:rPr lang="nb-NO" b="1"/>
              <a:t>Kompensasjonspunkt</a:t>
            </a:r>
          </a:p>
          <a:p>
            <a:r>
              <a:rPr lang="nb-NO"/>
              <a:t>Når nye planter utvikler seg fra frø, tappes frøet for næring. Summen av næring i frø og plante reduseres også inntil et bestemt stadium. Deretter vil næringsinnholdet øke. Dette stadiet, kompensasjonspunktet, inntreffer omkring frøbladstadiet (se figuren på </a:t>
            </a:r>
            <a:r>
              <a:rPr lang="nb-NO" err="1"/>
              <a:t>plansja</a:t>
            </a:r>
            <a:r>
              <a:rPr lang="nb-NO"/>
              <a:t>). </a:t>
            </a:r>
          </a:p>
          <a:p>
            <a:r>
              <a:rPr lang="nb-NO"/>
              <a:t>Plantene er da svært følsomme for forstyrrelser, for eksempel jordarbeiding.</a:t>
            </a:r>
            <a:br>
              <a:rPr lang="nb-NO"/>
            </a:br>
            <a:endParaRPr lang="nb-NO"/>
          </a:p>
          <a:p>
            <a:r>
              <a:rPr lang="nb-NO"/>
              <a:t>Et frø kan spire bare en gang.</a:t>
            </a:r>
          </a:p>
          <a:p>
            <a:endParaRPr lang="nb-NO"/>
          </a:p>
          <a:p>
            <a:endParaRPr lang="nb-NO"/>
          </a:p>
        </p:txBody>
      </p:sp>
      <p:sp>
        <p:nvSpPr>
          <p:cNvPr id="31748" name="Plassholder for topptekst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8745" indent="-287979" eaLnBrk="0" hangingPunct="0">
              <a:spcBef>
                <a:spcPct val="30000"/>
              </a:spcBef>
              <a:defRPr sz="1200">
                <a:solidFill>
                  <a:schemeClr val="tx1"/>
                </a:solidFill>
                <a:latin typeface="Times New Roman" pitchFamily="18" charset="0"/>
              </a:defRPr>
            </a:lvl2pPr>
            <a:lvl3pPr marL="1151915" indent="-230383" eaLnBrk="0" hangingPunct="0">
              <a:spcBef>
                <a:spcPct val="30000"/>
              </a:spcBef>
              <a:defRPr sz="1200">
                <a:solidFill>
                  <a:schemeClr val="tx1"/>
                </a:solidFill>
                <a:latin typeface="Times New Roman" pitchFamily="18" charset="0"/>
              </a:defRPr>
            </a:lvl3pPr>
            <a:lvl4pPr marL="1612682" indent="-230383" eaLnBrk="0" hangingPunct="0">
              <a:spcBef>
                <a:spcPct val="30000"/>
              </a:spcBef>
              <a:defRPr sz="1200">
                <a:solidFill>
                  <a:schemeClr val="tx1"/>
                </a:solidFill>
                <a:latin typeface="Times New Roman" pitchFamily="18" charset="0"/>
              </a:defRPr>
            </a:lvl4pPr>
            <a:lvl5pPr marL="2073448" indent="-230383" eaLnBrk="0" hangingPunct="0">
              <a:spcBef>
                <a:spcPct val="30000"/>
              </a:spcBef>
              <a:defRPr sz="1200">
                <a:solidFill>
                  <a:schemeClr val="tx1"/>
                </a:solidFill>
                <a:latin typeface="Times New Roman" pitchFamily="18" charset="0"/>
              </a:defRPr>
            </a:lvl5pPr>
            <a:lvl6pPr marL="2534214" indent="-230383" eaLnBrk="0" fontAlgn="base" hangingPunct="0">
              <a:spcBef>
                <a:spcPct val="30000"/>
              </a:spcBef>
              <a:spcAft>
                <a:spcPct val="0"/>
              </a:spcAft>
              <a:defRPr sz="1200">
                <a:solidFill>
                  <a:schemeClr val="tx1"/>
                </a:solidFill>
                <a:latin typeface="Times New Roman" pitchFamily="18" charset="0"/>
              </a:defRPr>
            </a:lvl6pPr>
            <a:lvl7pPr marL="2994980" indent="-230383" eaLnBrk="0" fontAlgn="base" hangingPunct="0">
              <a:spcBef>
                <a:spcPct val="30000"/>
              </a:spcBef>
              <a:spcAft>
                <a:spcPct val="0"/>
              </a:spcAft>
              <a:defRPr sz="1200">
                <a:solidFill>
                  <a:schemeClr val="tx1"/>
                </a:solidFill>
                <a:latin typeface="Times New Roman" pitchFamily="18" charset="0"/>
              </a:defRPr>
            </a:lvl7pPr>
            <a:lvl8pPr marL="3455746" indent="-230383" eaLnBrk="0" fontAlgn="base" hangingPunct="0">
              <a:spcBef>
                <a:spcPct val="30000"/>
              </a:spcBef>
              <a:spcAft>
                <a:spcPct val="0"/>
              </a:spcAft>
              <a:defRPr sz="1200">
                <a:solidFill>
                  <a:schemeClr val="tx1"/>
                </a:solidFill>
                <a:latin typeface="Times New Roman" pitchFamily="18" charset="0"/>
              </a:defRPr>
            </a:lvl8pPr>
            <a:lvl9pPr marL="3916512" indent="-23038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nb-NO" altLang="nb-NO"/>
              <a:t>Kapittel 2. Kva er eit plantevernmiddel?</a:t>
            </a:r>
          </a:p>
        </p:txBody>
      </p:sp>
      <p:sp>
        <p:nvSpPr>
          <p:cNvPr id="31750" name="Plassholder for lysbildenumm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8745" indent="-287979" eaLnBrk="0" hangingPunct="0">
              <a:spcBef>
                <a:spcPct val="30000"/>
              </a:spcBef>
              <a:defRPr sz="1200">
                <a:solidFill>
                  <a:schemeClr val="tx1"/>
                </a:solidFill>
                <a:latin typeface="Times New Roman" pitchFamily="18" charset="0"/>
              </a:defRPr>
            </a:lvl2pPr>
            <a:lvl3pPr marL="1151915" indent="-230383" eaLnBrk="0" hangingPunct="0">
              <a:spcBef>
                <a:spcPct val="30000"/>
              </a:spcBef>
              <a:defRPr sz="1200">
                <a:solidFill>
                  <a:schemeClr val="tx1"/>
                </a:solidFill>
                <a:latin typeface="Times New Roman" pitchFamily="18" charset="0"/>
              </a:defRPr>
            </a:lvl3pPr>
            <a:lvl4pPr marL="1612682" indent="-230383" eaLnBrk="0" hangingPunct="0">
              <a:spcBef>
                <a:spcPct val="30000"/>
              </a:spcBef>
              <a:defRPr sz="1200">
                <a:solidFill>
                  <a:schemeClr val="tx1"/>
                </a:solidFill>
                <a:latin typeface="Times New Roman" pitchFamily="18" charset="0"/>
              </a:defRPr>
            </a:lvl4pPr>
            <a:lvl5pPr marL="2073448" indent="-230383" eaLnBrk="0" hangingPunct="0">
              <a:spcBef>
                <a:spcPct val="30000"/>
              </a:spcBef>
              <a:defRPr sz="1200">
                <a:solidFill>
                  <a:schemeClr val="tx1"/>
                </a:solidFill>
                <a:latin typeface="Times New Roman" pitchFamily="18" charset="0"/>
              </a:defRPr>
            </a:lvl5pPr>
            <a:lvl6pPr marL="2534214" indent="-230383" eaLnBrk="0" fontAlgn="base" hangingPunct="0">
              <a:spcBef>
                <a:spcPct val="30000"/>
              </a:spcBef>
              <a:spcAft>
                <a:spcPct val="0"/>
              </a:spcAft>
              <a:defRPr sz="1200">
                <a:solidFill>
                  <a:schemeClr val="tx1"/>
                </a:solidFill>
                <a:latin typeface="Times New Roman" pitchFamily="18" charset="0"/>
              </a:defRPr>
            </a:lvl6pPr>
            <a:lvl7pPr marL="2994980" indent="-230383" eaLnBrk="0" fontAlgn="base" hangingPunct="0">
              <a:spcBef>
                <a:spcPct val="30000"/>
              </a:spcBef>
              <a:spcAft>
                <a:spcPct val="0"/>
              </a:spcAft>
              <a:defRPr sz="1200">
                <a:solidFill>
                  <a:schemeClr val="tx1"/>
                </a:solidFill>
                <a:latin typeface="Times New Roman" pitchFamily="18" charset="0"/>
              </a:defRPr>
            </a:lvl7pPr>
            <a:lvl8pPr marL="3455746" indent="-230383" eaLnBrk="0" fontAlgn="base" hangingPunct="0">
              <a:spcBef>
                <a:spcPct val="30000"/>
              </a:spcBef>
              <a:spcAft>
                <a:spcPct val="0"/>
              </a:spcAft>
              <a:defRPr sz="1200">
                <a:solidFill>
                  <a:schemeClr val="tx1"/>
                </a:solidFill>
                <a:latin typeface="Times New Roman" pitchFamily="18" charset="0"/>
              </a:defRPr>
            </a:lvl8pPr>
            <a:lvl9pPr marL="3916512" indent="-23038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A8A100-6C5C-4D48-B7BD-18E1F03F1B79}" type="slidenum">
              <a:rPr lang="nb-NO" altLang="nb-NO" smtClean="0"/>
              <a:pPr eaLnBrk="1" hangingPunct="1">
                <a:spcBef>
                  <a:spcPct val="0"/>
                </a:spcBef>
              </a:pPr>
              <a:t>21</a:t>
            </a:fld>
            <a:endParaRPr lang="nb-NO" altLang="nb-NO"/>
          </a:p>
        </p:txBody>
      </p:sp>
    </p:spTree>
    <p:extLst>
      <p:ext uri="{BB962C8B-B14F-4D97-AF65-F5344CB8AC3E}">
        <p14:creationId xmlns:p14="http://schemas.microsoft.com/office/powerpoint/2010/main" val="3472890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ssholder for lysbilde 1"/>
          <p:cNvSpPr>
            <a:spLocks noGrp="1" noRot="1" noChangeAspect="1" noTextEdit="1"/>
          </p:cNvSpPr>
          <p:nvPr>
            <p:ph type="sldImg"/>
          </p:nvPr>
        </p:nvSpPr>
        <p:spPr>
          <a:ln/>
        </p:spPr>
      </p:sp>
      <p:sp>
        <p:nvSpPr>
          <p:cNvPr id="3" name="Plassholder for notater 2"/>
          <p:cNvSpPr>
            <a:spLocks noGrp="1"/>
          </p:cNvSpPr>
          <p:nvPr>
            <p:ph type="body" idx="1"/>
          </p:nvPr>
        </p:nvSpPr>
        <p:spPr/>
        <p:txBody>
          <a:bodyPr>
            <a:normAutofit fontScale="92500" lnSpcReduction="10000"/>
          </a:bodyPr>
          <a:lstStyle/>
          <a:p>
            <a:pPr>
              <a:defRPr/>
            </a:pPr>
            <a:r>
              <a:rPr lang="nb-NO" b="1"/>
              <a:t>Kompensasjonspunkt</a:t>
            </a:r>
            <a:br>
              <a:rPr lang="nb-NO"/>
            </a:br>
            <a:r>
              <a:rPr lang="nb-NO"/>
              <a:t>Alt </a:t>
            </a:r>
            <a:r>
              <a:rPr lang="nb-NO" err="1"/>
              <a:t>rotugras</a:t>
            </a:r>
            <a:r>
              <a:rPr lang="nb-NO"/>
              <a:t> har et punkt der næringsreservene i rota er på et minimum og fotosyntesen ennå ikke klarer å lagre mer næring enn planten bruker til vekst. Dette punktet kalles kompensasjonspunktet. På dette vekstpunktet er planta svakest for mekaniske påkjenninger, og en bør derfor prøve forstyrre plantene mest mulig på dette tidspunktet. Kompensasjonspunktet er sterkt knyttet til bladmasse, og en kan derfor telle seg fram til det. </a:t>
            </a:r>
            <a:r>
              <a:rPr lang="nn-NO"/>
              <a:t>Sjølv om døma først og fremst er utfordringar i kornproduksjonen, er kompensasjonspunktet god teori for ugras også i andre vekstar. </a:t>
            </a:r>
          </a:p>
          <a:p>
            <a:pPr>
              <a:defRPr/>
            </a:pPr>
            <a:endParaRPr lang="nb-NO"/>
          </a:p>
          <a:p>
            <a:pPr marL="171450" indent="-171450">
              <a:buFont typeface="Arial" panose="020B0604020202020204" pitchFamily="34" charset="0"/>
              <a:buChar char="•"/>
              <a:defRPr/>
            </a:pPr>
            <a:r>
              <a:rPr lang="nn-NO"/>
              <a:t>Kveke (</a:t>
            </a:r>
            <a:r>
              <a:rPr lang="nn-NO" i="1" err="1"/>
              <a:t>Elymus</a:t>
            </a:r>
            <a:r>
              <a:rPr lang="nn-NO" i="1"/>
              <a:t> repens) 3-4 godt utvikla blader</a:t>
            </a:r>
          </a:p>
          <a:p>
            <a:pPr marL="171450" indent="-171450">
              <a:buFont typeface="Arial" panose="020B0604020202020204" pitchFamily="34" charset="0"/>
              <a:buChar char="•"/>
              <a:defRPr/>
            </a:pPr>
            <a:r>
              <a:rPr lang="nb-NO"/>
              <a:t>Åkertistel </a:t>
            </a:r>
            <a:r>
              <a:rPr lang="nb-NO" i="1"/>
              <a:t>(</a:t>
            </a:r>
            <a:r>
              <a:rPr lang="nb-NO" i="1" err="1"/>
              <a:t>Cirsium</a:t>
            </a:r>
            <a:r>
              <a:rPr lang="nb-NO" i="1"/>
              <a:t> </a:t>
            </a:r>
            <a:r>
              <a:rPr lang="nb-NO" i="1" err="1"/>
              <a:t>arvense</a:t>
            </a:r>
            <a:r>
              <a:rPr lang="nb-NO" i="1"/>
              <a:t>) 8-10 godt utvikla blader på de største plantene (her </a:t>
            </a:r>
            <a:r>
              <a:rPr lang="nb-NO"/>
              <a:t>faller dette ofte sammen med at første ”puljen” av</a:t>
            </a:r>
          </a:p>
          <a:p>
            <a:pPr marL="171450" indent="-171450">
              <a:buFont typeface="Arial" panose="020B0604020202020204" pitchFamily="34" charset="0"/>
              <a:buChar char="•"/>
              <a:defRPr/>
            </a:pPr>
            <a:r>
              <a:rPr lang="nb-NO"/>
              <a:t>planter i bestandet utvikler blomsterknopp)</a:t>
            </a:r>
          </a:p>
          <a:p>
            <a:pPr marL="171450" indent="-171450">
              <a:buFont typeface="Arial" panose="020B0604020202020204" pitchFamily="34" charset="0"/>
              <a:buChar char="•"/>
              <a:defRPr/>
            </a:pPr>
            <a:r>
              <a:rPr lang="nb-NO"/>
              <a:t>Åkerdylle </a:t>
            </a:r>
            <a:r>
              <a:rPr lang="nb-NO" i="1"/>
              <a:t>(</a:t>
            </a:r>
            <a:r>
              <a:rPr lang="nb-NO" i="1" err="1"/>
              <a:t>Sonchus</a:t>
            </a:r>
            <a:r>
              <a:rPr lang="nb-NO" i="1"/>
              <a:t> </a:t>
            </a:r>
            <a:r>
              <a:rPr lang="nb-NO" i="1" err="1"/>
              <a:t>arvensis</a:t>
            </a:r>
            <a:r>
              <a:rPr lang="nb-NO" i="1"/>
              <a:t>) 5-7 godt utvikla blader. Går i dvale om </a:t>
            </a:r>
            <a:r>
              <a:rPr lang="nb-NO" i="1" err="1"/>
              <a:t>hausten</a:t>
            </a:r>
            <a:r>
              <a:rPr lang="nb-NO" i="1"/>
              <a:t>, så </a:t>
            </a:r>
            <a:r>
              <a:rPr lang="nb-NO" i="1" err="1"/>
              <a:t>bekjempast</a:t>
            </a:r>
            <a:r>
              <a:rPr lang="nb-NO" i="1"/>
              <a:t> om vår. </a:t>
            </a:r>
            <a:r>
              <a:rPr lang="nb-NO" i="1" err="1"/>
              <a:t>Grunnare</a:t>
            </a:r>
            <a:r>
              <a:rPr lang="nb-NO" i="1"/>
              <a:t> rotsystem og </a:t>
            </a:r>
            <a:r>
              <a:rPr lang="nb-NO" i="1" err="1"/>
              <a:t>enklare</a:t>
            </a:r>
            <a:r>
              <a:rPr lang="nb-NO" i="1"/>
              <a:t>  å tyne enn tistel. </a:t>
            </a:r>
          </a:p>
          <a:p>
            <a:pPr marL="171450" indent="-171450">
              <a:buFont typeface="Arial" panose="020B0604020202020204" pitchFamily="34" charset="0"/>
              <a:buChar char="•"/>
              <a:defRPr/>
            </a:pPr>
            <a:r>
              <a:rPr lang="nb-NO"/>
              <a:t>Hestehov (</a:t>
            </a:r>
            <a:r>
              <a:rPr lang="nb-NO" i="1" err="1"/>
              <a:t>Tusilago</a:t>
            </a:r>
            <a:r>
              <a:rPr lang="nb-NO" i="1"/>
              <a:t> </a:t>
            </a:r>
            <a:r>
              <a:rPr lang="nb-NO" i="1" err="1"/>
              <a:t>farfara</a:t>
            </a:r>
            <a:r>
              <a:rPr lang="nb-NO" i="1"/>
              <a:t>) De største bladene er ca 4-10 cm i diameter</a:t>
            </a:r>
          </a:p>
          <a:p>
            <a:pPr>
              <a:defRPr/>
            </a:pPr>
            <a:endParaRPr lang="nn-NO" i="1"/>
          </a:p>
          <a:p>
            <a:pPr>
              <a:defRPr/>
            </a:pPr>
            <a:r>
              <a:rPr lang="nn-NO" i="1"/>
              <a:t>Kornproduksjon: </a:t>
            </a:r>
            <a:r>
              <a:rPr lang="nb-NO"/>
              <a:t>Hvor stor del av avlingen som hver åkertistelplante tar, avhenger av flere forhold, men som en «tommelfingerregel» er kanskje ikke 1-2 % avlingsnedgang per plante per m²  så langt fra sannheten </a:t>
            </a:r>
            <a:r>
              <a:rPr lang="nb-NO" i="1"/>
              <a:t>http://www.agropub.no/index.gan?id=8835&amp;subid=0</a:t>
            </a:r>
            <a:r>
              <a:rPr lang="nb-NO"/>
              <a:t> </a:t>
            </a:r>
          </a:p>
          <a:p>
            <a:pPr>
              <a:defRPr/>
            </a:pPr>
            <a:endParaRPr lang="nb-NO"/>
          </a:p>
          <a:p>
            <a:pPr>
              <a:defRPr/>
            </a:pPr>
            <a:r>
              <a:rPr lang="nb-NO" err="1">
                <a:hlinkClick r:id="rId3"/>
              </a:rPr>
              <a:t>Rotlausveka</a:t>
            </a:r>
            <a:r>
              <a:rPr lang="nb-NO">
                <a:hlinkClick r:id="rId3"/>
              </a:rPr>
              <a:t> | NLR Rogaland</a:t>
            </a:r>
            <a:endParaRPr lang="nb-NO"/>
          </a:p>
          <a:p>
            <a:pPr>
              <a:defRPr/>
            </a:pPr>
            <a:endParaRPr lang="nb-NO"/>
          </a:p>
        </p:txBody>
      </p:sp>
      <p:sp>
        <p:nvSpPr>
          <p:cNvPr id="31748" name="Plassholder for topptekst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8745" indent="-287979" eaLnBrk="0" hangingPunct="0">
              <a:spcBef>
                <a:spcPct val="30000"/>
              </a:spcBef>
              <a:defRPr sz="1200">
                <a:solidFill>
                  <a:schemeClr val="tx1"/>
                </a:solidFill>
                <a:latin typeface="Times New Roman" pitchFamily="18" charset="0"/>
              </a:defRPr>
            </a:lvl2pPr>
            <a:lvl3pPr marL="1151915" indent="-230383" eaLnBrk="0" hangingPunct="0">
              <a:spcBef>
                <a:spcPct val="30000"/>
              </a:spcBef>
              <a:defRPr sz="1200">
                <a:solidFill>
                  <a:schemeClr val="tx1"/>
                </a:solidFill>
                <a:latin typeface="Times New Roman" pitchFamily="18" charset="0"/>
              </a:defRPr>
            </a:lvl3pPr>
            <a:lvl4pPr marL="1612682" indent="-230383" eaLnBrk="0" hangingPunct="0">
              <a:spcBef>
                <a:spcPct val="30000"/>
              </a:spcBef>
              <a:defRPr sz="1200">
                <a:solidFill>
                  <a:schemeClr val="tx1"/>
                </a:solidFill>
                <a:latin typeface="Times New Roman" pitchFamily="18" charset="0"/>
              </a:defRPr>
            </a:lvl4pPr>
            <a:lvl5pPr marL="2073448" indent="-230383" eaLnBrk="0" hangingPunct="0">
              <a:spcBef>
                <a:spcPct val="30000"/>
              </a:spcBef>
              <a:defRPr sz="1200">
                <a:solidFill>
                  <a:schemeClr val="tx1"/>
                </a:solidFill>
                <a:latin typeface="Times New Roman" pitchFamily="18" charset="0"/>
              </a:defRPr>
            </a:lvl5pPr>
            <a:lvl6pPr marL="2534214" indent="-230383" eaLnBrk="0" fontAlgn="base" hangingPunct="0">
              <a:spcBef>
                <a:spcPct val="30000"/>
              </a:spcBef>
              <a:spcAft>
                <a:spcPct val="0"/>
              </a:spcAft>
              <a:defRPr sz="1200">
                <a:solidFill>
                  <a:schemeClr val="tx1"/>
                </a:solidFill>
                <a:latin typeface="Times New Roman" pitchFamily="18" charset="0"/>
              </a:defRPr>
            </a:lvl6pPr>
            <a:lvl7pPr marL="2994980" indent="-230383" eaLnBrk="0" fontAlgn="base" hangingPunct="0">
              <a:spcBef>
                <a:spcPct val="30000"/>
              </a:spcBef>
              <a:spcAft>
                <a:spcPct val="0"/>
              </a:spcAft>
              <a:defRPr sz="1200">
                <a:solidFill>
                  <a:schemeClr val="tx1"/>
                </a:solidFill>
                <a:latin typeface="Times New Roman" pitchFamily="18" charset="0"/>
              </a:defRPr>
            </a:lvl7pPr>
            <a:lvl8pPr marL="3455746" indent="-230383" eaLnBrk="0" fontAlgn="base" hangingPunct="0">
              <a:spcBef>
                <a:spcPct val="30000"/>
              </a:spcBef>
              <a:spcAft>
                <a:spcPct val="0"/>
              </a:spcAft>
              <a:defRPr sz="1200">
                <a:solidFill>
                  <a:schemeClr val="tx1"/>
                </a:solidFill>
                <a:latin typeface="Times New Roman" pitchFamily="18" charset="0"/>
              </a:defRPr>
            </a:lvl8pPr>
            <a:lvl9pPr marL="3916512" indent="-23038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nb-NO" altLang="nb-NO"/>
              <a:t>Kapittel 2. Kva er eit plantevernmiddel?</a:t>
            </a:r>
          </a:p>
        </p:txBody>
      </p:sp>
      <p:sp>
        <p:nvSpPr>
          <p:cNvPr id="31750" name="Plassholder for lysbildenumm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8745" indent="-287979" eaLnBrk="0" hangingPunct="0">
              <a:spcBef>
                <a:spcPct val="30000"/>
              </a:spcBef>
              <a:defRPr sz="1200">
                <a:solidFill>
                  <a:schemeClr val="tx1"/>
                </a:solidFill>
                <a:latin typeface="Times New Roman" pitchFamily="18" charset="0"/>
              </a:defRPr>
            </a:lvl2pPr>
            <a:lvl3pPr marL="1151915" indent="-230383" eaLnBrk="0" hangingPunct="0">
              <a:spcBef>
                <a:spcPct val="30000"/>
              </a:spcBef>
              <a:defRPr sz="1200">
                <a:solidFill>
                  <a:schemeClr val="tx1"/>
                </a:solidFill>
                <a:latin typeface="Times New Roman" pitchFamily="18" charset="0"/>
              </a:defRPr>
            </a:lvl3pPr>
            <a:lvl4pPr marL="1612682" indent="-230383" eaLnBrk="0" hangingPunct="0">
              <a:spcBef>
                <a:spcPct val="30000"/>
              </a:spcBef>
              <a:defRPr sz="1200">
                <a:solidFill>
                  <a:schemeClr val="tx1"/>
                </a:solidFill>
                <a:latin typeface="Times New Roman" pitchFamily="18" charset="0"/>
              </a:defRPr>
            </a:lvl4pPr>
            <a:lvl5pPr marL="2073448" indent="-230383" eaLnBrk="0" hangingPunct="0">
              <a:spcBef>
                <a:spcPct val="30000"/>
              </a:spcBef>
              <a:defRPr sz="1200">
                <a:solidFill>
                  <a:schemeClr val="tx1"/>
                </a:solidFill>
                <a:latin typeface="Times New Roman" pitchFamily="18" charset="0"/>
              </a:defRPr>
            </a:lvl5pPr>
            <a:lvl6pPr marL="2534214" indent="-230383" eaLnBrk="0" fontAlgn="base" hangingPunct="0">
              <a:spcBef>
                <a:spcPct val="30000"/>
              </a:spcBef>
              <a:spcAft>
                <a:spcPct val="0"/>
              </a:spcAft>
              <a:defRPr sz="1200">
                <a:solidFill>
                  <a:schemeClr val="tx1"/>
                </a:solidFill>
                <a:latin typeface="Times New Roman" pitchFamily="18" charset="0"/>
              </a:defRPr>
            </a:lvl6pPr>
            <a:lvl7pPr marL="2994980" indent="-230383" eaLnBrk="0" fontAlgn="base" hangingPunct="0">
              <a:spcBef>
                <a:spcPct val="30000"/>
              </a:spcBef>
              <a:spcAft>
                <a:spcPct val="0"/>
              </a:spcAft>
              <a:defRPr sz="1200">
                <a:solidFill>
                  <a:schemeClr val="tx1"/>
                </a:solidFill>
                <a:latin typeface="Times New Roman" pitchFamily="18" charset="0"/>
              </a:defRPr>
            </a:lvl7pPr>
            <a:lvl8pPr marL="3455746" indent="-230383" eaLnBrk="0" fontAlgn="base" hangingPunct="0">
              <a:spcBef>
                <a:spcPct val="30000"/>
              </a:spcBef>
              <a:spcAft>
                <a:spcPct val="0"/>
              </a:spcAft>
              <a:defRPr sz="1200">
                <a:solidFill>
                  <a:schemeClr val="tx1"/>
                </a:solidFill>
                <a:latin typeface="Times New Roman" pitchFamily="18" charset="0"/>
              </a:defRPr>
            </a:lvl8pPr>
            <a:lvl9pPr marL="3916512" indent="-23038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A8A100-6C5C-4D48-B7BD-18E1F03F1B79}" type="slidenum">
              <a:rPr lang="nb-NO" altLang="nb-NO" smtClean="0"/>
              <a:pPr eaLnBrk="1" hangingPunct="1">
                <a:spcBef>
                  <a:spcPct val="0"/>
                </a:spcBef>
              </a:pPr>
              <a:t>22</a:t>
            </a:fld>
            <a:endParaRPr lang="nb-NO" altLang="nb-NO"/>
          </a:p>
        </p:txBody>
      </p:sp>
    </p:spTree>
    <p:extLst>
      <p:ext uri="{BB962C8B-B14F-4D97-AF65-F5344CB8AC3E}">
        <p14:creationId xmlns:p14="http://schemas.microsoft.com/office/powerpoint/2010/main" val="3844941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200"/>
              <a:t>Selektivitet = et selektivt plantevernmiddel virker mot enkeltskadegjørere.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200"/>
              <a:t>Figuren viser ulike selektive plantevernm</a:t>
            </a:r>
            <a:r>
              <a:rPr lang="nb-NO" altLang="nb-NO" sz="1200">
                <a:solidFill>
                  <a:srgbClr val="FF0000"/>
                </a:solidFill>
              </a:rPr>
              <a:t>idler sprøytet på </a:t>
            </a:r>
            <a:r>
              <a:rPr lang="nb-NO" altLang="nb-NO" sz="1200" err="1">
                <a:solidFill>
                  <a:srgbClr val="FF0000"/>
                </a:solidFill>
              </a:rPr>
              <a:t>testplantene</a:t>
            </a:r>
            <a:r>
              <a:rPr lang="nb-NO" altLang="nb-NO" sz="1200">
                <a:solidFill>
                  <a:srgbClr val="FF0000"/>
                </a:solidFill>
              </a:rPr>
              <a:t> bygg og kålrot. </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200"/>
              <a:t>F.eks. er Focus Ultra et ugrasmiddel som virker mot kveke og andre grasarter, mens andre ugrasarter blir forskånet. Motsatt gjelder for MCPA (tar tofrøblada ugrasarter men ikke grasarter).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200"/>
              <a:t>Selektive skadedyrmidler virker f.eks. mot skadeinsektene, men skåner nyttedyr (som f.eks. bier).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nb-NO"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nb-NO" sz="1200" err="1"/>
              <a:t>Setoksydim</a:t>
            </a:r>
            <a:r>
              <a:rPr lang="nb-NO" altLang="nb-NO" sz="1200"/>
              <a:t> (</a:t>
            </a:r>
            <a:r>
              <a:rPr lang="nb-NO" altLang="nb-NO" sz="1200" err="1"/>
              <a:t>Nabu</a:t>
            </a:r>
            <a:r>
              <a:rPr lang="nb-NO" altLang="nb-NO" sz="1200"/>
              <a:t>-S) er ikke lenger godkjent.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24</a:t>
            </a:fld>
            <a:endParaRPr lang="nb-NO"/>
          </a:p>
        </p:txBody>
      </p:sp>
    </p:spTree>
    <p:extLst>
      <p:ext uri="{BB962C8B-B14F-4D97-AF65-F5344CB8AC3E}">
        <p14:creationId xmlns:p14="http://schemas.microsoft.com/office/powerpoint/2010/main" val="138488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B28DA96-C4F5-AE70-3726-EB1B481E27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E106014-04AE-4162-9FC3-58A6517C5E51}" type="slidenum">
              <a:rPr lang="nb-NO" altLang="nb-NO"/>
              <a:pPr eaLnBrk="1" hangingPunct="1">
                <a:spcBef>
                  <a:spcPct val="0"/>
                </a:spcBef>
              </a:pPr>
              <a:t>25</a:t>
            </a:fld>
            <a:endParaRPr lang="nb-NO" altLang="nb-NO"/>
          </a:p>
        </p:txBody>
      </p:sp>
      <p:sp>
        <p:nvSpPr>
          <p:cNvPr id="34819" name="Rectangle 2">
            <a:extLst>
              <a:ext uri="{FF2B5EF4-FFF2-40B4-BE49-F238E27FC236}">
                <a16:creationId xmlns:a16="http://schemas.microsoft.com/office/drawing/2014/main" id="{576BA85A-11DC-F8F5-24BB-9921785C38FB}"/>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A3BB0340-5661-1229-4980-4DA69CD44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a:t>Mer info: </a:t>
            </a:r>
          </a:p>
          <a:p>
            <a:pPr eaLnBrk="1" hangingPunct="1"/>
            <a:r>
              <a:rPr lang="nb-NO" altLang="nb-NO"/>
              <a:t>	Se vedlegg side 121 i grunnboka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28</a:t>
            </a:fld>
            <a:endParaRPr lang="nb-NO"/>
          </a:p>
        </p:txBody>
      </p:sp>
    </p:spTree>
    <p:extLst>
      <p:ext uri="{BB962C8B-B14F-4D97-AF65-F5344CB8AC3E}">
        <p14:creationId xmlns:p14="http://schemas.microsoft.com/office/powerpoint/2010/main" val="1619872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plantevernmiddel består av virksomst stoff og tilsetningsstoff. </a:t>
            </a:r>
          </a:p>
          <a:p>
            <a:r>
              <a:rPr lang="nb-NO"/>
              <a:t>Noen ganger må produsenten blande selv, mens andre ganger kommer preparatet ferdig blandet. </a:t>
            </a:r>
          </a:p>
          <a:p>
            <a:r>
              <a:rPr lang="nb-NO"/>
              <a:t>Noen ganger kan formuleringsstoff også være skadelige, ha uheldige egenskaper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a:t>
            </a:fld>
            <a:endParaRPr lang="nb-NO"/>
          </a:p>
        </p:txBody>
      </p:sp>
    </p:spTree>
    <p:extLst>
      <p:ext uri="{BB962C8B-B14F-4D97-AF65-F5344CB8AC3E}">
        <p14:creationId xmlns:p14="http://schemas.microsoft.com/office/powerpoint/2010/main" val="682691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29424F"/>
                </a:solidFill>
                <a:effectLst/>
                <a:latin typeface="Source Sans Pro" panose="020B0503030403020204" pitchFamily="34" charset="0"/>
              </a:rPr>
              <a:t>Forklaring til figur med resistens og mottakelig bille:</a:t>
            </a:r>
          </a:p>
          <a:p>
            <a:r>
              <a:rPr lang="nb-NO" b="0" i="0">
                <a:solidFill>
                  <a:srgbClr val="29424F"/>
                </a:solidFill>
                <a:effectLst/>
                <a:latin typeface="Source Sans Pro" panose="020B0503030403020204" pitchFamily="34" charset="0"/>
              </a:rPr>
              <a:t>Forenklet eksempel på hvordan resistens kan bygge seg opp i en tenkt skadedyrpopulasjon: </a:t>
            </a:r>
          </a:p>
          <a:p>
            <a:pPr marL="228600" indent="-228600">
              <a:buFont typeface="+mj-lt"/>
              <a:buAutoNum type="arabicPeriod"/>
            </a:pPr>
            <a:r>
              <a:rPr lang="nb-NO" b="0" i="0">
                <a:solidFill>
                  <a:srgbClr val="29424F"/>
                </a:solidFill>
                <a:effectLst/>
                <a:latin typeface="Source Sans Pro" panose="020B0503030403020204" pitchFamily="34" charset="0"/>
              </a:rPr>
              <a:t>Det sprøytes på en populasjon med 11% resistente biller. </a:t>
            </a:r>
          </a:p>
          <a:p>
            <a:pPr marL="228600" indent="-228600">
              <a:buFont typeface="+mj-lt"/>
              <a:buAutoNum type="arabicPeriod"/>
            </a:pPr>
            <a:r>
              <a:rPr lang="nb-NO" b="0" i="0">
                <a:solidFill>
                  <a:srgbClr val="29424F"/>
                </a:solidFill>
                <a:effectLst/>
                <a:latin typeface="Source Sans Pro" panose="020B0503030403020204" pitchFamily="34" charset="0"/>
              </a:rPr>
              <a:t>De fleste mottakelige billene dør, mens de resistente billene overlever og oppformerer seg. </a:t>
            </a:r>
          </a:p>
          <a:p>
            <a:pPr marL="228600" indent="-228600">
              <a:buFont typeface="+mj-lt"/>
              <a:buAutoNum type="arabicPeriod"/>
            </a:pPr>
            <a:r>
              <a:rPr lang="nb-NO" b="0" i="0">
                <a:solidFill>
                  <a:srgbClr val="29424F"/>
                </a:solidFill>
                <a:effectLst/>
                <a:latin typeface="Source Sans Pro" panose="020B0503030403020204" pitchFamily="34" charset="0"/>
              </a:rPr>
              <a:t>Det sprøytes på nytt på populasjonen som nå har 50% resistente biller. </a:t>
            </a:r>
          </a:p>
          <a:p>
            <a:pPr marL="228600" indent="-228600">
              <a:buFont typeface="+mj-lt"/>
              <a:buAutoNum type="arabicPeriod"/>
            </a:pPr>
            <a:r>
              <a:rPr lang="nb-NO" b="0" i="0">
                <a:solidFill>
                  <a:srgbClr val="29424F"/>
                </a:solidFill>
                <a:effectLst/>
                <a:latin typeface="Source Sans Pro" panose="020B0503030403020204" pitchFamily="34" charset="0"/>
              </a:rPr>
              <a:t>Seleksjonen og oppformeringen av resistente biller gjentas, og i eksemplet har populasjonen fått 83% resistent biller.</a:t>
            </a:r>
          </a:p>
          <a:p>
            <a:pPr marL="228600" indent="-228600">
              <a:buFont typeface="+mj-lt"/>
              <a:buAutoNum type="arabicPeriod"/>
            </a:pPr>
            <a:endParaRPr lang="nb-NO" b="0" i="0">
              <a:solidFill>
                <a:srgbClr val="29424F"/>
              </a:solidFill>
              <a:effectLst/>
              <a:latin typeface="Source Sans Pro" panose="020B0503030403020204" pitchFamily="34" charset="0"/>
            </a:endParaRPr>
          </a:p>
          <a:p>
            <a:pPr marL="0" indent="0">
              <a:buFont typeface="+mj-lt"/>
              <a:buNone/>
            </a:pPr>
            <a:r>
              <a:rPr lang="nb-NO" b="0" i="0">
                <a:solidFill>
                  <a:srgbClr val="29424F"/>
                </a:solidFill>
                <a:effectLst/>
                <a:latin typeface="Source Sans Pro" panose="020B0503030403020204" pitchFamily="34" charset="0"/>
              </a:rPr>
              <a:t>En sort som er resistent mot en soppsjukdom har gener som gjør at planta ikke blir påvirket av angrepet av den aktuelle soppen (en veldig sterk stort). </a:t>
            </a:r>
          </a:p>
          <a:p>
            <a:pPr marL="0" indent="0">
              <a:buFont typeface="+mj-lt"/>
              <a:buNone/>
            </a:pPr>
            <a:r>
              <a:rPr lang="nb-NO" b="0" i="0">
                <a:solidFill>
                  <a:srgbClr val="29424F"/>
                </a:solidFill>
                <a:effectLst/>
                <a:latin typeface="Source Sans Pro" panose="020B0503030403020204" pitchFamily="34" charset="0"/>
              </a:rPr>
              <a:t>Sopper (soppsjukdom) som er resistent mot et plantevernmiddel dør ikke, selv om plantene blir sprøytet med et soppmiddel som skal hemme utviklingen av soppen (eller ta livet av den).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30</a:t>
            </a:fld>
            <a:endParaRPr lang="nb-NO"/>
          </a:p>
        </p:txBody>
      </p:sp>
    </p:spTree>
    <p:extLst>
      <p:ext uri="{BB962C8B-B14F-4D97-AF65-F5344CB8AC3E}">
        <p14:creationId xmlns:p14="http://schemas.microsoft.com/office/powerpoint/2010/main" val="312914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Linbendel sprøytet med ulike doser med Express. </a:t>
            </a:r>
          </a:p>
          <a:p>
            <a:pPr marL="171450" indent="-171450">
              <a:buFont typeface="Arial" panose="020B0604020202020204" pitchFamily="34" charset="0"/>
              <a:buChar char="•"/>
            </a:pPr>
            <a:r>
              <a:rPr lang="nb-NO"/>
              <a:t>Resistent linbendel i øverste rekke. </a:t>
            </a:r>
          </a:p>
          <a:p>
            <a:pPr marL="171450" indent="-171450">
              <a:buFont typeface="Arial" panose="020B0604020202020204" pitchFamily="34" charset="0"/>
              <a:buChar char="•"/>
            </a:pPr>
            <a:r>
              <a:rPr lang="nb-NO"/>
              <a:t>Ikke-resistent linbendel i nederste rekke.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31</a:t>
            </a:fld>
            <a:endParaRPr lang="nb-NO"/>
          </a:p>
        </p:txBody>
      </p:sp>
    </p:spTree>
    <p:extLst>
      <p:ext uri="{BB962C8B-B14F-4D97-AF65-F5344CB8AC3E}">
        <p14:creationId xmlns:p14="http://schemas.microsoft.com/office/powerpoint/2010/main" val="2141638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32</a:t>
            </a:fld>
            <a:endParaRPr lang="nb-NO"/>
          </a:p>
        </p:txBody>
      </p:sp>
    </p:spTree>
    <p:extLst>
      <p:ext uri="{BB962C8B-B14F-4D97-AF65-F5344CB8AC3E}">
        <p14:creationId xmlns:p14="http://schemas.microsoft.com/office/powerpoint/2010/main" val="64646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A8B5C06-857C-1A78-90DC-FFEF205E73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3ACEFD4-A70E-4069-8B9E-70EFBA8FF1D7}" type="slidenum">
              <a:rPr lang="nb-NO" altLang="nb-NO"/>
              <a:pPr eaLnBrk="1" hangingPunct="1">
                <a:spcBef>
                  <a:spcPct val="0"/>
                </a:spcBef>
              </a:pPr>
              <a:t>34</a:t>
            </a:fld>
            <a:endParaRPr lang="nb-NO" altLang="nb-NO"/>
          </a:p>
        </p:txBody>
      </p:sp>
      <p:sp>
        <p:nvSpPr>
          <p:cNvPr id="35843" name="Rectangle 2">
            <a:extLst>
              <a:ext uri="{FF2B5EF4-FFF2-40B4-BE49-F238E27FC236}">
                <a16:creationId xmlns:a16="http://schemas.microsoft.com/office/drawing/2014/main" id="{D6E1E852-431E-7F2A-0CEF-79830E2281A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392EF631-E3E2-979C-546F-062CFA191A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a:t>Mer info: </a:t>
            </a:r>
          </a:p>
          <a:p>
            <a:pPr eaLnBrk="1" hangingPunct="1"/>
            <a:r>
              <a:rPr lang="nb-NO" altLang="nb-NO"/>
              <a:t>	Se vedlegg side 122 i grunnboka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a:solidFill>
                  <a:srgbClr val="010101"/>
                </a:solidFill>
                <a:effectLst/>
                <a:latin typeface="Arial" panose="020B0604020202020204" pitchFamily="34" charset="0"/>
              </a:rPr>
              <a:t>Det kommer mer detaljert informasjon om avgiftsklasser i kapittel 3. </a:t>
            </a:r>
          </a:p>
          <a:p>
            <a:endParaRPr lang="nb-NO" b="0" i="0">
              <a:solidFill>
                <a:srgbClr val="010101"/>
              </a:solidFill>
              <a:effectLst/>
              <a:latin typeface="Arial" panose="020B0604020202020204" pitchFamily="34" charset="0"/>
            </a:endParaRPr>
          </a:p>
          <a:p>
            <a:r>
              <a:rPr lang="nb-NO" b="0" i="0">
                <a:solidFill>
                  <a:srgbClr val="010101"/>
                </a:solidFill>
                <a:effectLst/>
                <a:latin typeface="Arial" panose="020B0604020202020204" pitchFamily="34" charset="0"/>
              </a:rPr>
              <a:t>Miljøavgiften består av syv ulike avgiftsklasser. Det tas utgangspunkt i en fast basisavgift (kr 2,50 pr. dekar i 2014), og hver av avgiftsklassene har en faktor fra 0,5 til 9 ganger denne for yrkespreparater. Avgiften per kg eller liter preparat regnes ut på grunnlag av normert arealdose. </a:t>
            </a:r>
          </a:p>
          <a:p>
            <a:endParaRPr lang="nb-NO" b="0" i="0">
              <a:solidFill>
                <a:srgbClr val="010101"/>
              </a:solidFill>
              <a:effectLst/>
              <a:latin typeface="Arial" panose="020B0604020202020204" pitchFamily="34" charset="0"/>
            </a:endParaRPr>
          </a:p>
          <a:p>
            <a:pPr lvl="0">
              <a:lnSpc>
                <a:spcPct val="90000"/>
              </a:lnSpc>
              <a:spcBef>
                <a:spcPts val="1200"/>
              </a:spcBef>
            </a:pPr>
            <a:r>
              <a:rPr lang="nb-NO" sz="1200"/>
              <a:t>Avgiftsklasse 1      preparater med lav helse- og miljørisiko</a:t>
            </a:r>
          </a:p>
          <a:p>
            <a:pPr lvl="0">
              <a:lnSpc>
                <a:spcPct val="90000"/>
              </a:lnSpc>
              <a:spcBef>
                <a:spcPts val="1200"/>
              </a:spcBef>
            </a:pPr>
            <a:r>
              <a:rPr lang="nb-NO" sz="1200"/>
              <a:t>Avgiftsklasse 2 preparater med lav helserisiko og middels miljørisiko, eller middels helserisiko og lav miljørisiko</a:t>
            </a:r>
          </a:p>
          <a:p>
            <a:pPr lvl="0">
              <a:lnSpc>
                <a:spcPct val="90000"/>
              </a:lnSpc>
              <a:spcBef>
                <a:spcPts val="1200"/>
              </a:spcBef>
            </a:pPr>
            <a:r>
              <a:rPr lang="nb-NO" sz="1200"/>
              <a:t>Avgiftsklasse 3	preparater med middels helse- og miljørisiko, eller lav helserisiko og høy miljørisiko, eller høy helserisiko og lav miljørisiko</a:t>
            </a:r>
          </a:p>
          <a:p>
            <a:pPr lvl="0">
              <a:lnSpc>
                <a:spcPct val="90000"/>
              </a:lnSpc>
              <a:spcBef>
                <a:spcPts val="1200"/>
              </a:spcBef>
            </a:pPr>
            <a:r>
              <a:rPr lang="nb-NO" sz="1200"/>
              <a:t>Avgiftsklasse 4 preparater med middels helserisiko og høy miljørisiko, eller høy helserisiko og middels miljørisiko</a:t>
            </a:r>
          </a:p>
          <a:p>
            <a:pPr lvl="0">
              <a:lnSpc>
                <a:spcPct val="90000"/>
              </a:lnSpc>
              <a:spcBef>
                <a:spcPts val="1200"/>
              </a:spcBef>
            </a:pPr>
            <a:r>
              <a:rPr lang="nb-NO" sz="1200"/>
              <a:t>Avgiftsklasse 5	preparater med høy helse- og miljørisiko</a:t>
            </a:r>
          </a:p>
          <a:p>
            <a:pPr marL="0" lvl="0" indent="0">
              <a:lnSpc>
                <a:spcPct val="90000"/>
              </a:lnSpc>
              <a:spcBef>
                <a:spcPts val="1200"/>
              </a:spcBef>
              <a:buNone/>
            </a:pPr>
            <a:r>
              <a:rPr lang="nb-NO" sz="800"/>
              <a:t>----------------------------------------------------------------------------------------------------------------------------------------------------------------------------------------------------------------------</a:t>
            </a:r>
          </a:p>
          <a:p>
            <a:pPr lvl="0">
              <a:lnSpc>
                <a:spcPct val="90000"/>
              </a:lnSpc>
              <a:spcBef>
                <a:spcPts val="1200"/>
              </a:spcBef>
            </a:pPr>
            <a:r>
              <a:rPr lang="nb-NO" sz="1200"/>
              <a:t>Avgiftsklasse 6	hobbypreparater som er konsentrerte</a:t>
            </a:r>
          </a:p>
          <a:p>
            <a:pPr lvl="0">
              <a:lnSpc>
                <a:spcPct val="90000"/>
              </a:lnSpc>
              <a:spcBef>
                <a:spcPts val="1200"/>
              </a:spcBef>
            </a:pPr>
            <a:r>
              <a:rPr lang="nb-NO" sz="1200"/>
              <a:t>Avgiftsklasse 7 hobbypreparater som foreligger i bruksferdig stand</a:t>
            </a: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36</a:t>
            </a:fld>
            <a:endParaRPr lang="nb-NO"/>
          </a:p>
        </p:txBody>
      </p:sp>
    </p:spTree>
    <p:extLst>
      <p:ext uri="{BB962C8B-B14F-4D97-AF65-F5344CB8AC3E}">
        <p14:creationId xmlns:p14="http://schemas.microsoft.com/office/powerpoint/2010/main" val="644539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Mattilsynet ber om opplysninger om importert mengde 2 ganger per år. Ut fra mengden som blir innrapportert sendes faktura på beløp utregnet på bakgrunn av basisavgiften, en faktor og normert arealdose (NAD)Miljøavgiften går til Finansdepartementet (rett i statskassa) har de siste årene vært på mellom 57-70 </a:t>
            </a:r>
            <a:r>
              <a:rPr lang="nb-NO" err="1"/>
              <a:t>mill</a:t>
            </a:r>
            <a:r>
              <a:rPr lang="nb-NO"/>
              <a:t> per år.  </a:t>
            </a:r>
          </a:p>
          <a:p>
            <a:r>
              <a:rPr lang="nb-NO" b="0" i="0" u="sng">
                <a:solidFill>
                  <a:srgbClr val="464545"/>
                </a:solidFill>
                <a:effectLst/>
                <a:latin typeface="Helvetica" panose="020B0604020202020204" pitchFamily="34" charset="0"/>
              </a:rPr>
              <a:t>Avgift per kilo eller liter = Basisavgift x faktor x (1000 / normert arealdose)</a:t>
            </a:r>
          </a:p>
          <a:p>
            <a:endParaRPr lang="nb-NO" b="0" i="0" u="sng">
              <a:solidFill>
                <a:srgbClr val="464545"/>
              </a:solidFill>
              <a:effectLst/>
              <a:latin typeface="Helvetica" panose="020B0604020202020204" pitchFamily="34" charset="0"/>
            </a:endParaRPr>
          </a:p>
          <a:p>
            <a:r>
              <a:rPr lang="nb-NO" b="0" i="0" u="none">
                <a:solidFill>
                  <a:srgbClr val="464545"/>
                </a:solidFill>
                <a:effectLst/>
                <a:latin typeface="Helvetica" panose="020B0604020202020204" pitchFamily="34" charset="0"/>
              </a:rPr>
              <a:t>Avgiftsklasser og miljøavgift blir også gjennomgått i kap.3 </a:t>
            </a:r>
            <a:endParaRPr lang="nb-NO" u="none"/>
          </a:p>
        </p:txBody>
      </p:sp>
      <p:sp>
        <p:nvSpPr>
          <p:cNvPr id="4" name="Plassholder for lysbildenummer 3"/>
          <p:cNvSpPr>
            <a:spLocks noGrp="1"/>
          </p:cNvSpPr>
          <p:nvPr>
            <p:ph type="sldNum" sz="quarter" idx="5"/>
          </p:nvPr>
        </p:nvSpPr>
        <p:spPr/>
        <p:txBody>
          <a:bodyPr/>
          <a:lstStyle/>
          <a:p>
            <a:fld id="{AC09E891-7221-4BFE-B3B5-8D5C88CA9B4F}" type="slidenum">
              <a:rPr lang="nb-NO" smtClean="0"/>
              <a:t>37</a:t>
            </a:fld>
            <a:endParaRPr lang="nb-NO"/>
          </a:p>
        </p:txBody>
      </p:sp>
    </p:spTree>
    <p:extLst>
      <p:ext uri="{BB962C8B-B14F-4D97-AF65-F5344CB8AC3E}">
        <p14:creationId xmlns:p14="http://schemas.microsoft.com/office/powerpoint/2010/main" val="1054181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a:solidFill>
                  <a:srgbClr val="10384F"/>
                </a:solidFill>
                <a:effectLst/>
              </a:rPr>
              <a:t>Preparater som rent fysisk ikke kan blandes, problem: utfelling i tanken og tette dyser.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a:solidFill>
                  <a:srgbClr val="10384F"/>
                </a:solidFill>
                <a:effectLst/>
              </a:rPr>
              <a:t>Blanding av preparater utover anbefalinger på etikett skjer på brukers eget ansvar.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a:solidFill>
                  <a:srgbClr val="10384F"/>
                </a:solidFill>
                <a:effectLst/>
              </a:rPr>
              <a:t>Rester av sprøytevæske i tanken kan gi problemer med bunnfall som er vanskelig å få løst opp.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a:solidFill>
                <a:srgbClr val="10384F"/>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a:solidFill>
                  <a:srgbClr val="10384F"/>
                </a:solidFill>
                <a:effectLst/>
              </a:rPr>
              <a:t>Yara </a:t>
            </a:r>
            <a:r>
              <a:rPr lang="nb-NO" sz="1200" b="0" i="0" err="1">
                <a:solidFill>
                  <a:srgbClr val="10384F"/>
                </a:solidFill>
                <a:effectLst/>
              </a:rPr>
              <a:t>Tankmix</a:t>
            </a:r>
            <a:r>
              <a:rPr lang="nb-NO" sz="1200" b="0" i="0">
                <a:solidFill>
                  <a:srgbClr val="10384F"/>
                </a:solidFill>
                <a:effectLst/>
              </a:rPr>
              <a:t>: </a:t>
            </a:r>
            <a:r>
              <a:rPr lang="nb-NO" err="1">
                <a:hlinkClick r:id="rId3"/>
              </a:rPr>
              <a:t>Tankmix</a:t>
            </a:r>
            <a:r>
              <a:rPr lang="nb-NO">
                <a:hlinkClick r:id="rId3"/>
              </a:rPr>
              <a:t>™ .</a:t>
            </a:r>
            <a:r>
              <a:rPr lang="nb-NO"/>
              <a:t> </a:t>
            </a:r>
            <a:endParaRPr lang="nb-NO" b="0" i="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a:solidFill>
                <a:srgbClr val="10384F"/>
              </a:solidFill>
              <a:effectLst/>
            </a:endParaRP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38</a:t>
            </a:fld>
            <a:endParaRPr lang="nb-NO"/>
          </a:p>
        </p:txBody>
      </p:sp>
    </p:spTree>
    <p:extLst>
      <p:ext uri="{BB962C8B-B14F-4D97-AF65-F5344CB8AC3E}">
        <p14:creationId xmlns:p14="http://schemas.microsoft.com/office/powerpoint/2010/main" val="1085349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En må vite hvilken skadegjører som er problemet. Valg av feil plantevernstrategi er bortkastet tid og penger!</a:t>
            </a:r>
          </a:p>
          <a:p>
            <a:r>
              <a:rPr lang="nb-NO"/>
              <a:t>Det kan fort skje store endringer på hvilke midler som er tillatt og ikke. Alle har selv ansvar for hvilke preparater de bruker. Sørg for å være oppdatert. </a:t>
            </a:r>
          </a:p>
          <a:p>
            <a:endParaRPr lang="nb-NO"/>
          </a:p>
          <a:p>
            <a:r>
              <a:rPr lang="nb-NO"/>
              <a:t>Viktig å tenke på eventuell ettervirkning på neste kultur: </a:t>
            </a:r>
          </a:p>
          <a:p>
            <a:pPr marL="171450" indent="-171450">
              <a:buFontTx/>
              <a:buChar char="-"/>
            </a:pPr>
            <a:r>
              <a:rPr lang="nb-NO"/>
              <a:t>Noen ugrasmidler har begrensninger på hvilke kulturer som kan dyrkes året etterbruk (eks. Express, Titus, </a:t>
            </a:r>
            <a:r>
              <a:rPr lang="nb-NO" err="1"/>
              <a:t>Tripali</a:t>
            </a:r>
            <a:r>
              <a:rPr lang="nb-NO"/>
              <a:t> m.fl.). </a:t>
            </a:r>
          </a:p>
          <a:p>
            <a:pPr marL="171450" indent="-171450">
              <a:buFontTx/>
              <a:buChar char="-"/>
            </a:pPr>
            <a:r>
              <a:rPr lang="nb-NO"/>
              <a:t>Mange plantevernmidler har begrensninger på hvor mange ganger det kan benyttes i løpet av en sesong. </a:t>
            </a:r>
          </a:p>
          <a:p>
            <a:pPr marL="0" indent="0">
              <a:buFontTx/>
              <a:buNone/>
            </a:pPr>
            <a:endParaRPr lang="nb-NO"/>
          </a:p>
          <a:p>
            <a:pPr marL="0" indent="0">
              <a:buFontTx/>
              <a:buNone/>
            </a:pPr>
            <a:r>
              <a:rPr lang="nb-NO"/>
              <a:t>En del plantevernmidler har best effekt på et bestemt utviklingsstadium på skadegjører (ugrasgrasmidler som virker best på frøugras, soppmidler som bare virker forebyggende etc.). </a:t>
            </a:r>
          </a:p>
          <a:p>
            <a:pPr marL="0" indent="0">
              <a:buFontTx/>
              <a:buNone/>
            </a:pPr>
            <a:endParaRPr lang="nb-NO"/>
          </a:p>
          <a:p>
            <a:pPr marL="0" indent="0">
              <a:buFontTx/>
              <a:buNone/>
            </a:pPr>
            <a:r>
              <a:rPr lang="nb-NO"/>
              <a:t>Selektive midler er best for å ta vare på mangfoldet, og for å hindre utvikling av resistens. </a:t>
            </a: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39</a:t>
            </a:fld>
            <a:endParaRPr lang="nb-NO"/>
          </a:p>
        </p:txBody>
      </p:sp>
    </p:spTree>
    <p:extLst>
      <p:ext uri="{BB962C8B-B14F-4D97-AF65-F5344CB8AC3E}">
        <p14:creationId xmlns:p14="http://schemas.microsoft.com/office/powerpoint/2010/main" val="1594436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Jo høyere jordfuktighet, luftfuktighet og temperatur + overskyet vær jo større sannsynlighet er det for at bladoverflata (kutikula) er tynn, og at ugrasmiddeldosen kan reduseres. Det er viktig at disse forholdene har vært til stede den siste tida (kanskje et par uker). </a:t>
            </a:r>
          </a:p>
          <a:p>
            <a:endParaRPr lang="nb-NO"/>
          </a:p>
          <a:p>
            <a:r>
              <a:rPr lang="nb-NO"/>
              <a:t>Tørrere forhold (jord og luft) og mye sol/klarvær: bladoverflata blir tjukkere, og dosene må økes. Lav temperatur begrenser veksten, og dosen bør økes.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40</a:t>
            </a:fld>
            <a:endParaRPr lang="nb-NO"/>
          </a:p>
        </p:txBody>
      </p:sp>
    </p:spTree>
    <p:extLst>
      <p:ext uri="{BB962C8B-B14F-4D97-AF65-F5344CB8AC3E}">
        <p14:creationId xmlns:p14="http://schemas.microsoft.com/office/powerpoint/2010/main" val="2481871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41</a:t>
            </a:fld>
            <a:endParaRPr lang="nb-NO"/>
          </a:p>
        </p:txBody>
      </p:sp>
    </p:spTree>
    <p:extLst>
      <p:ext uri="{BB962C8B-B14F-4D97-AF65-F5344CB8AC3E}">
        <p14:creationId xmlns:p14="http://schemas.microsoft.com/office/powerpoint/2010/main" val="3586415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a typeface="Calibri"/>
                <a:cs typeface="Calibri"/>
              </a:rPr>
              <a:t>Endring i antall godkjente preparater (per 3/10/2023): </a:t>
            </a:r>
            <a:endParaRPr lang="nb-NO"/>
          </a:p>
          <a:p>
            <a:pPr marL="171450" indent="-171450">
              <a:buFont typeface="Arial"/>
              <a:buChar char="•"/>
            </a:pPr>
            <a:r>
              <a:rPr lang="nb-NO">
                <a:ea typeface="Calibri"/>
                <a:cs typeface="Calibri"/>
              </a:rPr>
              <a:t>Kjemiske og mikrobiologiske prep: same ant. 255.</a:t>
            </a:r>
          </a:p>
          <a:p>
            <a:pPr marL="171450" indent="-171450">
              <a:buFont typeface="Arial"/>
              <a:buChar char="•"/>
            </a:pPr>
            <a:r>
              <a:rPr lang="nb-NO">
                <a:ea typeface="Calibri"/>
                <a:cs typeface="Calibri"/>
              </a:rPr>
              <a:t>Nytteorganismer prep: 141 (tidl. 140), antall </a:t>
            </a:r>
            <a:r>
              <a:rPr lang="nb-NO" err="1">
                <a:ea typeface="Calibri"/>
                <a:cs typeface="Calibri"/>
              </a:rPr>
              <a:t>makroorganismer</a:t>
            </a:r>
            <a:r>
              <a:rPr lang="nb-NO">
                <a:ea typeface="Calibri"/>
                <a:cs typeface="Calibri"/>
              </a:rPr>
              <a:t> 31 (tidl. 29)</a:t>
            </a:r>
          </a:p>
          <a:p>
            <a:r>
              <a:rPr lang="nb-NO"/>
              <a:t>Godkjente preparater og aktive/virksomme stoffer er inklusiv hobbypreparater (72 </a:t>
            </a:r>
            <a:r>
              <a:rPr lang="nb-NO" err="1"/>
              <a:t>stk</a:t>
            </a:r>
            <a:r>
              <a:rPr lang="nb-NO"/>
              <a:t> per 27.09.23).</a:t>
            </a:r>
          </a:p>
          <a:p>
            <a:r>
              <a:rPr lang="nb-NO"/>
              <a:t>I et par av tabellene over godkjente plantevernmidler står det et tall helt nederst i tabellen. </a:t>
            </a:r>
          </a:p>
          <a:p>
            <a:r>
              <a:rPr lang="nb-NO"/>
              <a:t>Dette gjelder for alle tabellene: </a:t>
            </a:r>
            <a:endParaRPr lang="nb-NO">
              <a:ea typeface="Calibri"/>
              <a:cs typeface="Calibri"/>
            </a:endParaRPr>
          </a:p>
          <a:p>
            <a:pPr marL="171450" indent="-171450">
              <a:buFontTx/>
              <a:buChar char="-"/>
            </a:pPr>
            <a:r>
              <a:rPr lang="nb-NO">
                <a:hlinkClick r:id="rId3"/>
              </a:rPr>
              <a:t>Godkjente kjemiske og mikrobiologiske preparater (mattilsynet.no)</a:t>
            </a:r>
            <a:endParaRPr lang="nb-NO"/>
          </a:p>
          <a:p>
            <a:pPr marL="171450" indent="-171450">
              <a:buFontTx/>
              <a:buChar char="-"/>
            </a:pPr>
            <a:r>
              <a:rPr lang="nb-NO">
                <a:hlinkClick r:id="rId4"/>
              </a:rPr>
              <a:t>Godkjente nytteorganismer (mattilsynet.no)</a:t>
            </a:r>
            <a:endParaRPr lang="nb-NO"/>
          </a:p>
          <a:p>
            <a:pPr marL="171450" indent="-171450">
              <a:buFontTx/>
              <a:buChar char="-"/>
            </a:pPr>
            <a:r>
              <a:rPr lang="nb-NO">
                <a:hlinkClick r:id="rId5"/>
              </a:rPr>
              <a:t>Preparater som kan tillates brukt i økologisk landbruk (mattilsynet.no)</a:t>
            </a:r>
            <a:endParaRPr lang="nb-NO"/>
          </a:p>
          <a:p>
            <a:pPr marL="171450" indent="-171450">
              <a:buFontTx/>
              <a:buChar char="-"/>
            </a:pPr>
            <a:r>
              <a:rPr lang="nb-NO">
                <a:hlinkClick r:id="rId6"/>
              </a:rPr>
              <a:t>Preparater og etiketter som er i en avviklingsperiode (mattilsynet.no)</a:t>
            </a:r>
            <a:endParaRPr lang="nb-NO"/>
          </a:p>
          <a:p>
            <a:pPr marL="171450" indent="-171450">
              <a:buFontTx/>
              <a:buChar char="-"/>
            </a:pPr>
            <a:r>
              <a:rPr lang="nb-NO">
                <a:hlinkClick r:id="rId7"/>
              </a:rPr>
              <a:t>Generelle dispensasjoner (mattilsynet.no)</a:t>
            </a:r>
            <a:endParaRPr lang="nb-NO"/>
          </a:p>
          <a:p>
            <a:pPr marL="171450" indent="-171450">
              <a:buFontTx/>
              <a:buChar char="-"/>
            </a:pPr>
            <a:r>
              <a:rPr lang="nb-NO">
                <a:hlinkClick r:id="rId8"/>
              </a:rPr>
              <a:t>Preparater og etiketter som ikke lengre er godkjent (mattilsynet.no)</a:t>
            </a:r>
            <a:endParaRPr lang="nb-NO"/>
          </a:p>
          <a:p>
            <a:pPr marL="171450" indent="-171450">
              <a:buFontTx/>
              <a:buChar char="-"/>
            </a:pPr>
            <a:r>
              <a:rPr lang="nb-NO">
                <a:hlinkClick r:id="rId9"/>
              </a:rPr>
              <a:t>Godkjente hobbypreparater (mattilsynet.no)</a:t>
            </a:r>
            <a:endParaRPr lang="nb-NO"/>
          </a:p>
          <a:p>
            <a:pPr marL="171450" indent="-171450">
              <a:buFontTx/>
              <a:buChar char="-"/>
            </a:pPr>
            <a:r>
              <a:rPr lang="nb-NO">
                <a:hlinkClick r:id="rId10"/>
              </a:rPr>
              <a:t>Minor use-utvidelser&lt;br /&gt;(utvidelse for bruksområde av mindre betydning) (mattilsynet.no)</a:t>
            </a:r>
            <a:endParaRPr lang="nb-NO"/>
          </a:p>
          <a:p>
            <a:pPr marL="171450" indent="-171450">
              <a:buFontTx/>
              <a:buChar char="-"/>
            </a:pPr>
            <a:r>
              <a:rPr lang="nb-NO">
                <a:hlinkClick r:id="rId11"/>
              </a:rPr>
              <a:t>Preparater på off-label (mattilsynet.no)</a:t>
            </a:r>
            <a:endParaRPr lang="nb-NO"/>
          </a:p>
          <a:p>
            <a:pPr marL="0" indent="0">
              <a:buFontTx/>
              <a:buNone/>
            </a:pPr>
            <a:endParaRPr lang="nb-NO"/>
          </a:p>
          <a:p>
            <a:r>
              <a:rPr lang="nb-NO"/>
              <a:t>NLR har spurt Mattilsynet om de ikke også kan foreta samme telling for virksomme stoffer og arter av </a:t>
            </a:r>
            <a:r>
              <a:rPr lang="nb-NO" err="1"/>
              <a:t>makroorganismer</a:t>
            </a:r>
            <a:r>
              <a:rPr lang="nb-NO"/>
              <a:t>. </a:t>
            </a:r>
            <a:endParaRPr lang="nb-NO">
              <a:ea typeface="Calibri"/>
              <a:cs typeface="Calibri"/>
            </a:endParaRPr>
          </a:p>
          <a:p>
            <a:r>
              <a:rPr lang="nb-NO"/>
              <a:t>Les: </a:t>
            </a:r>
            <a:r>
              <a:rPr lang="nb-NO">
                <a:hlinkClick r:id="rId12"/>
              </a:rPr>
              <a:t>Kunnskapsnotat om yrkesmessig eksponering for plantevernmidler.pdf (stolav.no)</a:t>
            </a:r>
            <a:r>
              <a:rPr lang="nb-NO"/>
              <a:t> fra </a:t>
            </a:r>
            <a:r>
              <a:rPr lang="nb-NO" err="1"/>
              <a:t>St.Olav</a:t>
            </a:r>
            <a:r>
              <a:rPr lang="nb-NO"/>
              <a:t>. </a:t>
            </a:r>
            <a:endParaRPr lang="nb-NO">
              <a:ea typeface="Calibri"/>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4</a:t>
            </a:fld>
            <a:endParaRPr lang="nb-NO"/>
          </a:p>
        </p:txBody>
      </p:sp>
    </p:spTree>
    <p:extLst>
      <p:ext uri="{BB962C8B-B14F-4D97-AF65-F5344CB8AC3E}">
        <p14:creationId xmlns:p14="http://schemas.microsoft.com/office/powerpoint/2010/main" val="3956590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finner du også informasjon om:  </a:t>
            </a:r>
          </a:p>
          <a:p>
            <a:pPr marL="171450" indent="-171450">
              <a:buFont typeface="Arial" panose="020B0604020202020204" pitchFamily="34" charset="0"/>
              <a:buChar char="•"/>
            </a:pPr>
            <a:r>
              <a:rPr lang="nb-NO" dirty="0"/>
              <a:t>hvilke preparater som er på dispensasjon</a:t>
            </a:r>
          </a:p>
          <a:p>
            <a:pPr marL="171450" indent="-171450">
              <a:buFont typeface="Arial" panose="020B0604020202020204" pitchFamily="34" charset="0"/>
              <a:buChar char="•"/>
            </a:pPr>
            <a:r>
              <a:rPr lang="nb-NO" dirty="0"/>
              <a:t>oversikt over basisstoffer</a:t>
            </a:r>
          </a:p>
          <a:p>
            <a:pPr marL="171450" indent="-171450">
              <a:buFont typeface="Arial" panose="020B0604020202020204" pitchFamily="34" charset="0"/>
              <a:buChar char="•"/>
            </a:pPr>
            <a:r>
              <a:rPr lang="nb-NO" dirty="0"/>
              <a:t>preparater som er på lista over minor-</a:t>
            </a:r>
            <a:r>
              <a:rPr lang="nb-NO" dirty="0" err="1"/>
              <a:t>use</a:t>
            </a:r>
            <a:r>
              <a:rPr lang="nb-NO" dirty="0"/>
              <a:t>-godkjenninger </a:t>
            </a:r>
          </a:p>
          <a:p>
            <a:pPr marL="171450" indent="-171450">
              <a:buFont typeface="Arial" panose="020B0604020202020204" pitchFamily="34" charset="0"/>
              <a:buChar char="•"/>
            </a:pPr>
            <a:r>
              <a:rPr lang="nb-NO" dirty="0"/>
              <a:t>mm.</a:t>
            </a:r>
          </a:p>
        </p:txBody>
      </p:sp>
      <p:sp>
        <p:nvSpPr>
          <p:cNvPr id="4" name="Plassholder for lysbildenummer 3"/>
          <p:cNvSpPr>
            <a:spLocks noGrp="1"/>
          </p:cNvSpPr>
          <p:nvPr>
            <p:ph type="sldNum" sz="quarter" idx="5"/>
          </p:nvPr>
        </p:nvSpPr>
        <p:spPr/>
        <p:txBody>
          <a:bodyPr/>
          <a:lstStyle/>
          <a:p>
            <a:fld id="{AC09E891-7221-4BFE-B3B5-8D5C88CA9B4F}" type="slidenum">
              <a:rPr lang="nb-NO" smtClean="0"/>
              <a:t>6</a:t>
            </a:fld>
            <a:endParaRPr lang="nb-NO"/>
          </a:p>
        </p:txBody>
      </p:sp>
    </p:spTree>
    <p:extLst>
      <p:ext uri="{BB962C8B-B14F-4D97-AF65-F5344CB8AC3E}">
        <p14:creationId xmlns:p14="http://schemas.microsoft.com/office/powerpoint/2010/main" val="3645844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Legg også merke til at det ligger en del informasjon i kolonnen med merknader.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8</a:t>
            </a:fld>
            <a:endParaRPr lang="nb-NO"/>
          </a:p>
        </p:txBody>
      </p:sp>
    </p:spTree>
    <p:extLst>
      <p:ext uri="{BB962C8B-B14F-4D97-AF65-F5344CB8AC3E}">
        <p14:creationId xmlns:p14="http://schemas.microsoft.com/office/powerpoint/2010/main" val="173626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Verdana" panose="020B0604030504040204" pitchFamily="34" charset="0"/>
              </a:rPr>
              <a:t>Plantevernguiden er en nettbasert tjeneste som gir deg en samlet oversikt over godkjente kjemiske og biologiske plantevernmidler. Tjenesten er utviklet i et samarbeid mellom </a:t>
            </a:r>
            <a:r>
              <a:rPr lang="nb-NO" b="0" i="0" dirty="0">
                <a:solidFill>
                  <a:srgbClr val="329FA6"/>
                </a:solidFill>
                <a:effectLst/>
                <a:latin typeface="Verdana" panose="020B0604030504040204" pitchFamily="34" charset="0"/>
                <a:hlinkClick r:id="rId3"/>
              </a:rPr>
              <a:t>Mattilsynet</a:t>
            </a:r>
            <a:r>
              <a:rPr lang="nb-NO" b="0" i="0" dirty="0">
                <a:solidFill>
                  <a:srgbClr val="000000"/>
                </a:solidFill>
                <a:effectLst/>
                <a:latin typeface="Verdana" panose="020B0604030504040204" pitchFamily="34" charset="0"/>
              </a:rPr>
              <a:t> og </a:t>
            </a:r>
            <a:r>
              <a:rPr lang="nb-NO" b="0" i="0" dirty="0">
                <a:solidFill>
                  <a:srgbClr val="329FA6"/>
                </a:solidFill>
                <a:effectLst/>
                <a:latin typeface="Verdana" panose="020B0604030504040204" pitchFamily="34" charset="0"/>
                <a:hlinkClick r:id="rId4"/>
              </a:rPr>
              <a:t>NIBIO Divisjon plantehelse</a:t>
            </a:r>
            <a:r>
              <a:rPr lang="nb-NO" b="0" i="0" dirty="0">
                <a:solidFill>
                  <a:srgbClr val="000000"/>
                </a:solidFill>
                <a:effectLst/>
                <a:latin typeface="Verdana" panose="020B0604030504040204" pitchFamily="34" charset="0"/>
              </a:rPr>
              <a:t>.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9</a:t>
            </a:fld>
            <a:endParaRPr lang="nb-NO"/>
          </a:p>
        </p:txBody>
      </p:sp>
    </p:spTree>
    <p:extLst>
      <p:ext uri="{BB962C8B-B14F-4D97-AF65-F5344CB8AC3E}">
        <p14:creationId xmlns:p14="http://schemas.microsoft.com/office/powerpoint/2010/main" val="29446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«Toppårene» 1999: Innføring av plantevernavgifter fra 2000, og 2005: ny økning av avgifter i 2006.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10</a:t>
            </a:fld>
            <a:endParaRPr lang="nb-NO"/>
          </a:p>
        </p:txBody>
      </p:sp>
    </p:spTree>
    <p:extLst>
      <p:ext uri="{BB962C8B-B14F-4D97-AF65-F5344CB8AC3E}">
        <p14:creationId xmlns:p14="http://schemas.microsoft.com/office/powerpoint/2010/main" val="113466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hlinkClick r:id="rId3"/>
              </a:rPr>
              <a:t>Omsetningsstatistikk for plantevernmidler 2017-2021 (mattilsynet.no)</a:t>
            </a:r>
            <a:r>
              <a:rPr lang="nb-NO" sz="12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FF0000"/>
                </a:solidFill>
              </a:rPr>
              <a:t>Figuren viser omsatt mengde av virksomme stoffer. Total mengde øker, og det er særlig ugrasmidlene som øker.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FF0000"/>
                </a:solidFill>
              </a:rPr>
              <a:t>I omsetningsstatistikken utgjør økt glyfosatmengde (Roundup) mye av forskjellen. Denne økningen har en klar sammenheng med mindre pløying og økt bruk av direktesåing.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FF0000"/>
                </a:solidFill>
              </a:rPr>
              <a:t>En ser også at bruken av eddiksyre og pelargonsyre øker. Dette er preparater med høy dose/daa. </a:t>
            </a: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11</a:t>
            </a:fld>
            <a:endParaRPr lang="nb-NO"/>
          </a:p>
        </p:txBody>
      </p:sp>
    </p:spTree>
    <p:extLst>
      <p:ext uri="{BB962C8B-B14F-4D97-AF65-F5344CB8AC3E}">
        <p14:creationId xmlns:p14="http://schemas.microsoft.com/office/powerpoint/2010/main" val="2228580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hlinkClick r:id="rId3"/>
              </a:rPr>
              <a:t>Omsetningsstatistikk for plantevernmidler 2017-2021 (mattilsynet.no)</a:t>
            </a:r>
            <a:r>
              <a:rPr lang="nb-NO"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FF0000"/>
              </a:solidFill>
            </a:endParaRPr>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12</a:t>
            </a:fld>
            <a:endParaRPr lang="nb-NO"/>
          </a:p>
        </p:txBody>
      </p:sp>
    </p:spTree>
    <p:extLst>
      <p:ext uri="{BB962C8B-B14F-4D97-AF65-F5344CB8AC3E}">
        <p14:creationId xmlns:p14="http://schemas.microsoft.com/office/powerpoint/2010/main" val="3131924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bg>
      <p:bgPr>
        <a:solidFill>
          <a:srgbClr val="054449"/>
        </a:solidFill>
        <a:effectLst/>
      </p:bgPr>
    </p:bg>
    <p:spTree>
      <p:nvGrpSpPr>
        <p:cNvPr id="1" name=""/>
        <p:cNvGrpSpPr/>
        <p:nvPr/>
      </p:nvGrpSpPr>
      <p:grpSpPr>
        <a:xfrm>
          <a:off x="0" y="0"/>
          <a:ext cx="0" cy="0"/>
          <a:chOff x="0" y="0"/>
          <a:chExt cx="0" cy="0"/>
        </a:xfrm>
      </p:grpSpPr>
      <p:sp>
        <p:nvSpPr>
          <p:cNvPr id="24" name="Plassholder for bilde 23">
            <a:extLst>
              <a:ext uri="{FF2B5EF4-FFF2-40B4-BE49-F238E27FC236}">
                <a16:creationId xmlns:a16="http://schemas.microsoft.com/office/drawing/2014/main" id="{50BAC33B-5211-3E88-98F0-AF9A8258B2E1}"/>
              </a:ext>
            </a:extLst>
          </p:cNvPr>
          <p:cNvSpPr>
            <a:spLocks noGrp="1"/>
          </p:cNvSpPr>
          <p:nvPr>
            <p:ph type="pic" sz="quarter" idx="13" hasCustomPrompt="1"/>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lnTo>
                  <a:pt x="12192000" y="0"/>
                </a:lnTo>
                <a:lnTo>
                  <a:pt x="12192000" y="6858000"/>
                </a:lnTo>
                <a:lnTo>
                  <a:pt x="0" y="6858000"/>
                </a:lnTo>
                <a:lnTo>
                  <a:pt x="0" y="6094800"/>
                </a:lnTo>
                <a:lnTo>
                  <a:pt x="6096000" y="6094800"/>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solidFill>
                  <a:schemeClr val="lt2"/>
                </a:solidFill>
              </a:defRPr>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990124"/>
            <a:ext cx="5004000" cy="2088261"/>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294412"/>
            <a:ext cx="5004000"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3" name="Picture 9" descr="A white text on a black background&#10;&#10;Description automatically generated">
            <a:extLst>
              <a:ext uri="{FF2B5EF4-FFF2-40B4-BE49-F238E27FC236}">
                <a16:creationId xmlns:a16="http://schemas.microsoft.com/office/drawing/2014/main" id="{7DC85B1F-D602-C7E7-E7A7-2C2FECDD7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5700"/>
          </a:xfrm>
          <a:prstGeom prst="rect">
            <a:avLst/>
          </a:prstGeom>
        </p:spPr>
      </p:pic>
      <p:sp>
        <p:nvSpPr>
          <p:cNvPr id="4" name="Plassholder for dato 3">
            <a:extLst>
              <a:ext uri="{FF2B5EF4-FFF2-40B4-BE49-F238E27FC236}">
                <a16:creationId xmlns:a16="http://schemas.microsoft.com/office/drawing/2014/main" id="{623CD08C-0940-41A7-4EA3-3C705F4E7E48}"/>
              </a:ext>
            </a:extLst>
          </p:cNvPr>
          <p:cNvSpPr>
            <a:spLocks noGrp="1"/>
          </p:cNvSpPr>
          <p:nvPr>
            <p:ph type="dt" sz="half" idx="14"/>
          </p:nvPr>
        </p:nvSpPr>
        <p:spPr>
          <a:xfrm>
            <a:off x="360045" y="5580698"/>
            <a:ext cx="2844799" cy="187231"/>
          </a:xfrm>
        </p:spPr>
        <p:txBody>
          <a:bodyPr>
            <a:normAutofit/>
          </a:bodyPr>
          <a:lstStyle>
            <a:lvl1pPr>
              <a:defRPr sz="1100">
                <a:solidFill>
                  <a:srgbClr val="E2F1DF"/>
                </a:solidFill>
              </a:defRPr>
            </a:lvl1pPr>
          </a:lstStyle>
          <a:p>
            <a:fld id="{2AC39117-6C68-4FEB-9E42-425BE349C887}" type="datetime1">
              <a:rPr lang="nb-NO" smtClean="0"/>
              <a:t>28.02.2024</a:t>
            </a:fld>
            <a:endParaRPr lang="nb-NO" dirty="0"/>
          </a:p>
        </p:txBody>
      </p:sp>
    </p:spTree>
    <p:extLst>
      <p:ext uri="{BB962C8B-B14F-4D97-AF65-F5344CB8AC3E}">
        <p14:creationId xmlns:p14="http://schemas.microsoft.com/office/powerpoint/2010/main" val="338578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rgbClr val="E2F1DF"/>
        </a:solidFill>
        <a:effectLst/>
      </p:bgPr>
    </p:bg>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05649B30-9267-E483-EAEF-E60A77FE753A}"/>
              </a:ext>
            </a:extLst>
          </p:cNvPr>
          <p:cNvSpPr>
            <a:spLocks noGrp="1"/>
          </p:cNvSpPr>
          <p:nvPr>
            <p:ph type="title" idx="10"/>
          </p:nvPr>
        </p:nvSpPr>
        <p:spPr>
          <a:xfrm>
            <a:off x="360045" y="2353451"/>
            <a:ext cx="10764288" cy="1800000"/>
          </a:xfrm>
        </p:spPr>
        <p:txBody>
          <a:bodyPr lIns="0" tIns="0" rIns="0" bIns="0"/>
          <a:lstStyle>
            <a:lvl1pPr marL="0" indent="0" algn="l">
              <a:lnSpc>
                <a:spcPct val="100000"/>
              </a:lnSpc>
              <a:spcBef>
                <a:spcPct val="30000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12" name="TekstSylinder 11">
            <a:extLst>
              <a:ext uri="{FF2B5EF4-FFF2-40B4-BE49-F238E27FC236}">
                <a16:creationId xmlns:a16="http://schemas.microsoft.com/office/drawing/2014/main" id="{03443801-4742-20D5-60DF-FCBA875658CC}"/>
              </a:ext>
            </a:extLst>
          </p:cNvPr>
          <p:cNvSpPr txBox="1"/>
          <p:nvPr userDrawn="1"/>
        </p:nvSpPr>
        <p:spPr>
          <a:xfrm>
            <a:off x="-1830317" y="667057"/>
            <a:ext cx="1689882" cy="184666"/>
          </a:xfrm>
          <a:prstGeom prst="rect">
            <a:avLst/>
          </a:prstGeom>
          <a:noFill/>
        </p:spPr>
        <p:txBody>
          <a:bodyPr wrap="square" lIns="0" tIns="0" rIns="0" bIns="0" rtlCol="0">
            <a:spAutoFit/>
          </a:bodyPr>
          <a:lstStyle/>
          <a:p>
            <a:pPr algn="r"/>
            <a:r>
              <a:rPr lang="nb-NO" sz="1200" b="1" dirty="0">
                <a:latin typeface="+mj-lt"/>
              </a:rPr>
              <a:t>Kapittelside</a:t>
            </a:r>
          </a:p>
        </p:txBody>
      </p:sp>
    </p:spTree>
    <p:extLst>
      <p:ext uri="{BB962C8B-B14F-4D97-AF65-F5344CB8AC3E}">
        <p14:creationId xmlns:p14="http://schemas.microsoft.com/office/powerpoint/2010/main" val="18189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ide med halvsides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BD7638F8-28E3-5745-FCAB-EEC95EA777C0}"/>
              </a:ext>
            </a:extLst>
          </p:cNvPr>
          <p:cNvSpPr>
            <a:spLocks noGrp="1"/>
          </p:cNvSpPr>
          <p:nvPr>
            <p:ph type="pic" sz="quarter" idx="12" hasCustomPrompt="1"/>
          </p:nvPr>
        </p:nvSpPr>
        <p:spPr>
          <a:xfrm>
            <a:off x="6096000" y="0"/>
            <a:ext cx="6096000" cy="6858000"/>
          </a:xfrm>
          <a:prstGeom prst="rect">
            <a:avLst/>
          </a:prstGeom>
          <a:solidFill>
            <a:srgbClr val="D9D9D9"/>
          </a:solidFill>
        </p:spPr>
        <p:txBody>
          <a:bodyPr tIns="907313"/>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 or illustration</a:t>
            </a:r>
            <a:endParaRPr lang="nb-NO" dirty="0"/>
          </a:p>
        </p:txBody>
      </p:sp>
      <p:sp>
        <p:nvSpPr>
          <p:cNvPr id="13" name="Tittel 12">
            <a:extLst>
              <a:ext uri="{FF2B5EF4-FFF2-40B4-BE49-F238E27FC236}">
                <a16:creationId xmlns:a16="http://schemas.microsoft.com/office/drawing/2014/main" id="{3E20E222-107A-76C8-F76F-F3B7360B99AF}"/>
              </a:ext>
            </a:extLst>
          </p:cNvPr>
          <p:cNvSpPr>
            <a:spLocks noGrp="1"/>
          </p:cNvSpPr>
          <p:nvPr>
            <p:ph type="title" idx="10"/>
          </p:nvPr>
        </p:nvSpPr>
        <p:spPr>
          <a:xfrm>
            <a:off x="360045" y="370800"/>
            <a:ext cx="5184648" cy="1231106"/>
          </a:xfrm>
        </p:spPr>
        <p:txBody>
          <a:bodyPr lIns="0" tIns="0" rIns="0" bIns="0">
            <a:normAutofit/>
          </a:bodyPr>
          <a:lstStyle>
            <a:lvl1pPr>
              <a:defRPr b="0">
                <a:solidFill>
                  <a:schemeClr val="dk1"/>
                </a:solidFill>
              </a:defRPr>
            </a:lvl1pPr>
          </a:lstStyle>
          <a:p>
            <a:r>
              <a:rPr lang="nb-NO"/>
              <a:t>Klikk for å redigere tittelstil</a:t>
            </a:r>
          </a:p>
        </p:txBody>
      </p:sp>
      <p:sp>
        <p:nvSpPr>
          <p:cNvPr id="14" name="Plassholder for tekst 13">
            <a:extLst>
              <a:ext uri="{FF2B5EF4-FFF2-40B4-BE49-F238E27FC236}">
                <a16:creationId xmlns:a16="http://schemas.microsoft.com/office/drawing/2014/main" id="{A0361541-6644-8DCA-C2F4-CBBF5BD9F75D}"/>
              </a:ext>
            </a:extLst>
          </p:cNvPr>
          <p:cNvSpPr>
            <a:spLocks noGrp="1"/>
          </p:cNvSpPr>
          <p:nvPr>
            <p:ph type="body" idx="11"/>
          </p:nvPr>
        </p:nvSpPr>
        <p:spPr>
          <a:xfrm>
            <a:off x="360045" y="1773238"/>
            <a:ext cx="5184648" cy="4535487"/>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Plassholder for tekst 16">
            <a:extLst>
              <a:ext uri="{FF2B5EF4-FFF2-40B4-BE49-F238E27FC236}">
                <a16:creationId xmlns:a16="http://schemas.microsoft.com/office/drawing/2014/main" id="{1E660EA0-789B-ABF9-1F44-8894A63895F0}"/>
              </a:ext>
            </a:extLst>
          </p:cNvPr>
          <p:cNvSpPr>
            <a:spLocks noGrp="1"/>
          </p:cNvSpPr>
          <p:nvPr>
            <p:ph type="body" sz="quarter" idx="13"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Plassholder for tekst 1">
            <a:extLst>
              <a:ext uri="{FF2B5EF4-FFF2-40B4-BE49-F238E27FC236}">
                <a16:creationId xmlns:a16="http://schemas.microsoft.com/office/drawing/2014/main" id="{F58F8ACF-C7D5-A702-833D-4B9E4EC651AD}"/>
              </a:ext>
            </a:extLst>
          </p:cNvPr>
          <p:cNvSpPr>
            <a:spLocks noGrp="1"/>
          </p:cNvSpPr>
          <p:nvPr>
            <p:ph type="body" sz="quarter" idx="14" hasCustomPrompt="1"/>
          </p:nvPr>
        </p:nvSpPr>
        <p:spPr>
          <a:xfrm>
            <a:off x="3960495" y="6552819"/>
            <a:ext cx="1953861" cy="92333"/>
          </a:xfrm>
          <a:prstGeom prst="rect">
            <a:avLst/>
          </a:prstGeom>
        </p:spPr>
        <p:txBody>
          <a:bodyPr lIns="0" tIns="0" rIns="0" bIns="0"/>
          <a:lstStyle>
            <a:lvl1pPr marL="0" indent="0" algn="r">
              <a:lnSpc>
                <a:spcPct val="100000"/>
              </a:lnSpc>
              <a:spcBef>
                <a:spcPts val="300"/>
              </a:spcBef>
              <a:spcAft>
                <a:spcPts val="0"/>
              </a:spcAft>
              <a:buClrTx/>
              <a:buFontTx/>
              <a:buNone/>
              <a:defRPr sz="600" b="0" i="0" u="none" cap="none">
                <a:solidFill>
                  <a:schemeClr val="dk1"/>
                </a:solidFill>
                <a:latin typeface="+mn-lt"/>
              </a:defRPr>
            </a:lvl1pPr>
          </a:lstStyle>
          <a:p>
            <a:pPr lvl="0"/>
            <a:r>
              <a:rPr lang="nb-NO" dirty="0"/>
              <a:t>Bildetekst</a:t>
            </a:r>
          </a:p>
        </p:txBody>
      </p:sp>
      <p:sp>
        <p:nvSpPr>
          <p:cNvPr id="3" name="Plassholder for dato 2">
            <a:extLst>
              <a:ext uri="{FF2B5EF4-FFF2-40B4-BE49-F238E27FC236}">
                <a16:creationId xmlns:a16="http://schemas.microsoft.com/office/drawing/2014/main" id="{B1C9E5E7-E81C-F5A8-FF9E-D61CA155C9EB}"/>
              </a:ext>
            </a:extLst>
          </p:cNvPr>
          <p:cNvSpPr>
            <a:spLocks noGrp="1"/>
          </p:cNvSpPr>
          <p:nvPr>
            <p:ph type="dt" sz="half" idx="15"/>
          </p:nvPr>
        </p:nvSpPr>
        <p:spPr/>
        <p:txBody>
          <a:bodyPr/>
          <a:lstStyle>
            <a:lvl1pPr>
              <a:defRPr>
                <a:solidFill>
                  <a:schemeClr val="dk1"/>
                </a:solidFill>
              </a:defRPr>
            </a:lvl1pPr>
          </a:lstStyle>
          <a:p>
            <a:fld id="{B182DB33-4EBC-44C6-A102-5E5D4D6B9BAC}" type="datetime1">
              <a:rPr lang="nb-NO" smtClean="0"/>
              <a:t>28.02.2024</a:t>
            </a:fld>
            <a:endParaRPr lang="nb-NO"/>
          </a:p>
        </p:txBody>
      </p:sp>
      <p:sp>
        <p:nvSpPr>
          <p:cNvPr id="4" name="Plassholder for bunntekst 3">
            <a:extLst>
              <a:ext uri="{FF2B5EF4-FFF2-40B4-BE49-F238E27FC236}">
                <a16:creationId xmlns:a16="http://schemas.microsoft.com/office/drawing/2014/main" id="{1ACD65B2-FF12-7626-E1F5-D0438407A96B}"/>
              </a:ext>
            </a:extLst>
          </p:cNvPr>
          <p:cNvSpPr>
            <a:spLocks noGrp="1"/>
          </p:cNvSpPr>
          <p:nvPr>
            <p:ph type="ftr" sz="quarter" idx="16"/>
          </p:nvPr>
        </p:nvSpPr>
        <p:spPr>
          <a:xfrm>
            <a:off x="1800225" y="6552819"/>
            <a:ext cx="1978626" cy="92333"/>
          </a:xfrm>
        </p:spPr>
        <p:txBody>
          <a:bodyPr/>
          <a:lstStyle/>
          <a:p>
            <a:endParaRPr lang="nb-NO" dirty="0"/>
          </a:p>
        </p:txBody>
      </p:sp>
      <p:sp>
        <p:nvSpPr>
          <p:cNvPr id="5" name="Plassholder for lysbildenummer 4">
            <a:extLst>
              <a:ext uri="{FF2B5EF4-FFF2-40B4-BE49-F238E27FC236}">
                <a16:creationId xmlns:a16="http://schemas.microsoft.com/office/drawing/2014/main" id="{A2216CAA-91A6-4F2B-0F47-DE231B993C56}"/>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82DE142A-8011-6ED0-4F68-73397361A2E0}"/>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622046D8-FDF8-CA31-9FFF-261DA212F420}"/>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E306A93F-E0EC-7504-BFA6-5485C7A038A3}"/>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57646D18-9E1D-A2A4-F42F-5F2627B33C09}"/>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6899A2C3-3829-C8FE-C52F-A14715DD3719}"/>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8C00C7ED-C66E-59A6-1172-F97EF55AD9C0}"/>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41DF76E1-57BD-03A1-D423-ADEAAD5902E2}"/>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5" name="Rektangel 14">
              <a:extLst>
                <a:ext uri="{FF2B5EF4-FFF2-40B4-BE49-F238E27FC236}">
                  <a16:creationId xmlns:a16="http://schemas.microsoft.com/office/drawing/2014/main" id="{9C44BB4E-3B20-3B0E-625F-A0B35BF48BD8}"/>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735934DE-0B8E-4F68-F5C9-DCB349F31C03}"/>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9" name="TekstSylinder 18">
            <a:extLst>
              <a:ext uri="{FF2B5EF4-FFF2-40B4-BE49-F238E27FC236}">
                <a16:creationId xmlns:a16="http://schemas.microsoft.com/office/drawing/2014/main" id="{B027D519-EA01-E5FD-F6C2-E6ECEE7392E3}"/>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Tekstside</a:t>
            </a:r>
          </a:p>
        </p:txBody>
      </p:sp>
    </p:spTree>
    <p:extLst>
      <p:ext uri="{BB962C8B-B14F-4D97-AF65-F5344CB8AC3E}">
        <p14:creationId xmlns:p14="http://schemas.microsoft.com/office/powerpoint/2010/main" val="341521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side med 1/3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BD7638F8-28E3-5745-FCAB-EEC95EA777C0}"/>
              </a:ext>
            </a:extLst>
          </p:cNvPr>
          <p:cNvSpPr>
            <a:spLocks noGrp="1"/>
          </p:cNvSpPr>
          <p:nvPr>
            <p:ph type="pic" sz="quarter" idx="12" hasCustomPrompt="1"/>
          </p:nvPr>
        </p:nvSpPr>
        <p:spPr>
          <a:xfrm>
            <a:off x="8267510" y="0"/>
            <a:ext cx="3924490" cy="6858000"/>
          </a:xfrm>
          <a:prstGeom prst="rect">
            <a:avLst/>
          </a:prstGeom>
          <a:solidFill>
            <a:srgbClr val="D9D9D9"/>
          </a:solidFill>
        </p:spPr>
        <p:txBody>
          <a:bodyPr tIns="907313"/>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 or illustration</a:t>
            </a:r>
            <a:endParaRPr lang="nb-NO" dirty="0"/>
          </a:p>
        </p:txBody>
      </p:sp>
      <p:sp>
        <p:nvSpPr>
          <p:cNvPr id="13" name="Tittel 12">
            <a:extLst>
              <a:ext uri="{FF2B5EF4-FFF2-40B4-BE49-F238E27FC236}">
                <a16:creationId xmlns:a16="http://schemas.microsoft.com/office/drawing/2014/main" id="{3E20E222-107A-76C8-F76F-F3B7360B99AF}"/>
              </a:ext>
            </a:extLst>
          </p:cNvPr>
          <p:cNvSpPr>
            <a:spLocks noGrp="1"/>
          </p:cNvSpPr>
          <p:nvPr>
            <p:ph type="title" idx="10"/>
          </p:nvPr>
        </p:nvSpPr>
        <p:spPr>
          <a:xfrm>
            <a:off x="360044" y="370800"/>
            <a:ext cx="7344918" cy="1231106"/>
          </a:xfrm>
        </p:spPr>
        <p:txBody>
          <a:bodyPr lIns="0" tIns="0" rIns="0" bIns="0">
            <a:normAutofit/>
          </a:bodyPr>
          <a:lstStyle>
            <a:lvl1pPr>
              <a:defRPr b="0">
                <a:solidFill>
                  <a:schemeClr val="dk1"/>
                </a:solidFill>
              </a:defRPr>
            </a:lvl1pPr>
          </a:lstStyle>
          <a:p>
            <a:r>
              <a:rPr lang="nb-NO"/>
              <a:t>Klikk for å redigere tittelstil</a:t>
            </a:r>
          </a:p>
        </p:txBody>
      </p:sp>
      <p:sp>
        <p:nvSpPr>
          <p:cNvPr id="14" name="Plassholder for tekst 13">
            <a:extLst>
              <a:ext uri="{FF2B5EF4-FFF2-40B4-BE49-F238E27FC236}">
                <a16:creationId xmlns:a16="http://schemas.microsoft.com/office/drawing/2014/main" id="{A0361541-6644-8DCA-C2F4-CBBF5BD9F75D}"/>
              </a:ext>
            </a:extLst>
          </p:cNvPr>
          <p:cNvSpPr>
            <a:spLocks noGrp="1"/>
          </p:cNvSpPr>
          <p:nvPr>
            <p:ph type="body" idx="11"/>
          </p:nvPr>
        </p:nvSpPr>
        <p:spPr>
          <a:xfrm>
            <a:off x="360044" y="1773238"/>
            <a:ext cx="7344918" cy="4535487"/>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tekst 16">
            <a:extLst>
              <a:ext uri="{FF2B5EF4-FFF2-40B4-BE49-F238E27FC236}">
                <a16:creationId xmlns:a16="http://schemas.microsoft.com/office/drawing/2014/main" id="{1E660EA0-789B-ABF9-1F44-8894A63895F0}"/>
              </a:ext>
            </a:extLst>
          </p:cNvPr>
          <p:cNvSpPr>
            <a:spLocks noGrp="1"/>
          </p:cNvSpPr>
          <p:nvPr>
            <p:ph type="body" sz="quarter" idx="13"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Plassholder for tekst 1">
            <a:extLst>
              <a:ext uri="{FF2B5EF4-FFF2-40B4-BE49-F238E27FC236}">
                <a16:creationId xmlns:a16="http://schemas.microsoft.com/office/drawing/2014/main" id="{F58F8ACF-C7D5-A702-833D-4B9E4EC651AD}"/>
              </a:ext>
            </a:extLst>
          </p:cNvPr>
          <p:cNvSpPr>
            <a:spLocks noGrp="1"/>
          </p:cNvSpPr>
          <p:nvPr>
            <p:ph type="body" sz="quarter" idx="14" hasCustomPrompt="1"/>
          </p:nvPr>
        </p:nvSpPr>
        <p:spPr>
          <a:xfrm>
            <a:off x="6096000" y="6552819"/>
            <a:ext cx="1978177" cy="92333"/>
          </a:xfrm>
          <a:prstGeom prst="rect">
            <a:avLst/>
          </a:prstGeom>
        </p:spPr>
        <p:txBody>
          <a:bodyPr lIns="0" tIns="0" rIns="0" bIns="0"/>
          <a:lstStyle>
            <a:lvl1pPr marL="0" indent="0" algn="r">
              <a:lnSpc>
                <a:spcPct val="100000"/>
              </a:lnSpc>
              <a:spcBef>
                <a:spcPts val="300"/>
              </a:spcBef>
              <a:spcAft>
                <a:spcPts val="0"/>
              </a:spcAft>
              <a:buClrTx/>
              <a:buFontTx/>
              <a:buNone/>
              <a:defRPr sz="600" b="0" i="0" u="none" cap="none">
                <a:solidFill>
                  <a:schemeClr val="dk1"/>
                </a:solidFill>
                <a:latin typeface="+mn-lt"/>
              </a:defRPr>
            </a:lvl1pPr>
          </a:lstStyle>
          <a:p>
            <a:pPr lvl="0"/>
            <a:r>
              <a:rPr lang="nb-NO" dirty="0"/>
              <a:t>Bildetekst</a:t>
            </a:r>
          </a:p>
        </p:txBody>
      </p:sp>
      <p:sp>
        <p:nvSpPr>
          <p:cNvPr id="3" name="Plassholder for dato 2">
            <a:extLst>
              <a:ext uri="{FF2B5EF4-FFF2-40B4-BE49-F238E27FC236}">
                <a16:creationId xmlns:a16="http://schemas.microsoft.com/office/drawing/2014/main" id="{B1C9E5E7-E81C-F5A8-FF9E-D61CA155C9EB}"/>
              </a:ext>
            </a:extLst>
          </p:cNvPr>
          <p:cNvSpPr>
            <a:spLocks noGrp="1"/>
          </p:cNvSpPr>
          <p:nvPr>
            <p:ph type="dt" sz="half" idx="15"/>
          </p:nvPr>
        </p:nvSpPr>
        <p:spPr/>
        <p:txBody>
          <a:bodyPr/>
          <a:lstStyle>
            <a:lvl1pPr>
              <a:defRPr>
                <a:solidFill>
                  <a:schemeClr val="dk1"/>
                </a:solidFill>
              </a:defRPr>
            </a:lvl1pPr>
          </a:lstStyle>
          <a:p>
            <a:fld id="{6FFEEB3E-378C-4C39-AC52-59C6256A44D7}" type="datetime1">
              <a:rPr lang="nb-NO" smtClean="0"/>
              <a:t>28.02.2024</a:t>
            </a:fld>
            <a:endParaRPr lang="nb-NO"/>
          </a:p>
        </p:txBody>
      </p:sp>
      <p:sp>
        <p:nvSpPr>
          <p:cNvPr id="4" name="Plassholder for bunntekst 3">
            <a:extLst>
              <a:ext uri="{FF2B5EF4-FFF2-40B4-BE49-F238E27FC236}">
                <a16:creationId xmlns:a16="http://schemas.microsoft.com/office/drawing/2014/main" id="{1ACD65B2-FF12-7626-E1F5-D0438407A96B}"/>
              </a:ext>
            </a:extLst>
          </p:cNvPr>
          <p:cNvSpPr>
            <a:spLocks noGrp="1"/>
          </p:cNvSpPr>
          <p:nvPr>
            <p:ph type="ftr" sz="quarter" idx="16"/>
          </p:nvPr>
        </p:nvSpPr>
        <p:spPr>
          <a:xfrm>
            <a:off x="1800225" y="6552819"/>
            <a:ext cx="4121944" cy="92333"/>
          </a:xfrm>
        </p:spPr>
        <p:txBody>
          <a:bodyPr/>
          <a:lstStyle/>
          <a:p>
            <a:endParaRPr lang="nb-NO" dirty="0"/>
          </a:p>
        </p:txBody>
      </p:sp>
      <p:sp>
        <p:nvSpPr>
          <p:cNvPr id="5" name="Plassholder for lysbildenummer 4">
            <a:extLst>
              <a:ext uri="{FF2B5EF4-FFF2-40B4-BE49-F238E27FC236}">
                <a16:creationId xmlns:a16="http://schemas.microsoft.com/office/drawing/2014/main" id="{A2216CAA-91A6-4F2B-0F47-DE231B993C56}"/>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2D0AF628-E276-9A29-6BAC-A201CB32233E}"/>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B0CEEEB2-1F87-2C67-4E5C-17B43D9059FC}"/>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E76F2FF3-72B6-33FC-5887-925FAA11D55E}"/>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649D3960-118B-937C-8026-A52B099A0A0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FF459E88-F00F-82FB-2EA6-B2E64404FC40}"/>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3A2828B9-0637-FD32-ED34-41C263A51D1B}"/>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207E8E3E-BAB9-1887-6FBE-F9BAA2603378}"/>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5" name="Rektangel 14">
              <a:extLst>
                <a:ext uri="{FF2B5EF4-FFF2-40B4-BE49-F238E27FC236}">
                  <a16:creationId xmlns:a16="http://schemas.microsoft.com/office/drawing/2014/main" id="{57A1ACDC-F3A4-D46C-C4F2-71EFB3E2FEC5}"/>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0C280475-75B1-1639-4274-79D59A24D523}"/>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9" name="TekstSylinder 18">
            <a:extLst>
              <a:ext uri="{FF2B5EF4-FFF2-40B4-BE49-F238E27FC236}">
                <a16:creationId xmlns:a16="http://schemas.microsoft.com/office/drawing/2014/main" id="{C618B383-6682-B463-4DDA-CE58E560F8BF}"/>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Tekstside</a:t>
            </a:r>
          </a:p>
        </p:txBody>
      </p:sp>
    </p:spTree>
    <p:extLst>
      <p:ext uri="{BB962C8B-B14F-4D97-AF65-F5344CB8AC3E}">
        <p14:creationId xmlns:p14="http://schemas.microsoft.com/office/powerpoint/2010/main" val="199981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7C5AE6-1FE5-346E-DB04-47AB686405D2}"/>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C8C94CA-1817-895C-BD0E-7BA65E33F3C6}"/>
              </a:ext>
            </a:extLst>
          </p:cNvPr>
          <p:cNvSpPr>
            <a:spLocks noGrp="1"/>
          </p:cNvSpPr>
          <p:nvPr>
            <p:ph idx="1"/>
          </p:nvPr>
        </p:nvSpPr>
        <p:spPr>
          <a:xfrm>
            <a:off x="360045" y="1764221"/>
            <a:ext cx="11449431" cy="4536567"/>
          </a:xfrm>
        </p:spPr>
        <p:txBody>
          <a:bodyPr/>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9E5E65F-6B2D-5581-23FB-9E9DDF027AA2}"/>
              </a:ext>
            </a:extLst>
          </p:cNvPr>
          <p:cNvSpPr>
            <a:spLocks noGrp="1"/>
          </p:cNvSpPr>
          <p:nvPr>
            <p:ph type="dt" sz="half" idx="10"/>
          </p:nvPr>
        </p:nvSpPr>
        <p:spPr/>
        <p:txBody>
          <a:bodyPr/>
          <a:lstStyle>
            <a:lvl1pPr>
              <a:defRPr>
                <a:solidFill>
                  <a:schemeClr val="dk1"/>
                </a:solidFill>
              </a:defRPr>
            </a:lvl1pPr>
          </a:lstStyle>
          <a:p>
            <a:fld id="{F0B9FEA8-B63A-4ABA-9A40-2FB56DAAFA58}" type="datetime1">
              <a:rPr lang="nb-NO" smtClean="0"/>
              <a:t>28.02.2024</a:t>
            </a:fld>
            <a:endParaRPr lang="nb-NO"/>
          </a:p>
        </p:txBody>
      </p:sp>
      <p:sp>
        <p:nvSpPr>
          <p:cNvPr id="5" name="Plassholder for bunntekst 4">
            <a:extLst>
              <a:ext uri="{FF2B5EF4-FFF2-40B4-BE49-F238E27FC236}">
                <a16:creationId xmlns:a16="http://schemas.microsoft.com/office/drawing/2014/main" id="{ACF86529-CED0-2F12-95E4-FB11CB7B3B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086097-7DAF-9F11-BA11-E24C68AFD3F3}"/>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32223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med flere kolonner">
    <p:spTree>
      <p:nvGrpSpPr>
        <p:cNvPr id="1" name=""/>
        <p:cNvGrpSpPr/>
        <p:nvPr/>
      </p:nvGrpSpPr>
      <p:grpSpPr>
        <a:xfrm>
          <a:off x="0" y="0"/>
          <a:ext cx="0" cy="0"/>
          <a:chOff x="0" y="0"/>
          <a:chExt cx="0" cy="0"/>
        </a:xfrm>
      </p:grpSpPr>
      <p:sp>
        <p:nvSpPr>
          <p:cNvPr id="26" name="Plassholder for tekst 25">
            <a:extLst>
              <a:ext uri="{FF2B5EF4-FFF2-40B4-BE49-F238E27FC236}">
                <a16:creationId xmlns:a16="http://schemas.microsoft.com/office/drawing/2014/main" id="{F8BC05A5-006C-DD29-F10C-592827EA4BC0}"/>
              </a:ext>
            </a:extLst>
          </p:cNvPr>
          <p:cNvSpPr>
            <a:spLocks noGrp="1"/>
          </p:cNvSpPr>
          <p:nvPr>
            <p:ph type="body" sz="quarter" idx="16" hasCustomPrompt="1"/>
          </p:nvPr>
        </p:nvSpPr>
        <p:spPr>
          <a:xfrm>
            <a:off x="7542000"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4" name="Plassholder for tekst 3">
            <a:extLst>
              <a:ext uri="{FF2B5EF4-FFF2-40B4-BE49-F238E27FC236}">
                <a16:creationId xmlns:a16="http://schemas.microsoft.com/office/drawing/2014/main" id="{DFF0FB82-B194-5E0F-C339-FADB00CECE71}"/>
              </a:ext>
            </a:extLst>
          </p:cNvPr>
          <p:cNvSpPr>
            <a:spLocks noGrp="1"/>
          </p:cNvSpPr>
          <p:nvPr>
            <p:ph type="body" sz="quarter" idx="12"/>
          </p:nvPr>
        </p:nvSpPr>
        <p:spPr>
          <a:xfrm>
            <a:off x="7542000" y="1990800"/>
            <a:ext cx="2880000" cy="4320000"/>
          </a:xfrm>
          <a:prstGeom prst="rect">
            <a:avLst/>
          </a:prstGeo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vl2pPr marL="216000" indent="0">
              <a:buNone/>
              <a:defRPr/>
            </a:lvl2pPr>
          </a:lstStyle>
          <a:p>
            <a:pPr lvl="0"/>
            <a:r>
              <a:rPr lang="nb-NO"/>
              <a:t>Klikk for å redigere tekststiler i malen</a:t>
            </a:r>
          </a:p>
        </p:txBody>
      </p:sp>
      <p:sp>
        <p:nvSpPr>
          <p:cNvPr id="13" name="Plassholder for tekst 12">
            <a:extLst>
              <a:ext uri="{FF2B5EF4-FFF2-40B4-BE49-F238E27FC236}">
                <a16:creationId xmlns:a16="http://schemas.microsoft.com/office/drawing/2014/main" id="{82E75CA7-999E-E489-7ECA-291D027D7F11}"/>
              </a:ext>
            </a:extLst>
          </p:cNvPr>
          <p:cNvSpPr>
            <a:spLocks noGrp="1"/>
          </p:cNvSpPr>
          <p:nvPr>
            <p:ph type="body" sz="quarter" idx="15" hasCustomPrompt="1"/>
          </p:nvPr>
        </p:nvSpPr>
        <p:spPr>
          <a:xfrm>
            <a:off x="8174395"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3" name="Plassholder for tekst 2">
            <a:extLst>
              <a:ext uri="{FF2B5EF4-FFF2-40B4-BE49-F238E27FC236}">
                <a16:creationId xmlns:a16="http://schemas.microsoft.com/office/drawing/2014/main" id="{3EDA34E5-EBBC-8398-6A9A-E53894F960BA}"/>
              </a:ext>
            </a:extLst>
          </p:cNvPr>
          <p:cNvSpPr>
            <a:spLocks noGrp="1"/>
          </p:cNvSpPr>
          <p:nvPr>
            <p:ph type="body" sz="quarter" idx="11"/>
          </p:nvPr>
        </p:nvSpPr>
        <p:spPr>
          <a:xfrm>
            <a:off x="3941150" y="1990800"/>
            <a:ext cx="2880000" cy="4320000"/>
          </a:xfrm>
          <a:prstGeom prst="rect">
            <a:avLst/>
          </a:prstGeo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stStyle>
          <a:p>
            <a:pPr lvl="0"/>
            <a:r>
              <a:rPr lang="nb-NO"/>
              <a:t>Klikk for å redigere tekststiler i malen</a:t>
            </a:r>
          </a:p>
        </p:txBody>
      </p:sp>
      <p:sp>
        <p:nvSpPr>
          <p:cNvPr id="5" name="Plassholder for tekst 4">
            <a:extLst>
              <a:ext uri="{FF2B5EF4-FFF2-40B4-BE49-F238E27FC236}">
                <a16:creationId xmlns:a16="http://schemas.microsoft.com/office/drawing/2014/main" id="{B12260C1-D603-C51B-A659-F0ED7FD8683A}"/>
              </a:ext>
            </a:extLst>
          </p:cNvPr>
          <p:cNvSpPr>
            <a:spLocks noGrp="1"/>
          </p:cNvSpPr>
          <p:nvPr>
            <p:ph type="body" sz="quarter" idx="13" hasCustomPrompt="1"/>
          </p:nvPr>
        </p:nvSpPr>
        <p:spPr>
          <a:xfrm>
            <a:off x="4573544"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27" name="Plassholder for tekst 25">
            <a:extLst>
              <a:ext uri="{FF2B5EF4-FFF2-40B4-BE49-F238E27FC236}">
                <a16:creationId xmlns:a16="http://schemas.microsoft.com/office/drawing/2014/main" id="{876A1CCE-8D95-CE73-6408-BEA8D0D1451C}"/>
              </a:ext>
            </a:extLst>
          </p:cNvPr>
          <p:cNvSpPr>
            <a:spLocks noGrp="1"/>
          </p:cNvSpPr>
          <p:nvPr>
            <p:ph type="body" sz="quarter" idx="17" hasCustomPrompt="1"/>
          </p:nvPr>
        </p:nvSpPr>
        <p:spPr>
          <a:xfrm>
            <a:off x="3941150"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2" name="Plassholder for tekst 1">
            <a:extLst>
              <a:ext uri="{FF2B5EF4-FFF2-40B4-BE49-F238E27FC236}">
                <a16:creationId xmlns:a16="http://schemas.microsoft.com/office/drawing/2014/main" id="{26C39348-C599-CD84-22CA-FD099E5DEE78}"/>
              </a:ext>
            </a:extLst>
          </p:cNvPr>
          <p:cNvSpPr>
            <a:spLocks noGrp="1"/>
          </p:cNvSpPr>
          <p:nvPr>
            <p:ph type="body" idx="10"/>
          </p:nvPr>
        </p:nvSpPr>
        <p:spPr>
          <a:xfrm>
            <a:off x="360045" y="1990800"/>
            <a:ext cx="2880000" cy="4320000"/>
          </a:xfr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vl2pPr marL="216000" indent="0">
              <a:buNone/>
              <a:defRPr/>
            </a:lvl2pPr>
          </a:lstStyle>
          <a:p>
            <a:pPr lvl="0"/>
            <a:r>
              <a:rPr lang="nb-NO"/>
              <a:t>Klikk for å redigere tekststiler i malen</a:t>
            </a:r>
          </a:p>
        </p:txBody>
      </p:sp>
      <p:sp>
        <p:nvSpPr>
          <p:cNvPr id="28" name="Plassholder for tekst 25">
            <a:extLst>
              <a:ext uri="{FF2B5EF4-FFF2-40B4-BE49-F238E27FC236}">
                <a16:creationId xmlns:a16="http://schemas.microsoft.com/office/drawing/2014/main" id="{9D49151A-6655-B9FC-6C42-590670855A3D}"/>
              </a:ext>
            </a:extLst>
          </p:cNvPr>
          <p:cNvSpPr>
            <a:spLocks noGrp="1"/>
          </p:cNvSpPr>
          <p:nvPr>
            <p:ph type="body" sz="quarter" idx="18" hasCustomPrompt="1"/>
          </p:nvPr>
        </p:nvSpPr>
        <p:spPr>
          <a:xfrm>
            <a:off x="360045"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11" name="Plassholder for tekst 10">
            <a:extLst>
              <a:ext uri="{FF2B5EF4-FFF2-40B4-BE49-F238E27FC236}">
                <a16:creationId xmlns:a16="http://schemas.microsoft.com/office/drawing/2014/main" id="{DC5ED441-6B10-62F6-CBC4-D3C47038DE2A}"/>
              </a:ext>
            </a:extLst>
          </p:cNvPr>
          <p:cNvSpPr>
            <a:spLocks noGrp="1"/>
          </p:cNvSpPr>
          <p:nvPr>
            <p:ph type="body" sz="quarter" idx="14" hasCustomPrompt="1"/>
          </p:nvPr>
        </p:nvSpPr>
        <p:spPr>
          <a:xfrm>
            <a:off x="1008126"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7" name="Plassholder for dato 6">
            <a:extLst>
              <a:ext uri="{FF2B5EF4-FFF2-40B4-BE49-F238E27FC236}">
                <a16:creationId xmlns:a16="http://schemas.microsoft.com/office/drawing/2014/main" id="{3DFB78DE-6339-6113-51B6-4568E204882C}"/>
              </a:ext>
            </a:extLst>
          </p:cNvPr>
          <p:cNvSpPr>
            <a:spLocks noGrp="1"/>
          </p:cNvSpPr>
          <p:nvPr>
            <p:ph type="dt" sz="half" idx="19"/>
          </p:nvPr>
        </p:nvSpPr>
        <p:spPr/>
        <p:txBody>
          <a:bodyPr/>
          <a:lstStyle>
            <a:lvl1pPr>
              <a:defRPr>
                <a:solidFill>
                  <a:schemeClr val="dk1"/>
                </a:solidFill>
              </a:defRPr>
            </a:lvl1pPr>
          </a:lstStyle>
          <a:p>
            <a:fld id="{5786A449-950F-4A71-BF1E-DCB44522D4D8}" type="datetime1">
              <a:rPr lang="nb-NO" smtClean="0"/>
              <a:t>28.02.2024</a:t>
            </a:fld>
            <a:endParaRPr lang="nb-NO"/>
          </a:p>
        </p:txBody>
      </p:sp>
      <p:sp>
        <p:nvSpPr>
          <p:cNvPr id="8" name="Plassholder for bunntekst 7">
            <a:extLst>
              <a:ext uri="{FF2B5EF4-FFF2-40B4-BE49-F238E27FC236}">
                <a16:creationId xmlns:a16="http://schemas.microsoft.com/office/drawing/2014/main" id="{76E7DDDF-2AC7-B43E-9DAF-5A8AB8268D3C}"/>
              </a:ext>
            </a:extLst>
          </p:cNvPr>
          <p:cNvSpPr>
            <a:spLocks noGrp="1"/>
          </p:cNvSpPr>
          <p:nvPr>
            <p:ph type="ftr" sz="quarter" idx="20"/>
          </p:nvPr>
        </p:nvSpPr>
        <p:spPr/>
        <p:txBody>
          <a:bodyPr/>
          <a:lstStyle/>
          <a:p>
            <a:endParaRPr lang="nb-NO" dirty="0"/>
          </a:p>
        </p:txBody>
      </p:sp>
      <p:sp>
        <p:nvSpPr>
          <p:cNvPr id="9" name="Plassholder for lysbildenummer 8">
            <a:extLst>
              <a:ext uri="{FF2B5EF4-FFF2-40B4-BE49-F238E27FC236}">
                <a16:creationId xmlns:a16="http://schemas.microsoft.com/office/drawing/2014/main" id="{36D34979-7593-597E-3961-795939E4C966}"/>
              </a:ext>
            </a:extLst>
          </p:cNvPr>
          <p:cNvSpPr>
            <a:spLocks noGrp="1"/>
          </p:cNvSpPr>
          <p:nvPr>
            <p:ph type="sldNum" sz="quarter" idx="21"/>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87618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slide">
    <p:spTree>
      <p:nvGrpSpPr>
        <p:cNvPr id="1" name=""/>
        <p:cNvGrpSpPr/>
        <p:nvPr/>
      </p:nvGrpSpPr>
      <p:grpSpPr>
        <a:xfrm>
          <a:off x="0" y="0"/>
          <a:ext cx="0" cy="0"/>
          <a:chOff x="0" y="0"/>
          <a:chExt cx="0" cy="0"/>
        </a:xfrm>
      </p:grpSpPr>
      <p:sp>
        <p:nvSpPr>
          <p:cNvPr id="25" name="Plassholder for bilde 24">
            <a:extLst>
              <a:ext uri="{FF2B5EF4-FFF2-40B4-BE49-F238E27FC236}">
                <a16:creationId xmlns:a16="http://schemas.microsoft.com/office/drawing/2014/main" id="{A155BA3E-186B-3088-C053-D7C3B68F4D17}"/>
              </a:ext>
            </a:extLst>
          </p:cNvPr>
          <p:cNvSpPr>
            <a:spLocks noGrp="1"/>
          </p:cNvSpPr>
          <p:nvPr>
            <p:ph type="pic" idx="10"/>
          </p:nvPr>
        </p:nvSpPr>
        <p:spPr>
          <a:xfrm>
            <a:off x="1065252"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21" name="Tittel 20">
            <a:extLst>
              <a:ext uri="{FF2B5EF4-FFF2-40B4-BE49-F238E27FC236}">
                <a16:creationId xmlns:a16="http://schemas.microsoft.com/office/drawing/2014/main" id="{C29A04DA-81BC-3BD8-8BAD-7DA834464567}"/>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6" name="Plassholder for tekst 25">
            <a:extLst>
              <a:ext uri="{FF2B5EF4-FFF2-40B4-BE49-F238E27FC236}">
                <a16:creationId xmlns:a16="http://schemas.microsoft.com/office/drawing/2014/main" id="{9D7C781F-D136-3850-8E49-8B61F163B3C4}"/>
              </a:ext>
            </a:extLst>
          </p:cNvPr>
          <p:cNvSpPr>
            <a:spLocks noGrp="1"/>
          </p:cNvSpPr>
          <p:nvPr>
            <p:ph type="body" sz="quarter" idx="11" hasCustomPrompt="1"/>
          </p:nvPr>
        </p:nvSpPr>
        <p:spPr>
          <a:xfrm>
            <a:off x="795252"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27" name="Plassholder for tekst 26">
            <a:extLst>
              <a:ext uri="{FF2B5EF4-FFF2-40B4-BE49-F238E27FC236}">
                <a16:creationId xmlns:a16="http://schemas.microsoft.com/office/drawing/2014/main" id="{808112C4-504C-CF35-A2BA-47C5EB619DE2}"/>
              </a:ext>
            </a:extLst>
          </p:cNvPr>
          <p:cNvSpPr>
            <a:spLocks noGrp="1"/>
          </p:cNvSpPr>
          <p:nvPr>
            <p:ph type="body" sz="quarter" idx="12" hasCustomPrompt="1"/>
          </p:nvPr>
        </p:nvSpPr>
        <p:spPr>
          <a:xfrm>
            <a:off x="795252"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0" name="Plassholder for bilde 39">
            <a:extLst>
              <a:ext uri="{FF2B5EF4-FFF2-40B4-BE49-F238E27FC236}">
                <a16:creationId xmlns:a16="http://schemas.microsoft.com/office/drawing/2014/main" id="{DDF2569C-830B-3BCC-5096-95D01E1C7DB6}"/>
              </a:ext>
            </a:extLst>
          </p:cNvPr>
          <p:cNvSpPr>
            <a:spLocks noGrp="1"/>
          </p:cNvSpPr>
          <p:nvPr>
            <p:ph type="pic" idx="13"/>
          </p:nvPr>
        </p:nvSpPr>
        <p:spPr>
          <a:xfrm>
            <a:off x="3217529"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1" name="Plassholder for tekst 25">
            <a:extLst>
              <a:ext uri="{FF2B5EF4-FFF2-40B4-BE49-F238E27FC236}">
                <a16:creationId xmlns:a16="http://schemas.microsoft.com/office/drawing/2014/main" id="{3FD62992-35C5-5660-640F-39D23B6CB450}"/>
              </a:ext>
            </a:extLst>
          </p:cNvPr>
          <p:cNvSpPr>
            <a:spLocks noGrp="1"/>
          </p:cNvSpPr>
          <p:nvPr>
            <p:ph type="body" sz="quarter" idx="14" hasCustomPrompt="1"/>
          </p:nvPr>
        </p:nvSpPr>
        <p:spPr>
          <a:xfrm>
            <a:off x="2947529"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2" name="Plassholder for tekst 26">
            <a:extLst>
              <a:ext uri="{FF2B5EF4-FFF2-40B4-BE49-F238E27FC236}">
                <a16:creationId xmlns:a16="http://schemas.microsoft.com/office/drawing/2014/main" id="{2BEBC511-3FED-B949-8713-08620CBBA57A}"/>
              </a:ext>
            </a:extLst>
          </p:cNvPr>
          <p:cNvSpPr>
            <a:spLocks noGrp="1"/>
          </p:cNvSpPr>
          <p:nvPr>
            <p:ph type="body" sz="quarter" idx="15" hasCustomPrompt="1"/>
          </p:nvPr>
        </p:nvSpPr>
        <p:spPr>
          <a:xfrm>
            <a:off x="2947529"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3" name="Plassholder for bilde 42">
            <a:extLst>
              <a:ext uri="{FF2B5EF4-FFF2-40B4-BE49-F238E27FC236}">
                <a16:creationId xmlns:a16="http://schemas.microsoft.com/office/drawing/2014/main" id="{05A4C6F8-51A8-B38C-1D50-CD5322DF43D6}"/>
              </a:ext>
            </a:extLst>
          </p:cNvPr>
          <p:cNvSpPr>
            <a:spLocks noGrp="1"/>
          </p:cNvSpPr>
          <p:nvPr>
            <p:ph type="pic" idx="16"/>
          </p:nvPr>
        </p:nvSpPr>
        <p:spPr>
          <a:xfrm>
            <a:off x="5378389"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4" name="Plassholder for tekst 25">
            <a:extLst>
              <a:ext uri="{FF2B5EF4-FFF2-40B4-BE49-F238E27FC236}">
                <a16:creationId xmlns:a16="http://schemas.microsoft.com/office/drawing/2014/main" id="{EA05459D-423D-348E-6510-4E5749CA534B}"/>
              </a:ext>
            </a:extLst>
          </p:cNvPr>
          <p:cNvSpPr>
            <a:spLocks noGrp="1"/>
          </p:cNvSpPr>
          <p:nvPr>
            <p:ph type="body" sz="quarter" idx="17" hasCustomPrompt="1"/>
          </p:nvPr>
        </p:nvSpPr>
        <p:spPr>
          <a:xfrm>
            <a:off x="5108389"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5" name="Plassholder for tekst 26">
            <a:extLst>
              <a:ext uri="{FF2B5EF4-FFF2-40B4-BE49-F238E27FC236}">
                <a16:creationId xmlns:a16="http://schemas.microsoft.com/office/drawing/2014/main" id="{48B51D4B-48F7-7407-64A2-7FA13A1E1A85}"/>
              </a:ext>
            </a:extLst>
          </p:cNvPr>
          <p:cNvSpPr>
            <a:spLocks noGrp="1"/>
          </p:cNvSpPr>
          <p:nvPr>
            <p:ph type="body" sz="quarter" idx="18" hasCustomPrompt="1"/>
          </p:nvPr>
        </p:nvSpPr>
        <p:spPr>
          <a:xfrm>
            <a:off x="5108389"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6" name="Plassholder for bilde 45">
            <a:extLst>
              <a:ext uri="{FF2B5EF4-FFF2-40B4-BE49-F238E27FC236}">
                <a16:creationId xmlns:a16="http://schemas.microsoft.com/office/drawing/2014/main" id="{75C27F72-B212-0B26-6019-CA5BA02759E3}"/>
              </a:ext>
            </a:extLst>
          </p:cNvPr>
          <p:cNvSpPr>
            <a:spLocks noGrp="1"/>
          </p:cNvSpPr>
          <p:nvPr>
            <p:ph type="pic" idx="19"/>
          </p:nvPr>
        </p:nvSpPr>
        <p:spPr>
          <a:xfrm>
            <a:off x="7538625"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7" name="Plassholder for tekst 25">
            <a:extLst>
              <a:ext uri="{FF2B5EF4-FFF2-40B4-BE49-F238E27FC236}">
                <a16:creationId xmlns:a16="http://schemas.microsoft.com/office/drawing/2014/main" id="{9F46BA7E-1C5A-ABA2-59C1-4E7433FA4479}"/>
              </a:ext>
            </a:extLst>
          </p:cNvPr>
          <p:cNvSpPr>
            <a:spLocks noGrp="1"/>
          </p:cNvSpPr>
          <p:nvPr>
            <p:ph type="body" sz="quarter" idx="20" hasCustomPrompt="1"/>
          </p:nvPr>
        </p:nvSpPr>
        <p:spPr>
          <a:xfrm>
            <a:off x="7268625"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8" name="Plassholder for tekst 26">
            <a:extLst>
              <a:ext uri="{FF2B5EF4-FFF2-40B4-BE49-F238E27FC236}">
                <a16:creationId xmlns:a16="http://schemas.microsoft.com/office/drawing/2014/main" id="{7BE97382-90F0-A726-F262-1E8BE357E713}"/>
              </a:ext>
            </a:extLst>
          </p:cNvPr>
          <p:cNvSpPr>
            <a:spLocks noGrp="1"/>
          </p:cNvSpPr>
          <p:nvPr>
            <p:ph type="body" sz="quarter" idx="21" hasCustomPrompt="1"/>
          </p:nvPr>
        </p:nvSpPr>
        <p:spPr>
          <a:xfrm>
            <a:off x="7268625"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9" name="Plassholder for bilde 48">
            <a:extLst>
              <a:ext uri="{FF2B5EF4-FFF2-40B4-BE49-F238E27FC236}">
                <a16:creationId xmlns:a16="http://schemas.microsoft.com/office/drawing/2014/main" id="{750472B3-CD4B-86DA-B4EC-2E8408BA3C18}"/>
              </a:ext>
            </a:extLst>
          </p:cNvPr>
          <p:cNvSpPr>
            <a:spLocks noGrp="1"/>
          </p:cNvSpPr>
          <p:nvPr>
            <p:ph type="pic" idx="22"/>
          </p:nvPr>
        </p:nvSpPr>
        <p:spPr>
          <a:xfrm>
            <a:off x="9698867"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50" name="Plassholder for tekst 25">
            <a:extLst>
              <a:ext uri="{FF2B5EF4-FFF2-40B4-BE49-F238E27FC236}">
                <a16:creationId xmlns:a16="http://schemas.microsoft.com/office/drawing/2014/main" id="{BD591788-918F-AF70-0158-3D7900300BEB}"/>
              </a:ext>
            </a:extLst>
          </p:cNvPr>
          <p:cNvSpPr>
            <a:spLocks noGrp="1"/>
          </p:cNvSpPr>
          <p:nvPr>
            <p:ph type="body" sz="quarter" idx="23" hasCustomPrompt="1"/>
          </p:nvPr>
        </p:nvSpPr>
        <p:spPr>
          <a:xfrm>
            <a:off x="9428867"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51" name="Plassholder for tekst 26">
            <a:extLst>
              <a:ext uri="{FF2B5EF4-FFF2-40B4-BE49-F238E27FC236}">
                <a16:creationId xmlns:a16="http://schemas.microsoft.com/office/drawing/2014/main" id="{2E388AF9-0CA2-0520-6C81-0D6A0BD65660}"/>
              </a:ext>
            </a:extLst>
          </p:cNvPr>
          <p:cNvSpPr>
            <a:spLocks noGrp="1"/>
          </p:cNvSpPr>
          <p:nvPr>
            <p:ph type="body" sz="quarter" idx="24" hasCustomPrompt="1"/>
          </p:nvPr>
        </p:nvSpPr>
        <p:spPr>
          <a:xfrm>
            <a:off x="9428867"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2" name="Plassholder for dato 1">
            <a:extLst>
              <a:ext uri="{FF2B5EF4-FFF2-40B4-BE49-F238E27FC236}">
                <a16:creationId xmlns:a16="http://schemas.microsoft.com/office/drawing/2014/main" id="{6A5CF5F2-417F-6111-5A72-A9176A979F85}"/>
              </a:ext>
            </a:extLst>
          </p:cNvPr>
          <p:cNvSpPr>
            <a:spLocks noGrp="1"/>
          </p:cNvSpPr>
          <p:nvPr>
            <p:ph type="dt" sz="half" idx="25"/>
          </p:nvPr>
        </p:nvSpPr>
        <p:spPr/>
        <p:txBody>
          <a:bodyPr/>
          <a:lstStyle>
            <a:lvl1pPr>
              <a:defRPr>
                <a:solidFill>
                  <a:schemeClr val="dk1"/>
                </a:solidFill>
              </a:defRPr>
            </a:lvl1pPr>
          </a:lstStyle>
          <a:p>
            <a:fld id="{03E26493-AA90-4A20-B116-EEA33565EC29}" type="datetime1">
              <a:rPr lang="nb-NO" smtClean="0"/>
              <a:t>28.02.2024</a:t>
            </a:fld>
            <a:endParaRPr lang="nb-NO"/>
          </a:p>
        </p:txBody>
      </p:sp>
      <p:sp>
        <p:nvSpPr>
          <p:cNvPr id="3" name="Plassholder for bunntekst 2">
            <a:extLst>
              <a:ext uri="{FF2B5EF4-FFF2-40B4-BE49-F238E27FC236}">
                <a16:creationId xmlns:a16="http://schemas.microsoft.com/office/drawing/2014/main" id="{5E4B42C9-1056-7854-9D79-5FB4AE214024}"/>
              </a:ext>
            </a:extLst>
          </p:cNvPr>
          <p:cNvSpPr>
            <a:spLocks noGrp="1"/>
          </p:cNvSpPr>
          <p:nvPr>
            <p:ph type="ftr" sz="quarter" idx="26"/>
          </p:nvPr>
        </p:nvSpPr>
        <p:spPr/>
        <p:txBody>
          <a:bodyPr/>
          <a:lstStyle/>
          <a:p>
            <a:endParaRPr lang="nb-NO" dirty="0"/>
          </a:p>
        </p:txBody>
      </p:sp>
      <p:sp>
        <p:nvSpPr>
          <p:cNvPr id="4" name="Plassholder for lysbildenummer 3">
            <a:extLst>
              <a:ext uri="{FF2B5EF4-FFF2-40B4-BE49-F238E27FC236}">
                <a16:creationId xmlns:a16="http://schemas.microsoft.com/office/drawing/2014/main" id="{FD689CD9-C439-F606-0CB1-B339647C19AD}"/>
              </a:ext>
            </a:extLst>
          </p:cNvPr>
          <p:cNvSpPr>
            <a:spLocks noGrp="1"/>
          </p:cNvSpPr>
          <p:nvPr>
            <p:ph type="sldNum" sz="quarter" idx="2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7142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eside med illustrasjon">
    <p:bg>
      <p:bgPr>
        <a:solidFill>
          <a:srgbClr val="E2F1DF"/>
        </a:solidFill>
        <a:effectLst/>
      </p:bgPr>
    </p:bg>
    <p:spTree>
      <p:nvGrpSpPr>
        <p:cNvPr id="1" name=""/>
        <p:cNvGrpSpPr/>
        <p:nvPr/>
      </p:nvGrpSpPr>
      <p:grpSpPr>
        <a:xfrm>
          <a:off x="0" y="0"/>
          <a:ext cx="0" cy="0"/>
          <a:chOff x="0" y="0"/>
          <a:chExt cx="0" cy="0"/>
        </a:xfrm>
      </p:grpSpPr>
      <p:sp>
        <p:nvSpPr>
          <p:cNvPr id="16" name="Plassholder for bilde 19">
            <a:extLst>
              <a:ext uri="{FF2B5EF4-FFF2-40B4-BE49-F238E27FC236}">
                <a16:creationId xmlns:a16="http://schemas.microsoft.com/office/drawing/2014/main" id="{8328FA84-DC9D-DC6C-C6AD-A04168474151}"/>
              </a:ext>
            </a:extLst>
          </p:cNvPr>
          <p:cNvSpPr>
            <a:spLocks noGrp="1"/>
          </p:cNvSpPr>
          <p:nvPr>
            <p:ph type="pic" sz="quarter" idx="12" hasCustomPrompt="1"/>
          </p:nvPr>
        </p:nvSpPr>
        <p:spPr>
          <a:xfrm>
            <a:off x="6093600" y="0"/>
            <a:ext cx="6098400" cy="6858000"/>
          </a:xfrm>
          <a:prstGeom prst="rect">
            <a:avLst/>
          </a:prstGeom>
          <a:noFill/>
        </p:spPr>
        <p:txBody>
          <a:bodyPr lIns="91440" tIns="45720" rIns="91440" bIns="45720"/>
          <a:lstStyle>
            <a:lvl1pPr marL="0" indent="0" algn="ctr">
              <a:buNone/>
              <a:defRPr b="0">
                <a:solidFill>
                  <a:schemeClr val="dk1"/>
                </a:solidFill>
                <a:latin typeface="+mn-lt"/>
              </a:defRPr>
            </a:lvl1pPr>
          </a:lstStyle>
          <a:p>
            <a:r>
              <a:rPr lang="en-GB" dirty="0"/>
              <a:t>Click icon to add photo or illustration</a:t>
            </a:r>
            <a:endParaRPr lang="nb-NO" dirty="0"/>
          </a:p>
        </p:txBody>
      </p:sp>
      <p:sp>
        <p:nvSpPr>
          <p:cNvPr id="15" name="Rectangle 1">
            <a:extLst>
              <a:ext uri="{FF2B5EF4-FFF2-40B4-BE49-F238E27FC236}">
                <a16:creationId xmlns:a16="http://schemas.microsoft.com/office/drawing/2014/main" id="{C4A380E1-E6A6-DD60-B615-2D01BDC71F95}"/>
              </a:ext>
            </a:extLst>
          </p:cNvPr>
          <p:cNvSpPr/>
          <p:nvPr userDrawn="1"/>
        </p:nvSpPr>
        <p:spPr>
          <a:xfrm>
            <a:off x="0" y="0"/>
            <a:ext cx="6098400" cy="6858000"/>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ittel 12">
            <a:extLst>
              <a:ext uri="{FF2B5EF4-FFF2-40B4-BE49-F238E27FC236}">
                <a16:creationId xmlns:a16="http://schemas.microsoft.com/office/drawing/2014/main" id="{6EEC39D2-4863-F643-3AB3-A814B424E5BE}"/>
              </a:ext>
            </a:extLst>
          </p:cNvPr>
          <p:cNvSpPr>
            <a:spLocks noGrp="1"/>
          </p:cNvSpPr>
          <p:nvPr>
            <p:ph type="title" idx="10" hasCustomPrompt="1"/>
          </p:nvPr>
        </p:nvSpPr>
        <p:spPr>
          <a:xfrm>
            <a:off x="360045" y="2354400"/>
            <a:ext cx="5364164" cy="933141"/>
          </a:xfrm>
        </p:spPr>
        <p:txBody>
          <a:bodyPr lIns="0" tIns="0" rIns="0" bIns="0"/>
          <a:lstStyle>
            <a:lvl1pPr marL="0" indent="0" algn="ctr">
              <a:lnSpc>
                <a:spcPct val="100000"/>
              </a:lnSpc>
              <a:spcBef>
                <a:spcPct val="0"/>
              </a:spcBef>
              <a:spcAft>
                <a:spcPts val="0"/>
              </a:spcAft>
              <a:buClrTx/>
              <a:buFontTx/>
              <a:buNone/>
              <a:defRPr sz="5600" b="0" i="0" u="none" cap="none">
                <a:solidFill>
                  <a:srgbClr val="E2F1DF"/>
                </a:solidFill>
                <a:latin typeface="+mj-lt"/>
              </a:defRPr>
            </a:lvl1pPr>
          </a:lstStyle>
          <a:p>
            <a:r>
              <a:rPr lang="nb-NO" dirty="0"/>
              <a:t>Tittel</a:t>
            </a:r>
          </a:p>
        </p:txBody>
      </p:sp>
      <p:sp>
        <p:nvSpPr>
          <p:cNvPr id="14" name="Undertittel 13">
            <a:extLst>
              <a:ext uri="{FF2B5EF4-FFF2-40B4-BE49-F238E27FC236}">
                <a16:creationId xmlns:a16="http://schemas.microsoft.com/office/drawing/2014/main" id="{7A792118-02B6-8B8D-94AB-90DB1EF736C9}"/>
              </a:ext>
            </a:extLst>
          </p:cNvPr>
          <p:cNvSpPr>
            <a:spLocks noGrp="1"/>
          </p:cNvSpPr>
          <p:nvPr>
            <p:ph type="subTitle" idx="11"/>
          </p:nvPr>
        </p:nvSpPr>
        <p:spPr>
          <a:xfrm>
            <a:off x="360045" y="3302154"/>
            <a:ext cx="5364164" cy="2160000"/>
          </a:xfrm>
        </p:spPr>
        <p:txBody>
          <a:bodyPr lIns="0" tIns="0" rIns="0" bIns="0"/>
          <a:lstStyle>
            <a:lvl1pPr marL="0" indent="0" algn="ctr">
              <a:lnSpc>
                <a:spcPct val="100000"/>
              </a:lnSpc>
              <a:spcBef>
                <a:spcPts val="300"/>
              </a:spcBef>
              <a:spcAft>
                <a:spcPts val="0"/>
              </a:spcAft>
              <a:buClrTx/>
              <a:buFontTx/>
              <a:buNone/>
              <a:defRPr sz="3200" b="0" i="0" u="none" cap="none">
                <a:solidFill>
                  <a:srgbClr val="E2F1D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 name="TekstSylinder 1">
            <a:extLst>
              <a:ext uri="{FF2B5EF4-FFF2-40B4-BE49-F238E27FC236}">
                <a16:creationId xmlns:a16="http://schemas.microsoft.com/office/drawing/2014/main" id="{733FF54D-231D-CE06-DE2E-7DF88331AF7E}"/>
              </a:ext>
            </a:extLst>
          </p:cNvPr>
          <p:cNvSpPr txBox="1"/>
          <p:nvPr userDrawn="1"/>
        </p:nvSpPr>
        <p:spPr>
          <a:xfrm>
            <a:off x="-1821584" y="2468700"/>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3" name="Gruppe 2">
            <a:extLst>
              <a:ext uri="{FF2B5EF4-FFF2-40B4-BE49-F238E27FC236}">
                <a16:creationId xmlns:a16="http://schemas.microsoft.com/office/drawing/2014/main" id="{1D0D304A-D52F-322D-D6A6-63439E26CA6D}"/>
              </a:ext>
            </a:extLst>
          </p:cNvPr>
          <p:cNvGrpSpPr/>
          <p:nvPr userDrawn="1"/>
        </p:nvGrpSpPr>
        <p:grpSpPr>
          <a:xfrm>
            <a:off x="-1743412" y="4103279"/>
            <a:ext cx="1306512" cy="1526657"/>
            <a:chOff x="-1589485" y="1838157"/>
            <a:chExt cx="1306512" cy="1526657"/>
          </a:xfrm>
        </p:grpSpPr>
        <p:pic>
          <p:nvPicPr>
            <p:cNvPr id="4" name="Bilde 3">
              <a:extLst>
                <a:ext uri="{FF2B5EF4-FFF2-40B4-BE49-F238E27FC236}">
                  <a16:creationId xmlns:a16="http://schemas.microsoft.com/office/drawing/2014/main" id="{47247A05-6247-252F-2DF7-CE6AC9053115}"/>
                </a:ext>
              </a:extLst>
            </p:cNvPr>
            <p:cNvPicPr>
              <a:picLocks noChangeAspect="1"/>
            </p:cNvPicPr>
            <p:nvPr userDrawn="1"/>
          </p:nvPicPr>
          <p:blipFill>
            <a:blip r:embed="rId2"/>
            <a:stretch>
              <a:fillRect/>
            </a:stretch>
          </p:blipFill>
          <p:spPr>
            <a:xfrm>
              <a:off x="-1589485" y="1838157"/>
              <a:ext cx="1306512" cy="1526657"/>
            </a:xfrm>
            <a:prstGeom prst="rect">
              <a:avLst/>
            </a:prstGeom>
          </p:spPr>
        </p:pic>
        <p:sp>
          <p:nvSpPr>
            <p:cNvPr id="5" name="Rektangel 4">
              <a:extLst>
                <a:ext uri="{FF2B5EF4-FFF2-40B4-BE49-F238E27FC236}">
                  <a16:creationId xmlns:a16="http://schemas.microsoft.com/office/drawing/2014/main" id="{3A55D8D9-F1BD-E40C-B89E-5F4BC7A8FEC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9" name="Gruppe 18">
            <a:extLst>
              <a:ext uri="{FF2B5EF4-FFF2-40B4-BE49-F238E27FC236}">
                <a16:creationId xmlns:a16="http://schemas.microsoft.com/office/drawing/2014/main" id="{99A8CD7D-1AE7-1C5E-60AB-DA1CAD85BEA6}"/>
              </a:ext>
            </a:extLst>
          </p:cNvPr>
          <p:cNvGrpSpPr/>
          <p:nvPr userDrawn="1"/>
        </p:nvGrpSpPr>
        <p:grpSpPr>
          <a:xfrm>
            <a:off x="-1821584" y="897895"/>
            <a:ext cx="1689882" cy="1468094"/>
            <a:chOff x="-1821584" y="897895"/>
            <a:chExt cx="1689882" cy="1468094"/>
          </a:xfrm>
        </p:grpSpPr>
        <p:sp>
          <p:nvSpPr>
            <p:cNvPr id="7" name="TekstSylinder 6">
              <a:extLst>
                <a:ext uri="{FF2B5EF4-FFF2-40B4-BE49-F238E27FC236}">
                  <a16:creationId xmlns:a16="http://schemas.microsoft.com/office/drawing/2014/main" id="{15EC9530-8F3A-98E8-CB06-64DA09344B16}"/>
                </a:ext>
              </a:extLst>
            </p:cNvPr>
            <p:cNvSpPr txBox="1"/>
            <p:nvPr userDrawn="1"/>
          </p:nvSpPr>
          <p:spPr>
            <a:xfrm>
              <a:off x="-1821584" y="897895"/>
              <a:ext cx="1689882" cy="1468094"/>
            </a:xfrm>
            <a:prstGeom prst="rect">
              <a:avLst/>
            </a:prstGeom>
            <a:noFill/>
          </p:spPr>
          <p:txBody>
            <a:bodyPr wrap="square" lIns="0" tIns="0" rIns="0" bIns="0" rtlCol="0">
              <a:spAutoFit/>
            </a:bodyPr>
            <a:lstStyle/>
            <a:p>
              <a:pPr marL="0" indent="0">
                <a:lnSpc>
                  <a:spcPct val="120000"/>
                </a:lnSpc>
                <a:buFont typeface="Calibri" panose="020F0502020204030204" pitchFamily="34" charset="0"/>
                <a:buNone/>
              </a:pPr>
              <a:r>
                <a:rPr lang="nb-NO" sz="900" b="0" u="none" strike="noStrike" dirty="0">
                  <a:solidFill>
                    <a:srgbClr val="032B2F"/>
                  </a:solidFill>
                  <a:effectLst/>
                  <a:latin typeface="+mn-lt"/>
                </a:rPr>
                <a:t>Valgfritt om man vil legge inn bilde eller illustrasjon.</a:t>
              </a:r>
            </a:p>
            <a:p>
              <a:pPr marL="0" indent="0">
                <a:lnSpc>
                  <a:spcPct val="120000"/>
                </a:lnSpc>
                <a:buFont typeface="Calibri" panose="020F0502020204030204" pitchFamily="34" charset="0"/>
                <a:buNone/>
              </a:pPr>
              <a:r>
                <a:rPr lang="nb-NO" sz="900" b="0" u="none" strike="noStrike" dirty="0">
                  <a:solidFill>
                    <a:srgbClr val="032B2F"/>
                  </a:solidFill>
                  <a:effectLst/>
                  <a:latin typeface="+mn-lt"/>
                </a:rPr>
                <a:t>Illustrasjonene kan ha disse bakgrunnene:</a:t>
              </a:r>
            </a:p>
            <a:p>
              <a:pPr>
                <a:lnSpc>
                  <a:spcPct val="120000"/>
                </a:lnSpc>
              </a:pPr>
              <a:r>
                <a:rPr lang="nb-NO" sz="900" b="0" u="none" strike="noStrike" dirty="0">
                  <a:solidFill>
                    <a:srgbClr val="032B2F"/>
                  </a:solidFill>
                  <a:effectLst/>
                  <a:latin typeface="+mn-lt"/>
                </a:rPr>
                <a:t>Lysegrønn – #E2F1DF</a:t>
              </a:r>
              <a:endParaRPr lang="nb-NO" sz="900" b="0" dirty="0">
                <a:solidFill>
                  <a:srgbClr val="032B2F"/>
                </a:solidFill>
                <a:latin typeface="+mn-lt"/>
              </a:endParaRPr>
            </a:p>
            <a:p>
              <a:pPr marL="0" indent="0">
                <a:lnSpc>
                  <a:spcPct val="120000"/>
                </a:lnSpc>
                <a:buFont typeface="Calibri" panose="020F0502020204030204" pitchFamily="34" charset="0"/>
                <a:buNone/>
              </a:pPr>
              <a:r>
                <a:rPr lang="nb-NO" sz="900" b="0" u="none" strike="noStrike" dirty="0">
                  <a:solidFill>
                    <a:srgbClr val="032B2F"/>
                  </a:solidFill>
                  <a:effectLst/>
                  <a:latin typeface="+mn-lt"/>
                </a:rPr>
                <a:t>Lyseblå - #E7F2F8</a:t>
              </a:r>
            </a:p>
            <a:p>
              <a:pPr>
                <a:lnSpc>
                  <a:spcPct val="120000"/>
                </a:lnSpc>
              </a:pPr>
              <a:r>
                <a:rPr lang="nb-NO" sz="900" b="0" dirty="0">
                  <a:solidFill>
                    <a:srgbClr val="032B2F"/>
                  </a:solidFill>
                  <a:latin typeface="+mn-lt"/>
                </a:rPr>
                <a:t>Lysebeige – #FAF6F3</a:t>
              </a:r>
              <a:br>
                <a:rPr lang="nb-NO" sz="900" b="0" dirty="0">
                  <a:solidFill>
                    <a:srgbClr val="032B2F"/>
                  </a:solidFill>
                  <a:latin typeface="+mn-lt"/>
                </a:rPr>
              </a:br>
              <a:r>
                <a:rPr lang="nb-NO" sz="900" b="0" dirty="0">
                  <a:solidFill>
                    <a:srgbClr val="032B2F"/>
                  </a:solidFill>
                  <a:latin typeface="+mn-lt"/>
                </a:rPr>
                <a:t>Mellomgrønn – #68B096</a:t>
              </a:r>
            </a:p>
            <a:p>
              <a:endParaRPr lang="nb-NO" sz="900" b="0" dirty="0">
                <a:latin typeface="+mn-lt"/>
              </a:endParaRPr>
            </a:p>
          </p:txBody>
        </p:sp>
        <p:sp>
          <p:nvSpPr>
            <p:cNvPr id="8" name="Rektangel 7">
              <a:extLst>
                <a:ext uri="{FF2B5EF4-FFF2-40B4-BE49-F238E27FC236}">
                  <a16:creationId xmlns:a16="http://schemas.microsoft.com/office/drawing/2014/main" id="{5DF8424E-C155-6DB2-369A-51A220841AF2}"/>
                </a:ext>
              </a:extLst>
            </p:cNvPr>
            <p:cNvSpPr/>
            <p:nvPr userDrawn="1"/>
          </p:nvSpPr>
          <p:spPr>
            <a:xfrm>
              <a:off x="-668267" y="1577950"/>
              <a:ext cx="158310"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9" name="Rektangel 8">
              <a:extLst>
                <a:ext uri="{FF2B5EF4-FFF2-40B4-BE49-F238E27FC236}">
                  <a16:creationId xmlns:a16="http://schemas.microsoft.com/office/drawing/2014/main" id="{754B0739-E442-31B3-CD94-49A7137736C8}"/>
                </a:ext>
              </a:extLst>
            </p:cNvPr>
            <p:cNvSpPr/>
            <p:nvPr userDrawn="1"/>
          </p:nvSpPr>
          <p:spPr>
            <a:xfrm>
              <a:off x="-668267" y="1741120"/>
              <a:ext cx="158310"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dirty="0"/>
            </a:p>
          </p:txBody>
        </p:sp>
        <p:sp>
          <p:nvSpPr>
            <p:cNvPr id="10" name="Rektangel 9">
              <a:extLst>
                <a:ext uri="{FF2B5EF4-FFF2-40B4-BE49-F238E27FC236}">
                  <a16:creationId xmlns:a16="http://schemas.microsoft.com/office/drawing/2014/main" id="{F305FD85-2ACA-D595-B917-E84B243FF9DE}"/>
                </a:ext>
              </a:extLst>
            </p:cNvPr>
            <p:cNvSpPr/>
            <p:nvPr userDrawn="1"/>
          </p:nvSpPr>
          <p:spPr>
            <a:xfrm>
              <a:off x="-668267" y="1904289"/>
              <a:ext cx="158310"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F56CBBBB-2EC5-59D8-DAD8-07839C823204}"/>
                </a:ext>
              </a:extLst>
            </p:cNvPr>
            <p:cNvSpPr/>
            <p:nvPr userDrawn="1"/>
          </p:nvSpPr>
          <p:spPr>
            <a:xfrm>
              <a:off x="-504063" y="2071511"/>
              <a:ext cx="158310" cy="123825"/>
            </a:xfrm>
            <a:prstGeom prst="rect">
              <a:avLst/>
            </a:prstGeom>
            <a:solidFill>
              <a:srgbClr val="68B096"/>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1" name="TekstSylinder 10">
            <a:extLst>
              <a:ext uri="{FF2B5EF4-FFF2-40B4-BE49-F238E27FC236}">
                <a16:creationId xmlns:a16="http://schemas.microsoft.com/office/drawing/2014/main" id="{3C71B41F-EE78-B7A3-E9D2-1C49F8CB4440}"/>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Pauseside</a:t>
            </a:r>
          </a:p>
        </p:txBody>
      </p:sp>
      <p:sp>
        <p:nvSpPr>
          <p:cNvPr id="17" name="TekstSylinder 16">
            <a:extLst>
              <a:ext uri="{FF2B5EF4-FFF2-40B4-BE49-F238E27FC236}">
                <a16:creationId xmlns:a16="http://schemas.microsoft.com/office/drawing/2014/main" id="{A58E1EFB-9953-6B5D-5A67-A6131440EA61}"/>
              </a:ext>
            </a:extLst>
          </p:cNvPr>
          <p:cNvSpPr txBox="1"/>
          <p:nvPr userDrawn="1"/>
        </p:nvSpPr>
        <p:spPr>
          <a:xfrm>
            <a:off x="-1743412" y="5717314"/>
            <a:ext cx="1466114" cy="431657"/>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 typeface="Calibri" panose="020F0502020204030204" pitchFamily="34" charset="0"/>
              <a:buNone/>
              <a:tabLst/>
              <a:defRPr/>
            </a:pPr>
            <a:r>
              <a:rPr lang="nb-NO" sz="800" i="1" dirty="0"/>
              <a:t>Trykk «flere farger» under malingsspannet for å skrive HEX-verdi</a:t>
            </a:r>
          </a:p>
        </p:txBody>
      </p:sp>
    </p:spTree>
    <p:extLst>
      <p:ext uri="{BB962C8B-B14F-4D97-AF65-F5344CB8AC3E}">
        <p14:creationId xmlns:p14="http://schemas.microsoft.com/office/powerpoint/2010/main" val="377983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ide med nummerert punktliste">
    <p:spTree>
      <p:nvGrpSpPr>
        <p:cNvPr id="1" name=""/>
        <p:cNvGrpSpPr/>
        <p:nvPr/>
      </p:nvGrpSpPr>
      <p:grpSpPr>
        <a:xfrm>
          <a:off x="0" y="0"/>
          <a:ext cx="0" cy="0"/>
          <a:chOff x="0" y="0"/>
          <a:chExt cx="0" cy="0"/>
        </a:xfrm>
      </p:grpSpPr>
      <p:sp>
        <p:nvSpPr>
          <p:cNvPr id="26" name="Plassholder for tekst 25">
            <a:extLst>
              <a:ext uri="{FF2B5EF4-FFF2-40B4-BE49-F238E27FC236}">
                <a16:creationId xmlns:a16="http://schemas.microsoft.com/office/drawing/2014/main" id="{01ED0CE7-6962-2049-16E7-D1422C3022EA}"/>
              </a:ext>
            </a:extLst>
          </p:cNvPr>
          <p:cNvSpPr>
            <a:spLocks noGrp="1"/>
          </p:cNvSpPr>
          <p:nvPr>
            <p:ph type="body" sz="quarter" idx="11" hasCustomPrompt="1"/>
          </p:nvPr>
        </p:nvSpPr>
        <p:spPr>
          <a:xfrm>
            <a:off x="360045" y="1773238"/>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24" name="Tittel 23">
            <a:extLst>
              <a:ext uri="{FF2B5EF4-FFF2-40B4-BE49-F238E27FC236}">
                <a16:creationId xmlns:a16="http://schemas.microsoft.com/office/drawing/2014/main" id="{2CE5B71C-20E9-6D4C-2D84-CA9BA408A5FD}"/>
              </a:ext>
            </a:extLst>
          </p:cNvPr>
          <p:cNvSpPr>
            <a:spLocks noGrp="1"/>
          </p:cNvSpPr>
          <p:nvPr userDrawn="1">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5" name="Plassholder for tekst 24">
            <a:extLst>
              <a:ext uri="{FF2B5EF4-FFF2-40B4-BE49-F238E27FC236}">
                <a16:creationId xmlns:a16="http://schemas.microsoft.com/office/drawing/2014/main" id="{613290E2-3328-FBB9-CC4A-FC634F22AA36}"/>
              </a:ext>
            </a:extLst>
          </p:cNvPr>
          <p:cNvSpPr>
            <a:spLocks noGrp="1"/>
          </p:cNvSpPr>
          <p:nvPr userDrawn="1">
            <p:ph type="body" idx="10"/>
          </p:nvPr>
        </p:nvSpPr>
        <p:spPr>
          <a:xfrm>
            <a:off x="1090149" y="1878331"/>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7" name="Plassholder for tekst 25">
            <a:extLst>
              <a:ext uri="{FF2B5EF4-FFF2-40B4-BE49-F238E27FC236}">
                <a16:creationId xmlns:a16="http://schemas.microsoft.com/office/drawing/2014/main" id="{E7DFE08E-D61A-5BBD-3475-A1375370F2B4}"/>
              </a:ext>
            </a:extLst>
          </p:cNvPr>
          <p:cNvSpPr>
            <a:spLocks noGrp="1"/>
          </p:cNvSpPr>
          <p:nvPr>
            <p:ph type="body" sz="quarter" idx="12" hasCustomPrompt="1"/>
          </p:nvPr>
        </p:nvSpPr>
        <p:spPr>
          <a:xfrm>
            <a:off x="360045" y="2803653"/>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28" name="Plassholder for tekst 24">
            <a:extLst>
              <a:ext uri="{FF2B5EF4-FFF2-40B4-BE49-F238E27FC236}">
                <a16:creationId xmlns:a16="http://schemas.microsoft.com/office/drawing/2014/main" id="{DC6DBC35-690C-96CD-C492-8F5A6E433448}"/>
              </a:ext>
            </a:extLst>
          </p:cNvPr>
          <p:cNvSpPr>
            <a:spLocks noGrp="1"/>
          </p:cNvSpPr>
          <p:nvPr>
            <p:ph type="body" idx="13"/>
          </p:nvPr>
        </p:nvSpPr>
        <p:spPr>
          <a:xfrm>
            <a:off x="1090149" y="2908746"/>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9" name="Plassholder for tekst 25">
            <a:extLst>
              <a:ext uri="{FF2B5EF4-FFF2-40B4-BE49-F238E27FC236}">
                <a16:creationId xmlns:a16="http://schemas.microsoft.com/office/drawing/2014/main" id="{634C5626-A77F-6787-ABC5-690479051756}"/>
              </a:ext>
            </a:extLst>
          </p:cNvPr>
          <p:cNvSpPr>
            <a:spLocks noGrp="1"/>
          </p:cNvSpPr>
          <p:nvPr>
            <p:ph type="body" sz="quarter" idx="14" hasCustomPrompt="1"/>
          </p:nvPr>
        </p:nvSpPr>
        <p:spPr>
          <a:xfrm>
            <a:off x="360045" y="3834068"/>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30" name="Plassholder for tekst 24">
            <a:extLst>
              <a:ext uri="{FF2B5EF4-FFF2-40B4-BE49-F238E27FC236}">
                <a16:creationId xmlns:a16="http://schemas.microsoft.com/office/drawing/2014/main" id="{7657A75D-CDDA-04E6-1896-8A8487141634}"/>
              </a:ext>
            </a:extLst>
          </p:cNvPr>
          <p:cNvSpPr>
            <a:spLocks noGrp="1"/>
          </p:cNvSpPr>
          <p:nvPr>
            <p:ph type="body" idx="15"/>
          </p:nvPr>
        </p:nvSpPr>
        <p:spPr>
          <a:xfrm>
            <a:off x="1090149" y="3939161"/>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31" name="Plassholder for tekst 25">
            <a:extLst>
              <a:ext uri="{FF2B5EF4-FFF2-40B4-BE49-F238E27FC236}">
                <a16:creationId xmlns:a16="http://schemas.microsoft.com/office/drawing/2014/main" id="{FE7BDD74-94B3-50E2-14E2-C423CE81D258}"/>
              </a:ext>
            </a:extLst>
          </p:cNvPr>
          <p:cNvSpPr>
            <a:spLocks noGrp="1"/>
          </p:cNvSpPr>
          <p:nvPr>
            <p:ph type="body" sz="quarter" idx="16" hasCustomPrompt="1"/>
          </p:nvPr>
        </p:nvSpPr>
        <p:spPr>
          <a:xfrm>
            <a:off x="360045" y="4864483"/>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32" name="Plassholder for tekst 24">
            <a:extLst>
              <a:ext uri="{FF2B5EF4-FFF2-40B4-BE49-F238E27FC236}">
                <a16:creationId xmlns:a16="http://schemas.microsoft.com/office/drawing/2014/main" id="{877555AA-2DF5-FFB6-293F-DAE9BE501462}"/>
              </a:ext>
            </a:extLst>
          </p:cNvPr>
          <p:cNvSpPr>
            <a:spLocks noGrp="1"/>
          </p:cNvSpPr>
          <p:nvPr>
            <p:ph type="body" idx="17"/>
          </p:nvPr>
        </p:nvSpPr>
        <p:spPr>
          <a:xfrm>
            <a:off x="1090149" y="4969576"/>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6D295B7D-0BDF-A7C4-AB90-104E48A236C3}"/>
              </a:ext>
            </a:extLst>
          </p:cNvPr>
          <p:cNvSpPr>
            <a:spLocks noGrp="1"/>
          </p:cNvSpPr>
          <p:nvPr>
            <p:ph type="dt" sz="half" idx="18"/>
          </p:nvPr>
        </p:nvSpPr>
        <p:spPr/>
        <p:txBody>
          <a:bodyPr/>
          <a:lstStyle>
            <a:lvl1pPr>
              <a:defRPr>
                <a:solidFill>
                  <a:schemeClr val="dk1"/>
                </a:solidFill>
              </a:defRPr>
            </a:lvl1pPr>
          </a:lstStyle>
          <a:p>
            <a:fld id="{0C642DAF-FB34-472F-8521-8D88BE7D210D}" type="datetime1">
              <a:rPr lang="nb-NO" smtClean="0"/>
              <a:t>28.02.2024</a:t>
            </a:fld>
            <a:endParaRPr lang="nb-NO"/>
          </a:p>
        </p:txBody>
      </p:sp>
      <p:sp>
        <p:nvSpPr>
          <p:cNvPr id="3" name="Plassholder for bunntekst 2">
            <a:extLst>
              <a:ext uri="{FF2B5EF4-FFF2-40B4-BE49-F238E27FC236}">
                <a16:creationId xmlns:a16="http://schemas.microsoft.com/office/drawing/2014/main" id="{0B40CE75-AF23-A163-0932-35286EC81EF8}"/>
              </a:ext>
            </a:extLst>
          </p:cNvPr>
          <p:cNvSpPr>
            <a:spLocks noGrp="1"/>
          </p:cNvSpPr>
          <p:nvPr>
            <p:ph type="ftr" sz="quarter" idx="19"/>
          </p:nvPr>
        </p:nvSpPr>
        <p:spPr/>
        <p:txBody>
          <a:bodyPr/>
          <a:lstStyle/>
          <a:p>
            <a:endParaRPr lang="nb-NO" dirty="0"/>
          </a:p>
        </p:txBody>
      </p:sp>
      <p:sp>
        <p:nvSpPr>
          <p:cNvPr id="4" name="Plassholder for lysbildenummer 3">
            <a:extLst>
              <a:ext uri="{FF2B5EF4-FFF2-40B4-BE49-F238E27FC236}">
                <a16:creationId xmlns:a16="http://schemas.microsoft.com/office/drawing/2014/main" id="{3379859C-7EC7-10F1-8E6B-24C3C126ECAB}"/>
              </a:ext>
            </a:extLst>
          </p:cNvPr>
          <p:cNvSpPr>
            <a:spLocks noGrp="1"/>
          </p:cNvSpPr>
          <p:nvPr>
            <p:ph type="sldNum" sz="quarter" idx="20"/>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60218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cxnSp>
        <p:nvCxnSpPr>
          <p:cNvPr id="8" name="Timeline">
            <a:extLst>
              <a:ext uri="{FF2B5EF4-FFF2-40B4-BE49-F238E27FC236}">
                <a16:creationId xmlns:a16="http://schemas.microsoft.com/office/drawing/2014/main" id="{5250D6F0-9D1A-5B58-97EC-997A7E9767E7}"/>
              </a:ext>
            </a:extLst>
          </p:cNvPr>
          <p:cNvCxnSpPr>
            <a:cxnSpLocks/>
          </p:cNvCxnSpPr>
          <p:nvPr/>
        </p:nvCxnSpPr>
        <p:spPr>
          <a:xfrm>
            <a:off x="370800" y="3730419"/>
            <a:ext cx="11449725" cy="0"/>
          </a:xfrm>
          <a:prstGeom prst="straightConnector1">
            <a:avLst/>
          </a:prstGeom>
          <a:ln w="12700">
            <a:solidFill>
              <a:srgbClr val="054449"/>
            </a:solidFill>
            <a:tailEnd type="triangle"/>
          </a:ln>
        </p:spPr>
        <p:style>
          <a:lnRef idx="1">
            <a:schemeClr val="accent1"/>
          </a:lnRef>
          <a:fillRef idx="0">
            <a:schemeClr val="accent1"/>
          </a:fillRef>
          <a:effectRef idx="0">
            <a:schemeClr val="accent1"/>
          </a:effectRef>
          <a:fontRef idx="minor">
            <a:schemeClr val="tx1"/>
          </a:fontRef>
        </p:style>
      </p:cxnSp>
      <p:grpSp>
        <p:nvGrpSpPr>
          <p:cNvPr id="28" name="Eksempel 1" hidden="1">
            <a:extLst>
              <a:ext uri="{FF2B5EF4-FFF2-40B4-BE49-F238E27FC236}">
                <a16:creationId xmlns:a16="http://schemas.microsoft.com/office/drawing/2014/main" id="{F9273C31-65BF-5E58-75F8-EF4F496271F5}"/>
              </a:ext>
            </a:extLst>
          </p:cNvPr>
          <p:cNvGrpSpPr/>
          <p:nvPr userDrawn="1"/>
        </p:nvGrpSpPr>
        <p:grpSpPr>
          <a:xfrm>
            <a:off x="4878762" y="2453200"/>
            <a:ext cx="1728000" cy="2540058"/>
            <a:chOff x="4878762" y="2453200"/>
            <a:chExt cx="1728000" cy="2540058"/>
          </a:xfrm>
        </p:grpSpPr>
        <p:sp>
          <p:nvSpPr>
            <p:cNvPr id="9" name="Rectangle 4">
              <a:extLst>
                <a:ext uri="{FF2B5EF4-FFF2-40B4-BE49-F238E27FC236}">
                  <a16:creationId xmlns:a16="http://schemas.microsoft.com/office/drawing/2014/main" id="{E542A5FC-CC0D-05BE-69CF-E96367C1B25D}"/>
                </a:ext>
              </a:extLst>
            </p:cNvPr>
            <p:cNvSpPr/>
            <p:nvPr/>
          </p:nvSpPr>
          <p:spPr>
            <a:xfrm flipH="1">
              <a:off x="5735562" y="2453200"/>
              <a:ext cx="14400" cy="1331219"/>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Oval 5">
              <a:extLst>
                <a:ext uri="{FF2B5EF4-FFF2-40B4-BE49-F238E27FC236}">
                  <a16:creationId xmlns:a16="http://schemas.microsoft.com/office/drawing/2014/main" id="{6B20FDC6-A2E0-E5BD-37E9-2B3A16576F55}"/>
                </a:ext>
              </a:extLst>
            </p:cNvPr>
            <p:cNvSpPr/>
            <p:nvPr/>
          </p:nvSpPr>
          <p:spPr>
            <a:xfrm>
              <a:off x="5454762" y="2453200"/>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innhold 2">
              <a:extLst>
                <a:ext uri="{FF2B5EF4-FFF2-40B4-BE49-F238E27FC236}">
                  <a16:creationId xmlns:a16="http://schemas.microsoft.com/office/drawing/2014/main" id="{ED6B51A4-5ED0-88F0-3804-CD9122B01048}"/>
                </a:ext>
              </a:extLst>
            </p:cNvPr>
            <p:cNvSpPr txBox="1">
              <a:spLocks/>
            </p:cNvSpPr>
            <p:nvPr/>
          </p:nvSpPr>
          <p:spPr>
            <a:xfrm>
              <a:off x="5628020" y="2535508"/>
              <a:ext cx="229484" cy="375142"/>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40000"/>
                </a:lnSpc>
                <a:buNone/>
              </a:pPr>
              <a:r>
                <a:rPr lang="nb-NO" sz="1800" b="1" u="none" strike="noStrike" dirty="0">
                  <a:solidFill>
                    <a:schemeClr val="dk1"/>
                  </a:solidFill>
                  <a:effectLst/>
                  <a:latin typeface="Avenir Next LT Pro Demi" panose="020B0504020202020204" pitchFamily="34" charset="77"/>
                </a:rPr>
                <a:t>1</a:t>
              </a:r>
            </a:p>
          </p:txBody>
        </p:sp>
        <p:sp>
          <p:nvSpPr>
            <p:cNvPr id="12" name="Plassholder for innhold 2">
              <a:extLst>
                <a:ext uri="{FF2B5EF4-FFF2-40B4-BE49-F238E27FC236}">
                  <a16:creationId xmlns:a16="http://schemas.microsoft.com/office/drawing/2014/main" id="{51A2596A-5A20-7DAA-C874-A71A5FE02839}"/>
                </a:ext>
              </a:extLst>
            </p:cNvPr>
            <p:cNvSpPr txBox="1">
              <a:spLocks/>
            </p:cNvSpPr>
            <p:nvPr/>
          </p:nvSpPr>
          <p:spPr>
            <a:xfrm>
              <a:off x="4878762" y="3946267"/>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20000"/>
                </a:lnSpc>
                <a:buNone/>
              </a:pPr>
              <a:r>
                <a:rPr lang="nb-NO" sz="1200" b="1" u="none" strike="noStrike" dirty="0">
                  <a:solidFill>
                    <a:schemeClr val="dk1"/>
                  </a:solidFill>
                  <a:effectLst/>
                  <a:latin typeface="Avenir Next LT Pro Demi" panose="020B0504020202020204" pitchFamily="34" charset="77"/>
                </a:rPr>
                <a:t>Uke 35</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Tilstandsbeskrivelser</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med prioritering av</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utfordringer</a:t>
              </a:r>
            </a:p>
          </p:txBody>
        </p:sp>
        <p:sp>
          <p:nvSpPr>
            <p:cNvPr id="13" name="Oval 28">
              <a:extLst>
                <a:ext uri="{FF2B5EF4-FFF2-40B4-BE49-F238E27FC236}">
                  <a16:creationId xmlns:a16="http://schemas.microsoft.com/office/drawing/2014/main" id="{2CE47D50-7048-B5C9-F143-8237438DB604}"/>
                </a:ext>
              </a:extLst>
            </p:cNvPr>
            <p:cNvSpPr/>
            <p:nvPr/>
          </p:nvSpPr>
          <p:spPr>
            <a:xfrm>
              <a:off x="5688762" y="3676419"/>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49" name="Eksempel 2" hidden="1">
            <a:extLst>
              <a:ext uri="{FF2B5EF4-FFF2-40B4-BE49-F238E27FC236}">
                <a16:creationId xmlns:a16="http://schemas.microsoft.com/office/drawing/2014/main" id="{33038668-400F-8225-4DDA-539AF050D472}"/>
              </a:ext>
            </a:extLst>
          </p:cNvPr>
          <p:cNvGrpSpPr/>
          <p:nvPr userDrawn="1"/>
        </p:nvGrpSpPr>
        <p:grpSpPr>
          <a:xfrm>
            <a:off x="6981391" y="2602428"/>
            <a:ext cx="1728000" cy="2405210"/>
            <a:chOff x="6981391" y="2602428"/>
            <a:chExt cx="1728000" cy="2405210"/>
          </a:xfrm>
        </p:grpSpPr>
        <p:sp>
          <p:nvSpPr>
            <p:cNvPr id="14" name="Plassholder for innhold 2">
              <a:extLst>
                <a:ext uri="{FF2B5EF4-FFF2-40B4-BE49-F238E27FC236}">
                  <a16:creationId xmlns:a16="http://schemas.microsoft.com/office/drawing/2014/main" id="{7D938853-84CA-6E99-7C61-1904C466802B}"/>
                </a:ext>
              </a:extLst>
            </p:cNvPr>
            <p:cNvSpPr txBox="1">
              <a:spLocks/>
            </p:cNvSpPr>
            <p:nvPr/>
          </p:nvSpPr>
          <p:spPr>
            <a:xfrm>
              <a:off x="6981391" y="2602428"/>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20000"/>
                </a:lnSpc>
                <a:buNone/>
              </a:pPr>
              <a:r>
                <a:rPr lang="nb-NO" sz="1200" b="1" u="none" strike="noStrike" dirty="0">
                  <a:solidFill>
                    <a:schemeClr val="dk1"/>
                  </a:solidFill>
                  <a:effectLst/>
                  <a:latin typeface="Avenir Next LT Pro Demi" panose="020B0504020202020204" pitchFamily="34" charset="77"/>
                </a:rPr>
                <a:t>Uke 38</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Forslag til 3-årig plan</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med de prioriterte</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utfordringene</a:t>
              </a:r>
            </a:p>
          </p:txBody>
        </p:sp>
        <p:sp>
          <p:nvSpPr>
            <p:cNvPr id="15" name="Rectangle 30">
              <a:extLst>
                <a:ext uri="{FF2B5EF4-FFF2-40B4-BE49-F238E27FC236}">
                  <a16:creationId xmlns:a16="http://schemas.microsoft.com/office/drawing/2014/main" id="{B6BE93A7-70D0-48C2-96A1-8F5185513149}"/>
                </a:ext>
              </a:extLst>
            </p:cNvPr>
            <p:cNvSpPr/>
            <p:nvPr/>
          </p:nvSpPr>
          <p:spPr>
            <a:xfrm flipH="1">
              <a:off x="7838191" y="3676419"/>
              <a:ext cx="14400" cy="1331219"/>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31">
              <a:extLst>
                <a:ext uri="{FF2B5EF4-FFF2-40B4-BE49-F238E27FC236}">
                  <a16:creationId xmlns:a16="http://schemas.microsoft.com/office/drawing/2014/main" id="{36B2BE6A-D0BA-CFA4-D7DA-CE42C466B236}"/>
                </a:ext>
              </a:extLst>
            </p:cNvPr>
            <p:cNvSpPr/>
            <p:nvPr/>
          </p:nvSpPr>
          <p:spPr>
            <a:xfrm>
              <a:off x="7557391" y="4431638"/>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Plassholder for innhold 2">
              <a:extLst>
                <a:ext uri="{FF2B5EF4-FFF2-40B4-BE49-F238E27FC236}">
                  <a16:creationId xmlns:a16="http://schemas.microsoft.com/office/drawing/2014/main" id="{862C9251-DD0C-E604-ABA2-8A9325A6053D}"/>
                </a:ext>
              </a:extLst>
            </p:cNvPr>
            <p:cNvSpPr txBox="1">
              <a:spLocks/>
            </p:cNvSpPr>
            <p:nvPr/>
          </p:nvSpPr>
          <p:spPr>
            <a:xfrm>
              <a:off x="7730649" y="4513946"/>
              <a:ext cx="229484" cy="375142"/>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40000"/>
                </a:lnSpc>
                <a:buNone/>
              </a:pPr>
              <a:r>
                <a:rPr lang="nb-NO" sz="1800" b="1" u="none" strike="noStrike" dirty="0">
                  <a:solidFill>
                    <a:schemeClr val="dk1"/>
                  </a:solidFill>
                  <a:effectLst/>
                  <a:latin typeface="Avenir Next LT Pro Demi" panose="020B0504020202020204" pitchFamily="34" charset="77"/>
                </a:rPr>
                <a:t>2</a:t>
              </a:r>
            </a:p>
          </p:txBody>
        </p:sp>
        <p:sp>
          <p:nvSpPr>
            <p:cNvPr id="18" name="Oval 33">
              <a:extLst>
                <a:ext uri="{FF2B5EF4-FFF2-40B4-BE49-F238E27FC236}">
                  <a16:creationId xmlns:a16="http://schemas.microsoft.com/office/drawing/2014/main" id="{B381FB15-42BE-4878-ADE8-92AEBD29C1A8}"/>
                </a:ext>
              </a:extLst>
            </p:cNvPr>
            <p:cNvSpPr/>
            <p:nvPr/>
          </p:nvSpPr>
          <p:spPr>
            <a:xfrm>
              <a:off x="7791391" y="3676419"/>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 name="Plassholder for dato 1">
            <a:extLst>
              <a:ext uri="{FF2B5EF4-FFF2-40B4-BE49-F238E27FC236}">
                <a16:creationId xmlns:a16="http://schemas.microsoft.com/office/drawing/2014/main" id="{30A3A65E-555F-A3B8-4C8A-04DB58190922}"/>
              </a:ext>
            </a:extLst>
          </p:cNvPr>
          <p:cNvSpPr>
            <a:spLocks noGrp="1"/>
          </p:cNvSpPr>
          <p:nvPr userDrawn="1">
            <p:ph type="dt" sz="half" idx="10"/>
          </p:nvPr>
        </p:nvSpPr>
        <p:spPr/>
        <p:txBody>
          <a:bodyPr/>
          <a:lstStyle>
            <a:lvl1pPr>
              <a:defRPr>
                <a:solidFill>
                  <a:schemeClr val="dk1"/>
                </a:solidFill>
              </a:defRPr>
            </a:lvl1pPr>
          </a:lstStyle>
          <a:p>
            <a:fld id="{BDE52FA1-07E4-4D4F-8388-3362A50DB180}" type="datetime1">
              <a:rPr lang="nb-NO" smtClean="0"/>
              <a:t>28.02.2024</a:t>
            </a:fld>
            <a:endParaRPr lang="nb-NO"/>
          </a:p>
        </p:txBody>
      </p:sp>
      <p:sp>
        <p:nvSpPr>
          <p:cNvPr id="3" name="Plassholder for bunntekst 2">
            <a:extLst>
              <a:ext uri="{FF2B5EF4-FFF2-40B4-BE49-F238E27FC236}">
                <a16:creationId xmlns:a16="http://schemas.microsoft.com/office/drawing/2014/main" id="{2A15C145-CD05-D31A-ED20-C60D6D6BD402}"/>
              </a:ext>
            </a:extLst>
          </p:cNvPr>
          <p:cNvSpPr>
            <a:spLocks noGrp="1"/>
          </p:cNvSpPr>
          <p:nvPr userDrawn="1">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5E64C6DC-4C45-3A5E-F29A-9C6C417FA2DF}"/>
              </a:ext>
            </a:extLst>
          </p:cNvPr>
          <p:cNvSpPr>
            <a:spLocks noGrp="1"/>
          </p:cNvSpPr>
          <p:nvPr userDrawn="1">
            <p:ph type="sldNum" sz="quarter" idx="12"/>
          </p:nvPr>
        </p:nvSpPr>
        <p:spPr/>
        <p:txBody>
          <a:bodyPr/>
          <a:lstStyle>
            <a:lvl1pPr>
              <a:defRPr>
                <a:solidFill>
                  <a:schemeClr val="dk1"/>
                </a:solidFill>
              </a:defRPr>
            </a:lvl1pPr>
          </a:lstStyle>
          <a:p>
            <a:fld id="{0CD1C0F9-8870-45B6-8F4C-C141C91534A5}" type="slidenum">
              <a:rPr lang="nb-NO" smtClean="0"/>
              <a:pPr/>
              <a:t>‹#›</a:t>
            </a:fld>
            <a:endParaRPr lang="nb-NO"/>
          </a:p>
        </p:txBody>
      </p:sp>
      <p:grpSp>
        <p:nvGrpSpPr>
          <p:cNvPr id="36" name="Point" hidden="1">
            <a:extLst>
              <a:ext uri="{FF2B5EF4-FFF2-40B4-BE49-F238E27FC236}">
                <a16:creationId xmlns:a16="http://schemas.microsoft.com/office/drawing/2014/main" id="{0E9F9B75-FB53-D2BF-77DC-D357E2B3E2DF}"/>
              </a:ext>
            </a:extLst>
          </p:cNvPr>
          <p:cNvGrpSpPr/>
          <p:nvPr userDrawn="1"/>
        </p:nvGrpSpPr>
        <p:grpSpPr>
          <a:xfrm>
            <a:off x="3759166" y="2457327"/>
            <a:ext cx="576000" cy="1327092"/>
            <a:chOff x="4047166" y="2453870"/>
            <a:chExt cx="576000" cy="1327092"/>
          </a:xfrm>
        </p:grpSpPr>
        <p:cxnSp>
          <p:nvCxnSpPr>
            <p:cNvPr id="21" name="Line">
              <a:extLst>
                <a:ext uri="{FF2B5EF4-FFF2-40B4-BE49-F238E27FC236}">
                  <a16:creationId xmlns:a16="http://schemas.microsoft.com/office/drawing/2014/main" id="{D8DB9052-B2AA-65B7-8370-1F397EAD6AC9}"/>
                </a:ext>
              </a:extLst>
            </p:cNvPr>
            <p:cNvCxnSpPr>
              <a:cxnSpLocks/>
            </p:cNvCxnSpPr>
            <p:nvPr userDrawn="1"/>
          </p:nvCxnSpPr>
          <p:spPr>
            <a:xfrm>
              <a:off x="4335166" y="2737743"/>
              <a:ext cx="0" cy="989219"/>
            </a:xfrm>
            <a:prstGeom prst="line">
              <a:avLst/>
            </a:prstGeom>
            <a:ln w="15875">
              <a:tailEnd type="none" w="lg" len="lg"/>
            </a:ln>
          </p:spPr>
          <p:style>
            <a:lnRef idx="1">
              <a:schemeClr val="accent1"/>
            </a:lnRef>
            <a:fillRef idx="0">
              <a:schemeClr val="accent1"/>
            </a:fillRef>
            <a:effectRef idx="0">
              <a:schemeClr val="accent1"/>
            </a:effectRef>
            <a:fontRef idx="minor">
              <a:schemeClr val="tx1"/>
            </a:fontRef>
          </p:style>
        </p:cxnSp>
        <p:sp>
          <p:nvSpPr>
            <p:cNvPr id="22" name="PointText">
              <a:extLst>
                <a:ext uri="{FF2B5EF4-FFF2-40B4-BE49-F238E27FC236}">
                  <a16:creationId xmlns:a16="http://schemas.microsoft.com/office/drawing/2014/main" id="{F475F11D-4E5C-1204-B0EB-586FA40D55C9}"/>
                </a:ext>
              </a:extLst>
            </p:cNvPr>
            <p:cNvSpPr/>
            <p:nvPr userDrawn="1"/>
          </p:nvSpPr>
          <p:spPr>
            <a:xfrm>
              <a:off x="4047166" y="2453870"/>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b-NO" dirty="0">
                  <a:solidFill>
                    <a:srgbClr val="032C30"/>
                  </a:solidFill>
                  <a:latin typeface="+mj-lt"/>
                </a:rPr>
                <a:t>#</a:t>
              </a:r>
              <a:endParaRPr lang="en-NO" dirty="0">
                <a:solidFill>
                  <a:srgbClr val="032C30"/>
                </a:solidFill>
                <a:latin typeface="+mj-lt"/>
              </a:endParaRPr>
            </a:p>
          </p:txBody>
        </p:sp>
        <p:sp>
          <p:nvSpPr>
            <p:cNvPr id="35" name="Bullet">
              <a:extLst>
                <a:ext uri="{FF2B5EF4-FFF2-40B4-BE49-F238E27FC236}">
                  <a16:creationId xmlns:a16="http://schemas.microsoft.com/office/drawing/2014/main" id="{DD6E8CDD-D47B-AAD7-14AA-70CAA744B5DA}"/>
                </a:ext>
              </a:extLst>
            </p:cNvPr>
            <p:cNvSpPr/>
            <p:nvPr userDrawn="1"/>
          </p:nvSpPr>
          <p:spPr>
            <a:xfrm>
              <a:off x="4281166" y="3672962"/>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46" name="Content" hidden="1">
            <a:extLst>
              <a:ext uri="{FF2B5EF4-FFF2-40B4-BE49-F238E27FC236}">
                <a16:creationId xmlns:a16="http://schemas.microsoft.com/office/drawing/2014/main" id="{0A5522EE-D378-11BC-01FD-A8F1462FAA2A}"/>
              </a:ext>
            </a:extLst>
          </p:cNvPr>
          <p:cNvSpPr txBox="1">
            <a:spLocks/>
          </p:cNvSpPr>
          <p:nvPr userDrawn="1"/>
        </p:nvSpPr>
        <p:spPr>
          <a:xfrm>
            <a:off x="3183166" y="3960647"/>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20000"/>
              </a:lnSpc>
              <a:buNone/>
            </a:pPr>
            <a:r>
              <a:rPr lang="nb-NO" sz="1200" b="1" u="none" strike="noStrike" dirty="0">
                <a:solidFill>
                  <a:schemeClr val="dk1"/>
                </a:solidFill>
                <a:effectLst/>
                <a:latin typeface="Avenir Next LT Pro Demi" panose="020B0504020202020204" pitchFamily="34" charset="77"/>
              </a:rPr>
              <a:t>Overskrift</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Tekst</a:t>
            </a:r>
          </a:p>
        </p:txBody>
      </p:sp>
      <p:sp>
        <p:nvSpPr>
          <p:cNvPr id="47" name="Tittel 46">
            <a:extLst>
              <a:ext uri="{FF2B5EF4-FFF2-40B4-BE49-F238E27FC236}">
                <a16:creationId xmlns:a16="http://schemas.microsoft.com/office/drawing/2014/main" id="{1623AB75-C82A-2463-A98D-6E59AC70880E}"/>
              </a:ext>
            </a:extLst>
          </p:cNvPr>
          <p:cNvSpPr>
            <a:spLocks noGrp="1"/>
          </p:cNvSpPr>
          <p:nvPr>
            <p:ph type="title"/>
          </p:nvPr>
        </p:nvSpPr>
        <p:spPr/>
        <p:txBody>
          <a:bodyPr/>
          <a:lstStyle>
            <a:lvl1pPr>
              <a:defRPr b="0"/>
            </a:lvl1pPr>
          </a:lstStyle>
          <a:p>
            <a:r>
              <a:rPr lang="nb-NO"/>
              <a:t>Klikk for å redigere tittelstil</a:t>
            </a:r>
          </a:p>
        </p:txBody>
      </p:sp>
      <p:sp>
        <p:nvSpPr>
          <p:cNvPr id="48" name="Plassholder for tekst 47">
            <a:extLst>
              <a:ext uri="{FF2B5EF4-FFF2-40B4-BE49-F238E27FC236}">
                <a16:creationId xmlns:a16="http://schemas.microsoft.com/office/drawing/2014/main" id="{C2F56839-8F0A-32FA-F9F4-23FBFF0F6BBA}"/>
              </a:ext>
            </a:extLst>
          </p:cNvPr>
          <p:cNvSpPr>
            <a:spLocks noGrp="1"/>
          </p:cNvSpPr>
          <p:nvPr>
            <p:ph type="body" idx="13" hasCustomPrompt="1"/>
          </p:nvPr>
        </p:nvSpPr>
        <p:spPr>
          <a:xfrm>
            <a:off x="11391899" y="3946267"/>
            <a:ext cx="428626" cy="254124"/>
          </a:xfrm>
        </p:spPr>
        <p:txBody>
          <a:bodyPr lIns="0" tIns="0" rIns="0" bIns="0"/>
          <a:lstStyle>
            <a:lvl1pPr marL="0" indent="0" algn="r">
              <a:lnSpc>
                <a:spcPct val="120000"/>
              </a:lnSpc>
              <a:spcBef>
                <a:spcPts val="300"/>
              </a:spcBef>
              <a:spcAft>
                <a:spcPts val="0"/>
              </a:spcAft>
              <a:buClrTx/>
              <a:buFontTx/>
              <a:buNone/>
              <a:defRPr sz="1200" b="0" i="0" u="none" cap="none">
                <a:solidFill>
                  <a:srgbClr val="032C30"/>
                </a:solidFill>
                <a:latin typeface="+mj-lt"/>
              </a:defRPr>
            </a:lvl1pPr>
          </a:lstStyle>
          <a:p>
            <a:pPr lvl="0"/>
            <a:r>
              <a:rPr lang="nb-NO" dirty="0"/>
              <a:t>YYYY</a:t>
            </a:r>
          </a:p>
        </p:txBody>
      </p:sp>
    </p:spTree>
    <p:extLst>
      <p:ext uri="{BB962C8B-B14F-4D97-AF65-F5344CB8AC3E}">
        <p14:creationId xmlns:p14="http://schemas.microsoft.com/office/powerpoint/2010/main" val="2221869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fikk /m tekst">
    <p:spTree>
      <p:nvGrpSpPr>
        <p:cNvPr id="1" name=""/>
        <p:cNvGrpSpPr/>
        <p:nvPr/>
      </p:nvGrpSpPr>
      <p:grpSpPr>
        <a:xfrm>
          <a:off x="0" y="0"/>
          <a:ext cx="0" cy="0"/>
          <a:chOff x="0" y="0"/>
          <a:chExt cx="0" cy="0"/>
        </a:xfrm>
      </p:grpSpPr>
      <p:sp>
        <p:nvSpPr>
          <p:cNvPr id="41" name="Tittel 40">
            <a:extLst>
              <a:ext uri="{FF2B5EF4-FFF2-40B4-BE49-F238E27FC236}">
                <a16:creationId xmlns:a16="http://schemas.microsoft.com/office/drawing/2014/main" id="{6AC89319-E23E-2D6D-97E5-211DF8D10771}"/>
              </a:ext>
            </a:extLst>
          </p:cNvPr>
          <p:cNvSpPr>
            <a:spLocks noGrp="1"/>
          </p:cNvSpPr>
          <p:nvPr>
            <p:ph type="title"/>
          </p:nvPr>
        </p:nvSpPr>
        <p:spPr>
          <a:xfrm>
            <a:off x="360045" y="360045"/>
            <a:ext cx="11449431" cy="615553"/>
          </a:xfrm>
        </p:spPr>
        <p:txBody>
          <a:bodyPr>
            <a:normAutofit/>
          </a:bodyPr>
          <a:lstStyle>
            <a:lvl1pPr>
              <a:defRPr b="0">
                <a:solidFill>
                  <a:schemeClr val="dk1"/>
                </a:solidFill>
              </a:defRPr>
            </a:lvl1pPr>
          </a:lstStyle>
          <a:p>
            <a:r>
              <a:rPr lang="nb-NO"/>
              <a:t>Klikk for å redigere tittelstil</a:t>
            </a:r>
          </a:p>
        </p:txBody>
      </p:sp>
      <p:sp>
        <p:nvSpPr>
          <p:cNvPr id="42" name="Plassholder for tekst 41">
            <a:extLst>
              <a:ext uri="{FF2B5EF4-FFF2-40B4-BE49-F238E27FC236}">
                <a16:creationId xmlns:a16="http://schemas.microsoft.com/office/drawing/2014/main" id="{C5BA5F70-037B-13CA-3B36-09189329AEF3}"/>
              </a:ext>
            </a:extLst>
          </p:cNvPr>
          <p:cNvSpPr>
            <a:spLocks noGrp="1"/>
          </p:cNvSpPr>
          <p:nvPr>
            <p:ph type="body" idx="10"/>
          </p:nvPr>
        </p:nvSpPr>
        <p:spPr>
          <a:xfrm>
            <a:off x="360045" y="1274400"/>
            <a:ext cx="11449725" cy="1089185"/>
          </a:xfrm>
        </p:spPr>
        <p:txBody>
          <a:bodyPr lIns="0" tIns="0" rIns="0" bIns="0"/>
          <a:lstStyle>
            <a:lvl1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1pPr>
            <a:lvl2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2pPr>
            <a:lvl3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3pPr>
          </a:lstStyle>
          <a:p>
            <a:pPr lvl="0"/>
            <a:r>
              <a:rPr lang="nb-NO"/>
              <a:t>Klikk for å redigere tekststiler i malen</a:t>
            </a:r>
          </a:p>
        </p:txBody>
      </p:sp>
      <p:sp>
        <p:nvSpPr>
          <p:cNvPr id="43" name="Plassholder for innhold 42">
            <a:extLst>
              <a:ext uri="{FF2B5EF4-FFF2-40B4-BE49-F238E27FC236}">
                <a16:creationId xmlns:a16="http://schemas.microsoft.com/office/drawing/2014/main" id="{C65673F9-1710-6311-31A8-093ED7FA59DB}"/>
              </a:ext>
            </a:extLst>
          </p:cNvPr>
          <p:cNvSpPr>
            <a:spLocks noGrp="1"/>
          </p:cNvSpPr>
          <p:nvPr>
            <p:ph sz="quarter" idx="11"/>
          </p:nvPr>
        </p:nvSpPr>
        <p:spPr>
          <a:xfrm>
            <a:off x="360045" y="2592324"/>
            <a:ext cx="11449431" cy="3780473"/>
          </a:xfrm>
          <a:prstGeom prst="rect">
            <a:avLst/>
          </a:prstGeo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dato 1">
            <a:extLst>
              <a:ext uri="{FF2B5EF4-FFF2-40B4-BE49-F238E27FC236}">
                <a16:creationId xmlns:a16="http://schemas.microsoft.com/office/drawing/2014/main" id="{B48BE394-0488-9E4C-D562-025A126C5195}"/>
              </a:ext>
            </a:extLst>
          </p:cNvPr>
          <p:cNvSpPr>
            <a:spLocks noGrp="1"/>
          </p:cNvSpPr>
          <p:nvPr>
            <p:ph type="dt" sz="half" idx="12"/>
          </p:nvPr>
        </p:nvSpPr>
        <p:spPr/>
        <p:txBody>
          <a:bodyPr/>
          <a:lstStyle>
            <a:lvl1pPr>
              <a:defRPr>
                <a:solidFill>
                  <a:schemeClr val="dk1"/>
                </a:solidFill>
              </a:defRPr>
            </a:lvl1pPr>
          </a:lstStyle>
          <a:p>
            <a:fld id="{54F45F44-3F62-43F9-8FAC-40C716B844DD}" type="datetime1">
              <a:rPr lang="nb-NO" smtClean="0"/>
              <a:t>28.02.2024</a:t>
            </a:fld>
            <a:endParaRPr lang="nb-NO"/>
          </a:p>
        </p:txBody>
      </p:sp>
      <p:sp>
        <p:nvSpPr>
          <p:cNvPr id="3" name="Plassholder for bunntekst 2">
            <a:extLst>
              <a:ext uri="{FF2B5EF4-FFF2-40B4-BE49-F238E27FC236}">
                <a16:creationId xmlns:a16="http://schemas.microsoft.com/office/drawing/2014/main" id="{29A722E7-4AA1-242E-6B83-2DB88C4E14F6}"/>
              </a:ext>
            </a:extLst>
          </p:cNvPr>
          <p:cNvSpPr>
            <a:spLocks noGrp="1"/>
          </p:cNvSpPr>
          <p:nvPr>
            <p:ph type="ftr" sz="quarter" idx="13"/>
          </p:nvPr>
        </p:nvSpPr>
        <p:spPr/>
        <p:txBody>
          <a:bodyPr/>
          <a:lstStyle/>
          <a:p>
            <a:endParaRPr lang="nb-NO" dirty="0"/>
          </a:p>
        </p:txBody>
      </p:sp>
      <p:sp>
        <p:nvSpPr>
          <p:cNvPr id="4" name="Plassholder for lysbildenummer 3">
            <a:extLst>
              <a:ext uri="{FF2B5EF4-FFF2-40B4-BE49-F238E27FC236}">
                <a16:creationId xmlns:a16="http://schemas.microsoft.com/office/drawing/2014/main" id="{68FE2DF2-7842-7FBA-1C69-058AA0294A80}"/>
              </a:ext>
            </a:extLst>
          </p:cNvPr>
          <p:cNvSpPr>
            <a:spLocks noGrp="1"/>
          </p:cNvSpPr>
          <p:nvPr>
            <p:ph type="sldNum" sz="quarter" idx="14"/>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415974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E2F1DF"/>
        </a:solidFill>
        <a:effectLst/>
      </p:bgPr>
    </p:bg>
    <p:spTree>
      <p:nvGrpSpPr>
        <p:cNvPr id="1" name=""/>
        <p:cNvGrpSpPr/>
        <p:nvPr/>
      </p:nvGrpSpPr>
      <p:grpSpPr>
        <a:xfrm>
          <a:off x="0" y="0"/>
          <a:ext cx="0" cy="0"/>
          <a:chOff x="0" y="0"/>
          <a:chExt cx="0" cy="0"/>
        </a:xfrm>
      </p:grpSpPr>
      <p:sp>
        <p:nvSpPr>
          <p:cNvPr id="24" name="Plassholder for bilde 23">
            <a:extLst>
              <a:ext uri="{FF2B5EF4-FFF2-40B4-BE49-F238E27FC236}">
                <a16:creationId xmlns:a16="http://schemas.microsoft.com/office/drawing/2014/main" id="{50BAC33B-5211-3E88-98F0-AF9A8258B2E1}"/>
              </a:ext>
            </a:extLst>
          </p:cNvPr>
          <p:cNvSpPr>
            <a:spLocks noGrp="1"/>
          </p:cNvSpPr>
          <p:nvPr>
            <p:ph type="pic" sz="quarter" idx="13" hasCustomPrompt="1"/>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lnTo>
                  <a:pt x="12192000" y="0"/>
                </a:lnTo>
                <a:lnTo>
                  <a:pt x="12192000" y="6858000"/>
                </a:lnTo>
                <a:lnTo>
                  <a:pt x="0" y="6858000"/>
                </a:lnTo>
                <a:lnTo>
                  <a:pt x="0" y="6094800"/>
                </a:lnTo>
                <a:lnTo>
                  <a:pt x="6096000" y="6094800"/>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990124"/>
            <a:ext cx="5004000" cy="2088261"/>
          </a:xfrm>
        </p:spPr>
        <p:txBody>
          <a:bodyPr lIns="0" tIns="0" rIns="0" bIns="0" anchor="b"/>
          <a:lstStyle>
            <a:lvl1pPr marL="0" indent="0" algn="l">
              <a:lnSpc>
                <a:spcPts val="5460"/>
              </a:lnSpc>
              <a:spcBef>
                <a:spcPts val="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294412"/>
            <a:ext cx="5004000"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chemeClr val="dk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2" name="Picture 1" descr="A blue text on a black background&#10;&#10;Description automatically generated">
            <a:extLst>
              <a:ext uri="{FF2B5EF4-FFF2-40B4-BE49-F238E27FC236}">
                <a16:creationId xmlns:a16="http://schemas.microsoft.com/office/drawing/2014/main" id="{B6619674-2B4D-3203-FDAC-FF25E3259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8013"/>
          </a:xfrm>
          <a:prstGeom prst="rect">
            <a:avLst/>
          </a:prstGeom>
        </p:spPr>
      </p:pic>
      <p:sp>
        <p:nvSpPr>
          <p:cNvPr id="3" name="Plassholder for dato 2">
            <a:extLst>
              <a:ext uri="{FF2B5EF4-FFF2-40B4-BE49-F238E27FC236}">
                <a16:creationId xmlns:a16="http://schemas.microsoft.com/office/drawing/2014/main" id="{7E2A7976-48FE-1F35-623F-A810D78F0C58}"/>
              </a:ext>
            </a:extLst>
          </p:cNvPr>
          <p:cNvSpPr>
            <a:spLocks noGrp="1"/>
          </p:cNvSpPr>
          <p:nvPr>
            <p:ph type="dt" sz="half" idx="14"/>
          </p:nvPr>
        </p:nvSpPr>
        <p:spPr>
          <a:xfrm>
            <a:off x="360045" y="5580698"/>
            <a:ext cx="2844799" cy="187231"/>
          </a:xfrm>
        </p:spPr>
        <p:txBody>
          <a:bodyPr>
            <a:normAutofit/>
          </a:bodyPr>
          <a:lstStyle>
            <a:lvl1pPr>
              <a:defRPr sz="1100">
                <a:solidFill>
                  <a:schemeClr val="dk1"/>
                </a:solidFill>
              </a:defRPr>
            </a:lvl1pPr>
          </a:lstStyle>
          <a:p>
            <a:fld id="{8AFC81D8-47ED-4DEB-B00E-2AFD9FA436A0}" type="datetime1">
              <a:rPr lang="nb-NO" smtClean="0"/>
              <a:t>28.02.2024</a:t>
            </a:fld>
            <a:endParaRPr lang="nb-NO"/>
          </a:p>
        </p:txBody>
      </p:sp>
    </p:spTree>
    <p:extLst>
      <p:ext uri="{BB962C8B-B14F-4D97-AF65-F5344CB8AC3E}">
        <p14:creationId xmlns:p14="http://schemas.microsoft.com/office/powerpoint/2010/main" val="1033400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rkeloppsett Lys">
    <p:bg>
      <p:bgPr>
        <a:solidFill>
          <a:srgbClr val="FAF6F3"/>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5FC41C70-EE4A-4AF3-9E36-30B9F8916E7D}"/>
              </a:ext>
            </a:extLst>
          </p:cNvPr>
          <p:cNvSpPr>
            <a:spLocks noGrp="1"/>
          </p:cNvSpPr>
          <p:nvPr>
            <p:ph type="body" idx="10" hasCustomPrompt="1"/>
          </p:nvPr>
        </p:nvSpPr>
        <p:spPr>
          <a:xfrm>
            <a:off x="9271725" y="2153017"/>
            <a:ext cx="2548800" cy="2548800"/>
          </a:xfrm>
          <a:prstGeom prst="ellipse">
            <a:avLst/>
          </a:prstGeom>
          <a:solidFill>
            <a:srgbClr val="FBD4C1"/>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0" name="Plassholder for tekst 19">
            <a:extLst>
              <a:ext uri="{FF2B5EF4-FFF2-40B4-BE49-F238E27FC236}">
                <a16:creationId xmlns:a16="http://schemas.microsoft.com/office/drawing/2014/main" id="{98F2A2E8-FA0B-1293-E795-9735449951DF}"/>
              </a:ext>
            </a:extLst>
          </p:cNvPr>
          <p:cNvSpPr>
            <a:spLocks noGrp="1"/>
          </p:cNvSpPr>
          <p:nvPr>
            <p:ph type="body" sz="quarter" idx="11" hasCustomPrompt="1"/>
          </p:nvPr>
        </p:nvSpPr>
        <p:spPr>
          <a:xfrm>
            <a:off x="6304975" y="2153017"/>
            <a:ext cx="2548800" cy="2548800"/>
          </a:xfrm>
          <a:prstGeom prst="ellipse">
            <a:avLst/>
          </a:prstGeom>
          <a:solidFill>
            <a:srgbClr val="C4DFEE"/>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1" name="Plassholder for tekst 20">
            <a:extLst>
              <a:ext uri="{FF2B5EF4-FFF2-40B4-BE49-F238E27FC236}">
                <a16:creationId xmlns:a16="http://schemas.microsoft.com/office/drawing/2014/main" id="{9F7C49F6-27B9-570E-363D-C91009BFA4FA}"/>
              </a:ext>
            </a:extLst>
          </p:cNvPr>
          <p:cNvSpPr>
            <a:spLocks noGrp="1"/>
          </p:cNvSpPr>
          <p:nvPr>
            <p:ph type="body" sz="quarter" idx="12" hasCustomPrompt="1"/>
          </p:nvPr>
        </p:nvSpPr>
        <p:spPr>
          <a:xfrm>
            <a:off x="3338225" y="2153017"/>
            <a:ext cx="2548800" cy="2548800"/>
          </a:xfrm>
          <a:prstGeom prst="ellipse">
            <a:avLst/>
          </a:prstGeom>
          <a:solidFill>
            <a:srgbClr val="F8DE9C"/>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2" name="Plassholder for tekst 21">
            <a:extLst>
              <a:ext uri="{FF2B5EF4-FFF2-40B4-BE49-F238E27FC236}">
                <a16:creationId xmlns:a16="http://schemas.microsoft.com/office/drawing/2014/main" id="{2ED45880-183F-56A6-99A0-5D4BBED7AC58}"/>
              </a:ext>
            </a:extLst>
          </p:cNvPr>
          <p:cNvSpPr>
            <a:spLocks noGrp="1"/>
          </p:cNvSpPr>
          <p:nvPr>
            <p:ph type="body" sz="quarter" idx="13" hasCustomPrompt="1"/>
          </p:nvPr>
        </p:nvSpPr>
        <p:spPr>
          <a:xfrm>
            <a:off x="360045" y="2153017"/>
            <a:ext cx="2548800" cy="2548800"/>
          </a:xfrm>
          <a:prstGeom prst="ellipse">
            <a:avLst/>
          </a:prstGeom>
          <a:solidFill>
            <a:srgbClr val="BCDDD0"/>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3" name="Tittel 22">
            <a:extLst>
              <a:ext uri="{FF2B5EF4-FFF2-40B4-BE49-F238E27FC236}">
                <a16:creationId xmlns:a16="http://schemas.microsoft.com/office/drawing/2014/main" id="{07DC7A32-E4CD-F577-EEA6-C7731119AEC5}"/>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F3148EB8-14F4-3F2A-AD31-12C0AEFECE7E}"/>
              </a:ext>
            </a:extLst>
          </p:cNvPr>
          <p:cNvSpPr>
            <a:spLocks noGrp="1"/>
          </p:cNvSpPr>
          <p:nvPr>
            <p:ph type="dt" sz="half" idx="14"/>
          </p:nvPr>
        </p:nvSpPr>
        <p:spPr/>
        <p:txBody>
          <a:bodyPr/>
          <a:lstStyle>
            <a:lvl1pPr>
              <a:defRPr>
                <a:solidFill>
                  <a:schemeClr val="dk1"/>
                </a:solidFill>
              </a:defRPr>
            </a:lvl1pPr>
          </a:lstStyle>
          <a:p>
            <a:fld id="{4E47125E-4F6F-4926-B8C0-7AEAC2913B61}" type="datetime1">
              <a:rPr lang="nb-NO" smtClean="0"/>
              <a:t>28.02.2024</a:t>
            </a:fld>
            <a:endParaRPr lang="nb-NO"/>
          </a:p>
        </p:txBody>
      </p:sp>
      <p:sp>
        <p:nvSpPr>
          <p:cNvPr id="4" name="Plassholder for bunntekst 3">
            <a:extLst>
              <a:ext uri="{FF2B5EF4-FFF2-40B4-BE49-F238E27FC236}">
                <a16:creationId xmlns:a16="http://schemas.microsoft.com/office/drawing/2014/main" id="{E93FBDD2-93F5-27B8-35BC-5145F101468D}"/>
              </a:ext>
            </a:extLst>
          </p:cNvPr>
          <p:cNvSpPr>
            <a:spLocks noGrp="1"/>
          </p:cNvSpPr>
          <p:nvPr>
            <p:ph type="ftr" sz="quarter" idx="15"/>
          </p:nvPr>
        </p:nvSpPr>
        <p:spPr/>
        <p:txBody>
          <a:bodyPr/>
          <a:lstStyle/>
          <a:p>
            <a:endParaRPr lang="nb-NO" dirty="0"/>
          </a:p>
        </p:txBody>
      </p:sp>
      <p:sp>
        <p:nvSpPr>
          <p:cNvPr id="5" name="Plassholder for lysbildenummer 4">
            <a:extLst>
              <a:ext uri="{FF2B5EF4-FFF2-40B4-BE49-F238E27FC236}">
                <a16:creationId xmlns:a16="http://schemas.microsoft.com/office/drawing/2014/main" id="{3A75575A-FEFF-2222-4A46-9AABEA942E0E}"/>
              </a:ext>
            </a:extLst>
          </p:cNvPr>
          <p:cNvSpPr>
            <a:spLocks noGrp="1"/>
          </p:cNvSpPr>
          <p:nvPr>
            <p:ph type="sldNum" sz="quarter" idx="16"/>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16554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rkeloppsett Mørk">
    <p:bg>
      <p:bgPr>
        <a:solidFill>
          <a:srgbClr val="054449"/>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5FC41C70-EE4A-4AF3-9E36-30B9F8916E7D}"/>
              </a:ext>
            </a:extLst>
          </p:cNvPr>
          <p:cNvSpPr>
            <a:spLocks noGrp="1"/>
          </p:cNvSpPr>
          <p:nvPr>
            <p:ph type="body" idx="10" hasCustomPrompt="1"/>
          </p:nvPr>
        </p:nvSpPr>
        <p:spPr>
          <a:xfrm>
            <a:off x="9271725" y="2153017"/>
            <a:ext cx="2548800" cy="2548800"/>
          </a:xfrm>
          <a:prstGeom prst="ellipse">
            <a:avLst/>
          </a:prstGeom>
          <a:solidFill>
            <a:srgbClr val="FBD4C1"/>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0" name="Plassholder for tekst 19">
            <a:extLst>
              <a:ext uri="{FF2B5EF4-FFF2-40B4-BE49-F238E27FC236}">
                <a16:creationId xmlns:a16="http://schemas.microsoft.com/office/drawing/2014/main" id="{98F2A2E8-FA0B-1293-E795-9735449951DF}"/>
              </a:ext>
            </a:extLst>
          </p:cNvPr>
          <p:cNvSpPr>
            <a:spLocks noGrp="1"/>
          </p:cNvSpPr>
          <p:nvPr>
            <p:ph type="body" sz="quarter" idx="11" hasCustomPrompt="1"/>
          </p:nvPr>
        </p:nvSpPr>
        <p:spPr>
          <a:xfrm>
            <a:off x="6304975" y="2153017"/>
            <a:ext cx="2548800" cy="2548800"/>
          </a:xfrm>
          <a:prstGeom prst="ellipse">
            <a:avLst/>
          </a:prstGeom>
          <a:solidFill>
            <a:srgbClr val="C4DFEE"/>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1" name="Plassholder for tekst 20">
            <a:extLst>
              <a:ext uri="{FF2B5EF4-FFF2-40B4-BE49-F238E27FC236}">
                <a16:creationId xmlns:a16="http://schemas.microsoft.com/office/drawing/2014/main" id="{9F7C49F6-27B9-570E-363D-C91009BFA4FA}"/>
              </a:ext>
            </a:extLst>
          </p:cNvPr>
          <p:cNvSpPr>
            <a:spLocks noGrp="1"/>
          </p:cNvSpPr>
          <p:nvPr>
            <p:ph type="body" sz="quarter" idx="12" hasCustomPrompt="1"/>
          </p:nvPr>
        </p:nvSpPr>
        <p:spPr>
          <a:xfrm>
            <a:off x="3338225" y="2153017"/>
            <a:ext cx="2548800" cy="2548800"/>
          </a:xfrm>
          <a:prstGeom prst="ellipse">
            <a:avLst/>
          </a:prstGeom>
          <a:solidFill>
            <a:srgbClr val="F8DE9C"/>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2" name="Plassholder for tekst 21">
            <a:extLst>
              <a:ext uri="{FF2B5EF4-FFF2-40B4-BE49-F238E27FC236}">
                <a16:creationId xmlns:a16="http://schemas.microsoft.com/office/drawing/2014/main" id="{2ED45880-183F-56A6-99A0-5D4BBED7AC58}"/>
              </a:ext>
            </a:extLst>
          </p:cNvPr>
          <p:cNvSpPr>
            <a:spLocks noGrp="1"/>
          </p:cNvSpPr>
          <p:nvPr>
            <p:ph type="body" sz="quarter" idx="13" hasCustomPrompt="1"/>
          </p:nvPr>
        </p:nvSpPr>
        <p:spPr>
          <a:xfrm>
            <a:off x="360045" y="2153017"/>
            <a:ext cx="2548800" cy="2548800"/>
          </a:xfrm>
          <a:prstGeom prst="ellipse">
            <a:avLst/>
          </a:prstGeom>
          <a:solidFill>
            <a:srgbClr val="BCDDD0"/>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3" name="Tittel 22">
            <a:extLst>
              <a:ext uri="{FF2B5EF4-FFF2-40B4-BE49-F238E27FC236}">
                <a16:creationId xmlns:a16="http://schemas.microsoft.com/office/drawing/2014/main" id="{07DC7A32-E4CD-F577-EEA6-C7731119AEC5}"/>
              </a:ext>
            </a:extLst>
          </p:cNvPr>
          <p:cNvSpPr>
            <a:spLocks noGrp="1"/>
          </p:cNvSpPr>
          <p:nvPr>
            <p:ph type="title"/>
          </p:nvPr>
        </p:nvSpPr>
        <p:spPr>
          <a:xfrm>
            <a:off x="360045" y="360045"/>
            <a:ext cx="11449431" cy="1242155"/>
          </a:xfrm>
        </p:spPr>
        <p:txBody>
          <a:bodyPr/>
          <a:lstStyle>
            <a:lvl1pPr>
              <a:defRPr b="0">
                <a:solidFill>
                  <a:srgbClr val="E2F1DF"/>
                </a:solidFill>
              </a:defRPr>
            </a:lvl1pPr>
          </a:lstStyle>
          <a:p>
            <a:r>
              <a:rPr lang="nb-NO"/>
              <a:t>Klikk for å redigere tittelstil</a:t>
            </a:r>
            <a:endParaRPr lang="nb-NO" dirty="0"/>
          </a:p>
        </p:txBody>
      </p:sp>
      <p:pic>
        <p:nvPicPr>
          <p:cNvPr id="3" name="Picture 2" descr="A white text on a black background&#10;&#10;Description automatically generated">
            <a:extLst>
              <a:ext uri="{FF2B5EF4-FFF2-40B4-BE49-F238E27FC236}">
                <a16:creationId xmlns:a16="http://schemas.microsoft.com/office/drawing/2014/main" id="{51EC59F9-4680-9659-7A63-077067A52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2" name="Plassholder for dato 1">
            <a:extLst>
              <a:ext uri="{FF2B5EF4-FFF2-40B4-BE49-F238E27FC236}">
                <a16:creationId xmlns:a16="http://schemas.microsoft.com/office/drawing/2014/main" id="{D5CBF449-9FCD-5ADC-69CD-101BCDAF15EC}"/>
              </a:ext>
            </a:extLst>
          </p:cNvPr>
          <p:cNvSpPr>
            <a:spLocks noGrp="1"/>
          </p:cNvSpPr>
          <p:nvPr>
            <p:ph type="dt" sz="half" idx="14"/>
          </p:nvPr>
        </p:nvSpPr>
        <p:spPr/>
        <p:txBody>
          <a:bodyPr/>
          <a:lstStyle>
            <a:lvl1pPr>
              <a:defRPr>
                <a:solidFill>
                  <a:srgbClr val="E2F1DF"/>
                </a:solidFill>
              </a:defRPr>
            </a:lvl1pPr>
          </a:lstStyle>
          <a:p>
            <a:fld id="{A0F9B6A3-2FBA-4E79-95DA-185CAFFFB76F}" type="datetime1">
              <a:rPr lang="nb-NO" smtClean="0"/>
              <a:t>28.02.2024</a:t>
            </a:fld>
            <a:endParaRPr lang="nb-NO"/>
          </a:p>
        </p:txBody>
      </p:sp>
      <p:sp>
        <p:nvSpPr>
          <p:cNvPr id="4" name="Plassholder for bunntekst 3">
            <a:extLst>
              <a:ext uri="{FF2B5EF4-FFF2-40B4-BE49-F238E27FC236}">
                <a16:creationId xmlns:a16="http://schemas.microsoft.com/office/drawing/2014/main" id="{EDE25848-D927-4C27-5B29-D6AD6059B2C6}"/>
              </a:ext>
            </a:extLst>
          </p:cNvPr>
          <p:cNvSpPr>
            <a:spLocks noGrp="1"/>
          </p:cNvSpPr>
          <p:nvPr>
            <p:ph type="ftr" sz="quarter" idx="15"/>
          </p:nvPr>
        </p:nvSpPr>
        <p:spPr/>
        <p:txBody>
          <a:bodyPr/>
          <a:lstStyle>
            <a:lvl1pPr>
              <a:defRPr>
                <a:solidFill>
                  <a:srgbClr val="E2F1DF"/>
                </a:solidFill>
              </a:defRPr>
            </a:lvl1pPr>
          </a:lstStyle>
          <a:p>
            <a:endParaRPr lang="nb-NO" dirty="0"/>
          </a:p>
        </p:txBody>
      </p:sp>
      <p:sp>
        <p:nvSpPr>
          <p:cNvPr id="5" name="Plassholder for lysbildenummer 4">
            <a:extLst>
              <a:ext uri="{FF2B5EF4-FFF2-40B4-BE49-F238E27FC236}">
                <a16:creationId xmlns:a16="http://schemas.microsoft.com/office/drawing/2014/main" id="{62AAA473-B632-3834-9EDF-CDAB4FFC3D9D}"/>
              </a:ext>
            </a:extLst>
          </p:cNvPr>
          <p:cNvSpPr>
            <a:spLocks noGrp="1"/>
          </p:cNvSpPr>
          <p:nvPr>
            <p:ph type="sldNum" sz="quarter" idx="16"/>
          </p:nvPr>
        </p:nvSpPr>
        <p:spPr>
          <a:xfrm>
            <a:off x="360045" y="6552819"/>
            <a:ext cx="180023" cy="92333"/>
          </a:xfrm>
        </p:spPr>
        <p:txBody>
          <a:bodyPr/>
          <a:lstStyle>
            <a:lvl1pPr>
              <a:defRPr>
                <a:solidFill>
                  <a:srgbClr val="E2F1DF"/>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307818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x tekstbokser/m ikon">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1CBF6B10-6E5B-B5E6-641A-297AB0B61E41}"/>
              </a:ext>
            </a:extLst>
          </p:cNvPr>
          <p:cNvSpPr>
            <a:spLocks noGrp="1"/>
          </p:cNvSpPr>
          <p:nvPr>
            <p:ph type="body" idx="10"/>
          </p:nvPr>
        </p:nvSpPr>
        <p:spPr>
          <a:xfrm>
            <a:off x="360045" y="1773238"/>
            <a:ext cx="5362314" cy="1172273"/>
          </a:xfr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39" name="Plassholder for tekst 38">
            <a:extLst>
              <a:ext uri="{FF2B5EF4-FFF2-40B4-BE49-F238E27FC236}">
                <a16:creationId xmlns:a16="http://schemas.microsoft.com/office/drawing/2014/main" id="{CA358B32-01BD-DBB3-9F28-8428334DE824}"/>
              </a:ext>
            </a:extLst>
          </p:cNvPr>
          <p:cNvSpPr>
            <a:spLocks noGrp="1"/>
          </p:cNvSpPr>
          <p:nvPr>
            <p:ph type="body" sz="quarter" idx="11"/>
          </p:nvPr>
        </p:nvSpPr>
        <p:spPr>
          <a:xfrm>
            <a:off x="6456525" y="1776413"/>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0" name="Plassholder for tekst 39">
            <a:extLst>
              <a:ext uri="{FF2B5EF4-FFF2-40B4-BE49-F238E27FC236}">
                <a16:creationId xmlns:a16="http://schemas.microsoft.com/office/drawing/2014/main" id="{695F6370-EE17-F2A8-50C5-A73959D77DDD}"/>
              </a:ext>
            </a:extLst>
          </p:cNvPr>
          <p:cNvSpPr>
            <a:spLocks noGrp="1"/>
          </p:cNvSpPr>
          <p:nvPr>
            <p:ph type="body" sz="quarter" idx="12"/>
          </p:nvPr>
        </p:nvSpPr>
        <p:spPr>
          <a:xfrm>
            <a:off x="6456525" y="3314701"/>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1" name="Plassholder for tekst 40">
            <a:extLst>
              <a:ext uri="{FF2B5EF4-FFF2-40B4-BE49-F238E27FC236}">
                <a16:creationId xmlns:a16="http://schemas.microsoft.com/office/drawing/2014/main" id="{0E1336A9-1EAD-522D-4601-B72283FB929C}"/>
              </a:ext>
            </a:extLst>
          </p:cNvPr>
          <p:cNvSpPr>
            <a:spLocks noGrp="1"/>
          </p:cNvSpPr>
          <p:nvPr>
            <p:ph type="body" sz="quarter" idx="13"/>
          </p:nvPr>
        </p:nvSpPr>
        <p:spPr>
          <a:xfrm>
            <a:off x="6456525" y="4856164"/>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2" name="Plassholder for tekst 41">
            <a:extLst>
              <a:ext uri="{FF2B5EF4-FFF2-40B4-BE49-F238E27FC236}">
                <a16:creationId xmlns:a16="http://schemas.microsoft.com/office/drawing/2014/main" id="{D8833BF1-B5F2-5A2C-F16C-D040B2193313}"/>
              </a:ext>
            </a:extLst>
          </p:cNvPr>
          <p:cNvSpPr>
            <a:spLocks noGrp="1"/>
          </p:cNvSpPr>
          <p:nvPr>
            <p:ph type="body" sz="quarter" idx="14"/>
          </p:nvPr>
        </p:nvSpPr>
        <p:spPr>
          <a:xfrm>
            <a:off x="360045" y="4856164"/>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3" name="Plassholder for tekst 42">
            <a:extLst>
              <a:ext uri="{FF2B5EF4-FFF2-40B4-BE49-F238E27FC236}">
                <a16:creationId xmlns:a16="http://schemas.microsoft.com/office/drawing/2014/main" id="{2F20C840-7B41-5050-FD9A-9439B2774FA6}"/>
              </a:ext>
            </a:extLst>
          </p:cNvPr>
          <p:cNvSpPr>
            <a:spLocks noGrp="1"/>
          </p:cNvSpPr>
          <p:nvPr>
            <p:ph type="body" sz="quarter" idx="15"/>
          </p:nvPr>
        </p:nvSpPr>
        <p:spPr>
          <a:xfrm>
            <a:off x="360045" y="3314701"/>
            <a:ext cx="5362314"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6" name="Plassholder for tekst 45">
            <a:extLst>
              <a:ext uri="{FF2B5EF4-FFF2-40B4-BE49-F238E27FC236}">
                <a16:creationId xmlns:a16="http://schemas.microsoft.com/office/drawing/2014/main" id="{3DAFE5EE-331E-0E5A-8F22-11DC734ABF77}"/>
              </a:ext>
            </a:extLst>
          </p:cNvPr>
          <p:cNvSpPr>
            <a:spLocks noGrp="1"/>
          </p:cNvSpPr>
          <p:nvPr>
            <p:ph type="body" sz="quarter" idx="16" hasCustomPrompt="1"/>
          </p:nvPr>
        </p:nvSpPr>
        <p:spPr>
          <a:xfrm>
            <a:off x="585666" y="1982004"/>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7" name="Plassholder for tekst 46">
            <a:extLst>
              <a:ext uri="{FF2B5EF4-FFF2-40B4-BE49-F238E27FC236}">
                <a16:creationId xmlns:a16="http://schemas.microsoft.com/office/drawing/2014/main" id="{508905A7-1C5E-4293-A0F6-1A856BFBABA8}"/>
              </a:ext>
            </a:extLst>
          </p:cNvPr>
          <p:cNvSpPr>
            <a:spLocks noGrp="1"/>
          </p:cNvSpPr>
          <p:nvPr>
            <p:ph type="body" sz="quarter" idx="17" hasCustomPrompt="1"/>
          </p:nvPr>
        </p:nvSpPr>
        <p:spPr>
          <a:xfrm>
            <a:off x="585666" y="5064930"/>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8" name="Plassholder for tekst 47">
            <a:extLst>
              <a:ext uri="{FF2B5EF4-FFF2-40B4-BE49-F238E27FC236}">
                <a16:creationId xmlns:a16="http://schemas.microsoft.com/office/drawing/2014/main" id="{5E8F4E95-D9E6-A8DF-FD58-9B804284C67E}"/>
              </a:ext>
            </a:extLst>
          </p:cNvPr>
          <p:cNvSpPr>
            <a:spLocks noGrp="1"/>
          </p:cNvSpPr>
          <p:nvPr>
            <p:ph type="body" sz="quarter" idx="18" hasCustomPrompt="1"/>
          </p:nvPr>
        </p:nvSpPr>
        <p:spPr>
          <a:xfrm>
            <a:off x="585666" y="3523467"/>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9" name="Plassholder for tekst 48">
            <a:extLst>
              <a:ext uri="{FF2B5EF4-FFF2-40B4-BE49-F238E27FC236}">
                <a16:creationId xmlns:a16="http://schemas.microsoft.com/office/drawing/2014/main" id="{3437E193-00C0-AE2C-336F-9E8599A4C665}"/>
              </a:ext>
            </a:extLst>
          </p:cNvPr>
          <p:cNvSpPr>
            <a:spLocks noGrp="1"/>
          </p:cNvSpPr>
          <p:nvPr>
            <p:ph type="body" sz="quarter" idx="19" hasCustomPrompt="1"/>
          </p:nvPr>
        </p:nvSpPr>
        <p:spPr>
          <a:xfrm>
            <a:off x="6668867" y="3523467"/>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50" name="Plassholder for tekst 49">
            <a:extLst>
              <a:ext uri="{FF2B5EF4-FFF2-40B4-BE49-F238E27FC236}">
                <a16:creationId xmlns:a16="http://schemas.microsoft.com/office/drawing/2014/main" id="{3CA37950-007C-13E2-36E6-8C1DE354DA46}"/>
              </a:ext>
            </a:extLst>
          </p:cNvPr>
          <p:cNvSpPr>
            <a:spLocks noGrp="1"/>
          </p:cNvSpPr>
          <p:nvPr>
            <p:ph type="body" sz="quarter" idx="20" hasCustomPrompt="1"/>
          </p:nvPr>
        </p:nvSpPr>
        <p:spPr>
          <a:xfrm>
            <a:off x="6668867" y="1985179"/>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lang="nb-NO" sz="100" dirty="0" smtClean="0">
                <a:solidFill>
                  <a:schemeClr val="dk1"/>
                </a:solidFill>
              </a:defRPr>
            </a:lvl1pPr>
            <a:lvl2pPr marL="0" indent="0" algn="ctr">
              <a:lnSpc>
                <a:spcPct val="100000"/>
              </a:lnSpc>
              <a:spcBef>
                <a:spcPts val="0"/>
              </a:spcBef>
              <a:spcAft>
                <a:spcPts val="0"/>
              </a:spcAft>
              <a:buClrTx/>
              <a:buFontTx/>
              <a:buNone/>
              <a:defRPr lang="nb-NO" dirty="0" smtClean="0"/>
            </a:lvl2pPr>
            <a:lvl3pPr marL="0" indent="0" algn="ctr">
              <a:lnSpc>
                <a:spcPct val="100000"/>
              </a:lnSpc>
              <a:spcBef>
                <a:spcPts val="0"/>
              </a:spcBef>
              <a:spcAft>
                <a:spcPts val="0"/>
              </a:spcAft>
              <a:buClrTx/>
              <a:buFontTx/>
              <a:buNone/>
              <a:defRPr lang="nb-NO" dirty="0" smtClean="0"/>
            </a:lvl3pPr>
            <a:lvl4pPr marL="0" indent="0" algn="ctr">
              <a:lnSpc>
                <a:spcPct val="100000"/>
              </a:lnSpc>
              <a:spcBef>
                <a:spcPts val="0"/>
              </a:spcBef>
              <a:spcAft>
                <a:spcPts val="0"/>
              </a:spcAft>
              <a:buClrTx/>
              <a:buFontTx/>
              <a:buNone/>
              <a:defRPr lang="nb-NO" dirty="0" smtClean="0"/>
            </a:lvl4pPr>
            <a:lvl5pPr marL="0" indent="0" algn="ctr">
              <a:lnSpc>
                <a:spcPct val="100000"/>
              </a:lnSpc>
              <a:spcBef>
                <a:spcPts val="0"/>
              </a:spcBef>
              <a:spcAft>
                <a:spcPts val="0"/>
              </a:spcAft>
              <a:buClrTx/>
              <a:buFontTx/>
              <a:buNone/>
              <a:defRPr lang="nb-NO" dirty="0"/>
            </a:lvl5pPr>
          </a:lstStyle>
          <a:p>
            <a:pPr lvl="0"/>
            <a:r>
              <a:rPr lang="nb-NO" dirty="0"/>
              <a:t> </a:t>
            </a:r>
          </a:p>
        </p:txBody>
      </p:sp>
      <p:sp>
        <p:nvSpPr>
          <p:cNvPr id="51" name="Plassholder for tekst 50">
            <a:extLst>
              <a:ext uri="{FF2B5EF4-FFF2-40B4-BE49-F238E27FC236}">
                <a16:creationId xmlns:a16="http://schemas.microsoft.com/office/drawing/2014/main" id="{1937506E-5609-4A30-5246-8C6BF087D38E}"/>
              </a:ext>
            </a:extLst>
          </p:cNvPr>
          <p:cNvSpPr>
            <a:spLocks noGrp="1"/>
          </p:cNvSpPr>
          <p:nvPr>
            <p:ph type="body" sz="quarter" idx="21" hasCustomPrompt="1"/>
          </p:nvPr>
        </p:nvSpPr>
        <p:spPr>
          <a:xfrm>
            <a:off x="6668867" y="5064930"/>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52" name="Tittel 51">
            <a:extLst>
              <a:ext uri="{FF2B5EF4-FFF2-40B4-BE49-F238E27FC236}">
                <a16:creationId xmlns:a16="http://schemas.microsoft.com/office/drawing/2014/main" id="{B7E38900-854B-5C2A-B736-E1D1E475366A}"/>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EFF0B3BF-A412-0751-AD82-204BE1A0CD25}"/>
              </a:ext>
            </a:extLst>
          </p:cNvPr>
          <p:cNvSpPr>
            <a:spLocks noGrp="1"/>
          </p:cNvSpPr>
          <p:nvPr>
            <p:ph type="dt" sz="half" idx="22"/>
          </p:nvPr>
        </p:nvSpPr>
        <p:spPr/>
        <p:txBody>
          <a:bodyPr/>
          <a:lstStyle>
            <a:lvl1pPr>
              <a:defRPr>
                <a:solidFill>
                  <a:schemeClr val="dk1"/>
                </a:solidFill>
              </a:defRPr>
            </a:lvl1pPr>
          </a:lstStyle>
          <a:p>
            <a:fld id="{ADC76939-A4A3-4973-99DA-B80E273BCDBD}" type="datetime1">
              <a:rPr lang="nb-NO" smtClean="0"/>
              <a:t>28.02.2024</a:t>
            </a:fld>
            <a:endParaRPr lang="nb-NO"/>
          </a:p>
        </p:txBody>
      </p:sp>
      <p:sp>
        <p:nvSpPr>
          <p:cNvPr id="3" name="Plassholder for bunntekst 2">
            <a:extLst>
              <a:ext uri="{FF2B5EF4-FFF2-40B4-BE49-F238E27FC236}">
                <a16:creationId xmlns:a16="http://schemas.microsoft.com/office/drawing/2014/main" id="{FE580C6F-ED31-7E9B-B6F8-0549A85647DE}"/>
              </a:ext>
            </a:extLst>
          </p:cNvPr>
          <p:cNvSpPr>
            <a:spLocks noGrp="1"/>
          </p:cNvSpPr>
          <p:nvPr>
            <p:ph type="ftr" sz="quarter" idx="23"/>
          </p:nvPr>
        </p:nvSpPr>
        <p:spPr/>
        <p:txBody>
          <a:bodyPr/>
          <a:lstStyle/>
          <a:p>
            <a:endParaRPr lang="nb-NO" dirty="0"/>
          </a:p>
        </p:txBody>
      </p:sp>
      <p:sp>
        <p:nvSpPr>
          <p:cNvPr id="4" name="Plassholder for lysbildenummer 3">
            <a:extLst>
              <a:ext uri="{FF2B5EF4-FFF2-40B4-BE49-F238E27FC236}">
                <a16:creationId xmlns:a16="http://schemas.microsoft.com/office/drawing/2014/main" id="{CF3CC947-D436-6534-C8C1-9F8FCEC79EE6}"/>
              </a:ext>
            </a:extLst>
          </p:cNvPr>
          <p:cNvSpPr>
            <a:spLocks noGrp="1"/>
          </p:cNvSpPr>
          <p:nvPr>
            <p:ph type="sldNum" sz="quarter" idx="24"/>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1891037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sess">
    <p:spTree>
      <p:nvGrpSpPr>
        <p:cNvPr id="1" name=""/>
        <p:cNvGrpSpPr/>
        <p:nvPr/>
      </p:nvGrpSpPr>
      <p:grpSpPr>
        <a:xfrm>
          <a:off x="0" y="0"/>
          <a:ext cx="0" cy="0"/>
          <a:chOff x="0" y="0"/>
          <a:chExt cx="0" cy="0"/>
        </a:xfrm>
      </p:grpSpPr>
      <p:sp>
        <p:nvSpPr>
          <p:cNvPr id="31" name="Plassholder for tekst 30">
            <a:extLst>
              <a:ext uri="{FF2B5EF4-FFF2-40B4-BE49-F238E27FC236}">
                <a16:creationId xmlns:a16="http://schemas.microsoft.com/office/drawing/2014/main" id="{88F33C7F-E640-9061-0B8E-CEB7503AD101}"/>
              </a:ext>
            </a:extLst>
          </p:cNvPr>
          <p:cNvSpPr>
            <a:spLocks noGrp="1"/>
          </p:cNvSpPr>
          <p:nvPr>
            <p:ph type="body" idx="10"/>
          </p:nvPr>
        </p:nvSpPr>
        <p:spPr>
          <a:xfrm>
            <a:off x="360045"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9CCAE2"/>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3" name="Plassholder for tekst 32">
            <a:extLst>
              <a:ext uri="{FF2B5EF4-FFF2-40B4-BE49-F238E27FC236}">
                <a16:creationId xmlns:a16="http://schemas.microsoft.com/office/drawing/2014/main" id="{DF732A9D-F12B-3031-390D-410FE0390EA6}"/>
              </a:ext>
            </a:extLst>
          </p:cNvPr>
          <p:cNvSpPr>
            <a:spLocks noGrp="1"/>
          </p:cNvSpPr>
          <p:nvPr>
            <p:ph type="body" idx="14"/>
          </p:nvPr>
        </p:nvSpPr>
        <p:spPr>
          <a:xfrm>
            <a:off x="3204400"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FBD4C1"/>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4" name="Plassholder for tekst 33">
            <a:extLst>
              <a:ext uri="{FF2B5EF4-FFF2-40B4-BE49-F238E27FC236}">
                <a16:creationId xmlns:a16="http://schemas.microsoft.com/office/drawing/2014/main" id="{B40C19FC-FB40-8D54-08F6-7A02C5D9A8EB}"/>
              </a:ext>
            </a:extLst>
          </p:cNvPr>
          <p:cNvSpPr>
            <a:spLocks noGrp="1"/>
          </p:cNvSpPr>
          <p:nvPr>
            <p:ph type="body" idx="15"/>
          </p:nvPr>
        </p:nvSpPr>
        <p:spPr>
          <a:xfrm>
            <a:off x="6048756"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83BEAA"/>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B3D547B5-C77C-2BBF-7F0E-09E157C9E1A5}"/>
              </a:ext>
            </a:extLst>
          </p:cNvPr>
          <p:cNvSpPr>
            <a:spLocks noGrp="1"/>
          </p:cNvSpPr>
          <p:nvPr>
            <p:ph type="body" idx="16"/>
          </p:nvPr>
        </p:nvSpPr>
        <p:spPr>
          <a:xfrm>
            <a:off x="8893112"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054449"/>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E2F1DF"/>
                </a:solidFill>
                <a:latin typeface="+mj-lt"/>
              </a:defRPr>
            </a:lvl1pPr>
          </a:lstStyle>
          <a:p>
            <a:pPr lvl="0"/>
            <a:r>
              <a:rPr lang="nb-NO"/>
              <a:t>Klikk for å redigere tekststiler i malen</a:t>
            </a:r>
          </a:p>
        </p:txBody>
      </p:sp>
      <p:sp>
        <p:nvSpPr>
          <p:cNvPr id="36" name="Tittel 35">
            <a:extLst>
              <a:ext uri="{FF2B5EF4-FFF2-40B4-BE49-F238E27FC236}">
                <a16:creationId xmlns:a16="http://schemas.microsoft.com/office/drawing/2014/main" id="{3F50F6FC-C762-6F51-9400-4717A7EF6275}"/>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463A0B8D-8F41-1B2E-857E-780B0613B089}"/>
              </a:ext>
            </a:extLst>
          </p:cNvPr>
          <p:cNvSpPr>
            <a:spLocks noGrp="1"/>
          </p:cNvSpPr>
          <p:nvPr>
            <p:ph type="dt" sz="half" idx="17"/>
          </p:nvPr>
        </p:nvSpPr>
        <p:spPr/>
        <p:txBody>
          <a:bodyPr/>
          <a:lstStyle/>
          <a:p>
            <a:fld id="{606F32A8-18AD-4FD3-8CB6-B23C6E7A0C7D}" type="datetime1">
              <a:rPr lang="nb-NO" smtClean="0"/>
              <a:t>28.02.2024</a:t>
            </a:fld>
            <a:endParaRPr lang="nb-NO"/>
          </a:p>
        </p:txBody>
      </p:sp>
      <p:sp>
        <p:nvSpPr>
          <p:cNvPr id="6" name="Plassholder for bunntekst 5">
            <a:extLst>
              <a:ext uri="{FF2B5EF4-FFF2-40B4-BE49-F238E27FC236}">
                <a16:creationId xmlns:a16="http://schemas.microsoft.com/office/drawing/2014/main" id="{EC125862-6077-D8E5-7D24-F886115BDC15}"/>
              </a:ext>
            </a:extLst>
          </p:cNvPr>
          <p:cNvSpPr>
            <a:spLocks noGrp="1"/>
          </p:cNvSpPr>
          <p:nvPr>
            <p:ph type="ftr" sz="quarter" idx="18"/>
          </p:nvPr>
        </p:nvSpPr>
        <p:spPr/>
        <p:txBody>
          <a:bodyPr/>
          <a:lstStyle/>
          <a:p>
            <a:endParaRPr lang="nb-NO" dirty="0"/>
          </a:p>
        </p:txBody>
      </p:sp>
      <p:sp>
        <p:nvSpPr>
          <p:cNvPr id="7" name="Plassholder for lysbildenummer 6">
            <a:extLst>
              <a:ext uri="{FF2B5EF4-FFF2-40B4-BE49-F238E27FC236}">
                <a16:creationId xmlns:a16="http://schemas.microsoft.com/office/drawing/2014/main" id="{E374DEDC-6D93-1350-5C46-7D893C6ED954}"/>
              </a:ext>
            </a:extLst>
          </p:cNvPr>
          <p:cNvSpPr>
            <a:spLocks noGrp="1"/>
          </p:cNvSpPr>
          <p:nvPr>
            <p:ph type="sldNum" sz="quarter" idx="19"/>
          </p:nvPr>
        </p:nvSpPr>
        <p:spPr>
          <a:xfrm>
            <a:off x="360045" y="6552819"/>
            <a:ext cx="180023" cy="92333"/>
          </a:xfrm>
        </p:spPr>
        <p:txBody>
          <a:bodyPr/>
          <a:lstStyle/>
          <a:p>
            <a:fld id="{0CD1C0F9-8870-45B6-8F4C-C141C91534A5}" type="slidenum">
              <a:rPr lang="nb-NO" smtClean="0"/>
              <a:pPr/>
              <a:t>‹#›</a:t>
            </a:fld>
            <a:endParaRPr lang="nb-NO"/>
          </a:p>
        </p:txBody>
      </p:sp>
    </p:spTree>
    <p:extLst>
      <p:ext uri="{BB962C8B-B14F-4D97-AF65-F5344CB8AC3E}">
        <p14:creationId xmlns:p14="http://schemas.microsoft.com/office/powerpoint/2010/main" val="3729338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nndiagram">
    <p:spTree>
      <p:nvGrpSpPr>
        <p:cNvPr id="1" name=""/>
        <p:cNvGrpSpPr/>
        <p:nvPr/>
      </p:nvGrpSpPr>
      <p:grpSpPr>
        <a:xfrm>
          <a:off x="0" y="0"/>
          <a:ext cx="0" cy="0"/>
          <a:chOff x="0" y="0"/>
          <a:chExt cx="0" cy="0"/>
        </a:xfrm>
      </p:grpSpPr>
      <p:sp>
        <p:nvSpPr>
          <p:cNvPr id="19" name="Tittel 18">
            <a:extLst>
              <a:ext uri="{FF2B5EF4-FFF2-40B4-BE49-F238E27FC236}">
                <a16:creationId xmlns:a16="http://schemas.microsoft.com/office/drawing/2014/main" id="{C1A38F0B-1B77-1907-3A04-44519724810A}"/>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0" name="Plassholder for tekst 19">
            <a:extLst>
              <a:ext uri="{FF2B5EF4-FFF2-40B4-BE49-F238E27FC236}">
                <a16:creationId xmlns:a16="http://schemas.microsoft.com/office/drawing/2014/main" id="{730C5992-E99E-D43F-601D-6FCD04537A28}"/>
              </a:ext>
            </a:extLst>
          </p:cNvPr>
          <p:cNvSpPr>
            <a:spLocks noGrp="1"/>
          </p:cNvSpPr>
          <p:nvPr>
            <p:ph type="body" idx="10"/>
          </p:nvPr>
        </p:nvSpPr>
        <p:spPr>
          <a:xfrm>
            <a:off x="5735638" y="3089563"/>
            <a:ext cx="2704287" cy="2704287"/>
          </a:xfrm>
          <a:prstGeom prst="ellipse">
            <a:avLst/>
          </a:prstGeom>
          <a:solidFill>
            <a:srgbClr val="D7E7F4">
              <a:alpha val="70000"/>
            </a:srgbClr>
          </a:solidFill>
          <a:ln>
            <a:solidFill>
              <a:srgbClr val="054449"/>
            </a:solidFill>
          </a:ln>
        </p:spPr>
        <p:txBody>
          <a:bodyPr lIns="432000" tIns="180000" rIns="180000" bIns="18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1" name="Plassholder for tekst 20">
            <a:extLst>
              <a:ext uri="{FF2B5EF4-FFF2-40B4-BE49-F238E27FC236}">
                <a16:creationId xmlns:a16="http://schemas.microsoft.com/office/drawing/2014/main" id="{3457CEDF-2622-925A-9DE1-72B157D120E2}"/>
              </a:ext>
            </a:extLst>
          </p:cNvPr>
          <p:cNvSpPr>
            <a:spLocks noGrp="1"/>
          </p:cNvSpPr>
          <p:nvPr>
            <p:ph type="body" sz="quarter" idx="11"/>
          </p:nvPr>
        </p:nvSpPr>
        <p:spPr>
          <a:xfrm>
            <a:off x="3766789" y="3089563"/>
            <a:ext cx="2704287" cy="2704287"/>
          </a:xfrm>
          <a:prstGeom prst="ellipse">
            <a:avLst/>
          </a:prstGeom>
          <a:solidFill>
            <a:srgbClr val="CFE4DA">
              <a:alpha val="70000"/>
            </a:srgbClr>
          </a:solidFill>
          <a:ln>
            <a:solidFill>
              <a:srgbClr val="054449"/>
            </a:solidFill>
          </a:ln>
        </p:spPr>
        <p:txBody>
          <a:bodyPr lIns="180000" tIns="180000" rIns="432000" bIns="18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2" name="Plassholder for tekst 21">
            <a:extLst>
              <a:ext uri="{FF2B5EF4-FFF2-40B4-BE49-F238E27FC236}">
                <a16:creationId xmlns:a16="http://schemas.microsoft.com/office/drawing/2014/main" id="{11B381A1-2A6E-B79F-ABF2-7DE876B3C12C}"/>
              </a:ext>
            </a:extLst>
          </p:cNvPr>
          <p:cNvSpPr>
            <a:spLocks noGrp="1"/>
          </p:cNvSpPr>
          <p:nvPr>
            <p:ph type="body" sz="quarter" idx="12"/>
          </p:nvPr>
        </p:nvSpPr>
        <p:spPr>
          <a:xfrm>
            <a:off x="4803292" y="1280049"/>
            <a:ext cx="2704287" cy="2704287"/>
          </a:xfrm>
          <a:prstGeom prst="ellipse">
            <a:avLst/>
          </a:prstGeom>
          <a:solidFill>
            <a:srgbClr val="FBDECF">
              <a:alpha val="70000"/>
            </a:srgbClr>
          </a:solidFill>
          <a:ln>
            <a:solidFill>
              <a:srgbClr val="054449"/>
            </a:solidFill>
          </a:ln>
        </p:spPr>
        <p:txBody>
          <a:bodyPr lIns="180000" tIns="360000" rIns="180000" bIns="36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3EB1725B-A2DB-BA82-03D7-9684D3E89EA2}"/>
              </a:ext>
            </a:extLst>
          </p:cNvPr>
          <p:cNvSpPr>
            <a:spLocks noGrp="1"/>
          </p:cNvSpPr>
          <p:nvPr>
            <p:ph type="dt" sz="half" idx="13"/>
          </p:nvPr>
        </p:nvSpPr>
        <p:spPr/>
        <p:txBody>
          <a:bodyPr/>
          <a:lstStyle/>
          <a:p>
            <a:fld id="{FB8F170A-093A-4A3C-B52B-E9C6E75B8AD7}" type="datetime1">
              <a:rPr lang="nb-NO" smtClean="0"/>
              <a:t>28.02.2024</a:t>
            </a:fld>
            <a:endParaRPr lang="nb-NO"/>
          </a:p>
        </p:txBody>
      </p:sp>
      <p:sp>
        <p:nvSpPr>
          <p:cNvPr id="3" name="Plassholder for bunntekst 2">
            <a:extLst>
              <a:ext uri="{FF2B5EF4-FFF2-40B4-BE49-F238E27FC236}">
                <a16:creationId xmlns:a16="http://schemas.microsoft.com/office/drawing/2014/main" id="{E386A505-E7CC-B100-0F1F-105AAA7A0C04}"/>
              </a:ext>
            </a:extLst>
          </p:cNvPr>
          <p:cNvSpPr>
            <a:spLocks noGrp="1"/>
          </p:cNvSpPr>
          <p:nvPr>
            <p:ph type="ftr" sz="quarter" idx="14"/>
          </p:nvPr>
        </p:nvSpPr>
        <p:spPr/>
        <p:txBody>
          <a:bodyPr/>
          <a:lstStyle/>
          <a:p>
            <a:endParaRPr lang="nb-NO" dirty="0"/>
          </a:p>
        </p:txBody>
      </p:sp>
      <p:sp>
        <p:nvSpPr>
          <p:cNvPr id="4" name="Plassholder for lysbildenummer 3">
            <a:extLst>
              <a:ext uri="{FF2B5EF4-FFF2-40B4-BE49-F238E27FC236}">
                <a16:creationId xmlns:a16="http://schemas.microsoft.com/office/drawing/2014/main" id="{08C30131-EE02-8295-72C3-CD6855B7FF4E}"/>
              </a:ext>
            </a:extLst>
          </p:cNvPr>
          <p:cNvSpPr>
            <a:spLocks noGrp="1"/>
          </p:cNvSpPr>
          <p:nvPr>
            <p:ph type="sldNum" sz="quarter" idx="15"/>
          </p:nvPr>
        </p:nvSpPr>
        <p:spPr>
          <a:xfrm>
            <a:off x="360045" y="6552819"/>
            <a:ext cx="180023" cy="92333"/>
          </a:xfrm>
        </p:spPr>
        <p:txBody>
          <a:bodyPr/>
          <a:lstStyle/>
          <a:p>
            <a:fld id="{0CD1C0F9-8870-45B6-8F4C-C141C91534A5}" type="slidenum">
              <a:rPr lang="nb-NO" smtClean="0"/>
              <a:pPr/>
              <a:t>‹#›</a:t>
            </a:fld>
            <a:endParaRPr lang="nb-NO"/>
          </a:p>
        </p:txBody>
      </p:sp>
    </p:spTree>
    <p:extLst>
      <p:ext uri="{BB962C8B-B14F-4D97-AF65-F5344CB8AC3E}">
        <p14:creationId xmlns:p14="http://schemas.microsoft.com/office/powerpoint/2010/main" val="2901143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side med plass til infografikk">
    <p:bg>
      <p:bgPr>
        <a:solidFill>
          <a:srgbClr val="FFFFFF"/>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17928EB-96C9-D725-054C-09D58F33C831}"/>
              </a:ext>
            </a:extLst>
          </p:cNvPr>
          <p:cNvSpPr/>
          <p:nvPr userDrawn="1"/>
        </p:nvSpPr>
        <p:spPr>
          <a:xfrm>
            <a:off x="0" y="0"/>
            <a:ext cx="6098400" cy="6858000"/>
          </a:xfrm>
          <a:prstGeom prst="rect">
            <a:avLst/>
          </a:prstGeom>
          <a:solidFill>
            <a:srgbClr val="FAF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lassholder for tekst 11">
            <a:extLst>
              <a:ext uri="{FF2B5EF4-FFF2-40B4-BE49-F238E27FC236}">
                <a16:creationId xmlns:a16="http://schemas.microsoft.com/office/drawing/2014/main" id="{856CAFC8-208C-B7DC-D20D-C30615E97DE3}"/>
              </a:ext>
            </a:extLst>
          </p:cNvPr>
          <p:cNvSpPr>
            <a:spLocks noGrp="1"/>
          </p:cNvSpPr>
          <p:nvPr>
            <p:ph type="body" idx="10"/>
          </p:nvPr>
        </p:nvSpPr>
        <p:spPr>
          <a:xfrm>
            <a:off x="360045" y="1767016"/>
            <a:ext cx="5004626" cy="4042871"/>
          </a:xfrm>
        </p:spPr>
        <p:txBody>
          <a:bodyPr lIns="0" tIns="0" rIns="0" bIns="0"/>
          <a:lstStyle>
            <a:lvl1pPr marL="0" indent="0" algn="l">
              <a:lnSpc>
                <a:spcPct val="100000"/>
              </a:lnSpc>
              <a:spcBef>
                <a:spcPts val="300"/>
              </a:spcBef>
              <a:spcAft>
                <a:spcPts val="0"/>
              </a:spcAft>
              <a:buClrTx/>
              <a:buFontTx/>
              <a:buNone/>
              <a:defRPr sz="2000" b="0" i="0" u="none" cap="none">
                <a:solidFill>
                  <a:schemeClr val="dk1"/>
                </a:solidFill>
                <a:latin typeface="+mn-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D9B6BFAA-CD18-F412-8C06-C7ACCF8A8E00}"/>
              </a:ext>
            </a:extLst>
          </p:cNvPr>
          <p:cNvSpPr>
            <a:spLocks noGrp="1"/>
          </p:cNvSpPr>
          <p:nvPr>
            <p:ph type="title"/>
          </p:nvPr>
        </p:nvSpPr>
        <p:spPr>
          <a:xfrm>
            <a:off x="360045" y="360045"/>
            <a:ext cx="5004626"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C106B3F3-83DE-B0C0-4EEA-A2907A6DFA82}"/>
              </a:ext>
            </a:extLst>
          </p:cNvPr>
          <p:cNvSpPr>
            <a:spLocks noGrp="1"/>
          </p:cNvSpPr>
          <p:nvPr>
            <p:ph type="dt" sz="half" idx="11"/>
          </p:nvPr>
        </p:nvSpPr>
        <p:spPr/>
        <p:txBody>
          <a:bodyPr/>
          <a:lstStyle>
            <a:lvl1pPr>
              <a:defRPr>
                <a:solidFill>
                  <a:schemeClr val="dk1"/>
                </a:solidFill>
              </a:defRPr>
            </a:lvl1pPr>
          </a:lstStyle>
          <a:p>
            <a:fld id="{444F99E4-DDD6-47D0-ABF6-E7DDA880AF2E}" type="datetime1">
              <a:rPr lang="nb-NO" smtClean="0"/>
              <a:t>28.02.2024</a:t>
            </a:fld>
            <a:endParaRPr lang="nb-NO"/>
          </a:p>
        </p:txBody>
      </p:sp>
      <p:sp>
        <p:nvSpPr>
          <p:cNvPr id="3" name="Plassholder for bunntekst 2">
            <a:extLst>
              <a:ext uri="{FF2B5EF4-FFF2-40B4-BE49-F238E27FC236}">
                <a16:creationId xmlns:a16="http://schemas.microsoft.com/office/drawing/2014/main" id="{7129DE8F-C1CE-F923-58E8-B37F55BFE70D}"/>
              </a:ext>
            </a:extLst>
          </p:cNvPr>
          <p:cNvSpPr>
            <a:spLocks noGrp="1"/>
          </p:cNvSpPr>
          <p:nvPr>
            <p:ph type="ftr" sz="quarter" idx="12"/>
          </p:nvPr>
        </p:nvSpPr>
        <p:spPr/>
        <p:txBody>
          <a:bodyPr/>
          <a:lstStyle/>
          <a:p>
            <a:endParaRPr lang="nb-NO" dirty="0"/>
          </a:p>
        </p:txBody>
      </p:sp>
      <p:sp>
        <p:nvSpPr>
          <p:cNvPr id="4" name="Plassholder for lysbildenummer 3">
            <a:extLst>
              <a:ext uri="{FF2B5EF4-FFF2-40B4-BE49-F238E27FC236}">
                <a16:creationId xmlns:a16="http://schemas.microsoft.com/office/drawing/2014/main" id="{5832F7C0-1272-E70B-06BB-4F7AD730B67F}"/>
              </a:ext>
            </a:extLst>
          </p:cNvPr>
          <p:cNvSpPr>
            <a:spLocks noGrp="1"/>
          </p:cNvSpPr>
          <p:nvPr>
            <p:ph type="sldNum" sz="quarter" idx="13"/>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91059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de med heldekkende 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1"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Tree>
    <p:extLst>
      <p:ext uri="{BB962C8B-B14F-4D97-AF65-F5344CB8AC3E}">
        <p14:creationId xmlns:p14="http://schemas.microsoft.com/office/powerpoint/2010/main" val="339241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 tekstfelt variant 1">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0"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
        <p:nvSpPr>
          <p:cNvPr id="4" name="Plassholder for tekst 3">
            <a:extLst>
              <a:ext uri="{FF2B5EF4-FFF2-40B4-BE49-F238E27FC236}">
                <a16:creationId xmlns:a16="http://schemas.microsoft.com/office/drawing/2014/main" id="{3F084351-9D52-1FB9-568A-252FCECD3105}"/>
              </a:ext>
            </a:extLst>
          </p:cNvPr>
          <p:cNvSpPr>
            <a:spLocks noGrp="1"/>
          </p:cNvSpPr>
          <p:nvPr>
            <p:ph type="body" sz="quarter" idx="12"/>
          </p:nvPr>
        </p:nvSpPr>
        <p:spPr>
          <a:xfrm>
            <a:off x="248499" y="1455390"/>
            <a:ext cx="4375016" cy="1036347"/>
          </a:xfrm>
          <a:prstGeom prst="rect">
            <a:avLst/>
          </a:prstGeom>
          <a:solidFill>
            <a:srgbClr val="FAF6F3"/>
          </a:solidFill>
        </p:spPr>
        <p:txBody>
          <a:bodyPr wrap="square" lIns="360000" tIns="360000" rIns="360000" bIns="360000">
            <a:spAutoFit/>
          </a:bodyPr>
          <a:lstStyle>
            <a:lvl1pPr marL="0" indent="0" algn="l">
              <a:lnSpc>
                <a:spcPct val="120000"/>
              </a:lnSpc>
              <a:spcBef>
                <a:spcPts val="0"/>
              </a:spcBef>
              <a:spcAft>
                <a:spcPts val="0"/>
              </a:spcAft>
              <a:buNone/>
              <a:defRPr sz="1600" b="0" i="0" u="none" cap="none">
                <a:latin typeface="+mn-lt"/>
              </a:defRPr>
            </a:lvl1pPr>
          </a:lstStyle>
          <a:p>
            <a:pPr lvl="0"/>
            <a:r>
              <a:rPr lang="nb-NO"/>
              <a:t>Klikk for å redigere tekststiler i malen</a:t>
            </a:r>
          </a:p>
        </p:txBody>
      </p:sp>
    </p:spTree>
    <p:extLst>
      <p:ext uri="{BB962C8B-B14F-4D97-AF65-F5344CB8AC3E}">
        <p14:creationId xmlns:p14="http://schemas.microsoft.com/office/powerpoint/2010/main" val="26022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 tekstfelt variant 2">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1"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
        <p:nvSpPr>
          <p:cNvPr id="4" name="Plassholder for tekst 3">
            <a:extLst>
              <a:ext uri="{FF2B5EF4-FFF2-40B4-BE49-F238E27FC236}">
                <a16:creationId xmlns:a16="http://schemas.microsoft.com/office/drawing/2014/main" id="{3F084351-9D52-1FB9-568A-252FCECD3105}"/>
              </a:ext>
            </a:extLst>
          </p:cNvPr>
          <p:cNvSpPr>
            <a:spLocks noGrp="1"/>
          </p:cNvSpPr>
          <p:nvPr>
            <p:ph type="body" sz="quarter" idx="12"/>
          </p:nvPr>
        </p:nvSpPr>
        <p:spPr>
          <a:xfrm>
            <a:off x="360045" y="512763"/>
            <a:ext cx="4283075" cy="2271718"/>
          </a:xfrm>
          <a:prstGeom prst="rect">
            <a:avLst/>
          </a:prstGeom>
          <a:solidFill>
            <a:srgbClr val="FAF6F3"/>
          </a:solidFill>
        </p:spPr>
        <p:txBody>
          <a:bodyPr wrap="square" lIns="360000" tIns="1440000" rIns="360000" bIns="540000">
            <a:spAutoFit/>
          </a:bodyPr>
          <a:lstStyle>
            <a:lvl1pPr marL="0" indent="0" algn="ctr">
              <a:lnSpc>
                <a:spcPct val="120000"/>
              </a:lnSpc>
              <a:spcBef>
                <a:spcPts val="0"/>
              </a:spcBef>
              <a:spcAft>
                <a:spcPts val="0"/>
              </a:spcAft>
              <a:buNone/>
              <a:defRPr sz="1600" b="0" i="0" u="none" cap="none">
                <a:latin typeface="+mn-lt"/>
              </a:defRPr>
            </a:lvl1pPr>
          </a:lstStyle>
          <a:p>
            <a:pPr lvl="0"/>
            <a:r>
              <a:rPr lang="nb-NO"/>
              <a:t>Klikk for å redigere tekststiler i malen</a:t>
            </a:r>
          </a:p>
        </p:txBody>
      </p:sp>
      <p:sp>
        <p:nvSpPr>
          <p:cNvPr id="6" name="Tittel 5">
            <a:extLst>
              <a:ext uri="{FF2B5EF4-FFF2-40B4-BE49-F238E27FC236}">
                <a16:creationId xmlns:a16="http://schemas.microsoft.com/office/drawing/2014/main" id="{0C29952C-063D-724E-703B-0C557DEFE08C}"/>
              </a:ext>
            </a:extLst>
          </p:cNvPr>
          <p:cNvSpPr>
            <a:spLocks noGrp="1"/>
          </p:cNvSpPr>
          <p:nvPr>
            <p:ph type="title"/>
          </p:nvPr>
        </p:nvSpPr>
        <p:spPr>
          <a:xfrm>
            <a:off x="360045" y="722638"/>
            <a:ext cx="4284000" cy="984885"/>
          </a:xfrm>
        </p:spPr>
        <p:txBody>
          <a:bodyPr anchor="b">
            <a:normAutofit/>
          </a:bodyPr>
          <a:lstStyle>
            <a:lvl1pPr algn="ctr">
              <a:defRPr sz="3200" b="0">
                <a:solidFill>
                  <a:schemeClr val="dk1"/>
                </a:solidFill>
              </a:defRPr>
            </a:lvl1pPr>
          </a:lstStyle>
          <a:p>
            <a:r>
              <a:rPr lang="nb-NO"/>
              <a:t>Klikk for å redigere tittelstil</a:t>
            </a:r>
            <a:endParaRPr lang="nb-NO" dirty="0"/>
          </a:p>
        </p:txBody>
      </p:sp>
    </p:spTree>
    <p:extLst>
      <p:ext uri="{BB962C8B-B14F-4D97-AF65-F5344CB8AC3E}">
        <p14:creationId xmlns:p14="http://schemas.microsoft.com/office/powerpoint/2010/main" val="70073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side">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DF961D0D-3E89-CCD8-F0FA-BA34523EC64F}"/>
              </a:ext>
            </a:extLst>
          </p:cNvPr>
          <p:cNvSpPr>
            <a:spLocks noGrp="1"/>
          </p:cNvSpPr>
          <p:nvPr>
            <p:ph type="body" idx="10" hasCustomPrompt="1"/>
          </p:nvPr>
        </p:nvSpPr>
        <p:spPr>
          <a:xfrm>
            <a:off x="360045" y="370799"/>
            <a:ext cx="11448000" cy="5223176"/>
          </a:xfrm>
        </p:spPr>
        <p:txBody>
          <a:bodyPr lIns="0" tIns="0" rIns="0" bIns="0"/>
          <a:lstStyle>
            <a:lvl1pPr marL="0" indent="0" algn="l">
              <a:lnSpc>
                <a:spcPct val="100000"/>
              </a:lnSpc>
              <a:spcBef>
                <a:spcPts val="0"/>
              </a:spcBef>
              <a:spcAft>
                <a:spcPts val="0"/>
              </a:spcAft>
              <a:buClrTx/>
              <a:buFontTx/>
              <a:buNone/>
              <a:defRPr sz="5600" b="0" i="0" u="none" cap="none">
                <a:solidFill>
                  <a:schemeClr val="dk1"/>
                </a:solidFill>
                <a:latin typeface="+mj-lt"/>
              </a:defRPr>
            </a:lvl1pPr>
          </a:lstStyle>
          <a:p>
            <a:pPr lvl="0"/>
            <a:r>
              <a:rPr lang="nb-NO" dirty="0"/>
              <a:t>Sitat</a:t>
            </a:r>
          </a:p>
        </p:txBody>
      </p:sp>
      <p:sp>
        <p:nvSpPr>
          <p:cNvPr id="10" name="Plassholder for tekst 9">
            <a:extLst>
              <a:ext uri="{FF2B5EF4-FFF2-40B4-BE49-F238E27FC236}">
                <a16:creationId xmlns:a16="http://schemas.microsoft.com/office/drawing/2014/main" id="{14B2BB77-4121-EE31-E193-6F53B0D33B96}"/>
              </a:ext>
            </a:extLst>
          </p:cNvPr>
          <p:cNvSpPr>
            <a:spLocks noGrp="1"/>
          </p:cNvSpPr>
          <p:nvPr>
            <p:ph type="body" sz="quarter" idx="11" hasCustomPrompt="1"/>
          </p:nvPr>
        </p:nvSpPr>
        <p:spPr>
          <a:xfrm>
            <a:off x="360045" y="5949703"/>
            <a:ext cx="11449050" cy="359023"/>
          </a:xfrm>
          <a:prstGeom prst="rect">
            <a:avLst/>
          </a:prstGeom>
        </p:spPr>
        <p:txBody>
          <a:bodyPr lIns="0" tIns="0" rIns="0" bIns="0"/>
          <a:lstStyle>
            <a:lvl1pPr marL="285750" indent="-285750" algn="l">
              <a:lnSpc>
                <a:spcPct val="100000"/>
              </a:lnSpc>
              <a:spcBef>
                <a:spcPts val="300"/>
              </a:spcBef>
              <a:spcAft>
                <a:spcPts val="0"/>
              </a:spcAft>
              <a:buClrTx/>
              <a:buFont typeface="Courier New" panose="02070309020205020404" pitchFamily="49" charset="0"/>
              <a:buChar char="­"/>
              <a:defRPr sz="1800" b="0" i="0" u="none" cap="none">
                <a:solidFill>
                  <a:schemeClr val="dk1"/>
                </a:solidFill>
                <a:latin typeface="+mn-lt"/>
              </a:defRPr>
            </a:lvl1pPr>
          </a:lstStyle>
          <a:p>
            <a:pPr lvl="0"/>
            <a:r>
              <a:rPr lang="nb-NO" dirty="0"/>
              <a:t>Kilde</a:t>
            </a:r>
          </a:p>
        </p:txBody>
      </p:sp>
      <p:sp>
        <p:nvSpPr>
          <p:cNvPr id="5" name="Plassholder for dato 4">
            <a:extLst>
              <a:ext uri="{FF2B5EF4-FFF2-40B4-BE49-F238E27FC236}">
                <a16:creationId xmlns:a16="http://schemas.microsoft.com/office/drawing/2014/main" id="{3059C503-D8E5-D52C-A6BF-E7B139493A5E}"/>
              </a:ext>
            </a:extLst>
          </p:cNvPr>
          <p:cNvSpPr>
            <a:spLocks noGrp="1"/>
          </p:cNvSpPr>
          <p:nvPr>
            <p:ph type="dt" sz="half" idx="12"/>
          </p:nvPr>
        </p:nvSpPr>
        <p:spPr/>
        <p:txBody>
          <a:bodyPr/>
          <a:lstStyle/>
          <a:p>
            <a:fld id="{506135E9-975B-4DCB-A12D-22E02D8A954E}" type="datetime1">
              <a:rPr lang="nb-NO" smtClean="0"/>
              <a:t>28.02.2024</a:t>
            </a:fld>
            <a:endParaRPr lang="nb-NO"/>
          </a:p>
        </p:txBody>
      </p:sp>
      <p:sp>
        <p:nvSpPr>
          <p:cNvPr id="6" name="Plassholder for bunntekst 5">
            <a:extLst>
              <a:ext uri="{FF2B5EF4-FFF2-40B4-BE49-F238E27FC236}">
                <a16:creationId xmlns:a16="http://schemas.microsoft.com/office/drawing/2014/main" id="{0F79F31C-A3F2-66E3-52AF-63C99E7A6915}"/>
              </a:ext>
            </a:extLst>
          </p:cNvPr>
          <p:cNvSpPr>
            <a:spLocks noGrp="1"/>
          </p:cNvSpPr>
          <p:nvPr>
            <p:ph type="ftr" sz="quarter" idx="13"/>
          </p:nvPr>
        </p:nvSpPr>
        <p:spPr/>
        <p:txBody>
          <a:bodyPr/>
          <a:lstStyle/>
          <a:p>
            <a:endParaRPr lang="nb-NO" dirty="0"/>
          </a:p>
        </p:txBody>
      </p:sp>
      <p:sp>
        <p:nvSpPr>
          <p:cNvPr id="7" name="Plassholder for lysbildenummer 6">
            <a:extLst>
              <a:ext uri="{FF2B5EF4-FFF2-40B4-BE49-F238E27FC236}">
                <a16:creationId xmlns:a16="http://schemas.microsoft.com/office/drawing/2014/main" id="{028A4AAF-2092-F7CE-0462-2B431203CE3F}"/>
              </a:ext>
            </a:extLst>
          </p:cNvPr>
          <p:cNvSpPr>
            <a:spLocks noGrp="1"/>
          </p:cNvSpPr>
          <p:nvPr>
            <p:ph type="sldNum" sz="quarter" idx="14"/>
          </p:nvPr>
        </p:nvSpPr>
        <p:spPr>
          <a:xfrm>
            <a:off x="360045" y="6552819"/>
            <a:ext cx="180023" cy="92333"/>
          </a:xfrm>
        </p:spPr>
        <p:txBody>
          <a:bodyPr/>
          <a:lstStyle/>
          <a:p>
            <a:fld id="{0CD1C0F9-8870-45B6-8F4C-C141C91534A5}" type="slidenum">
              <a:rPr lang="nb-NO" smtClean="0"/>
              <a:pPr/>
              <a:t>‹#›</a:t>
            </a:fld>
            <a:endParaRPr lang="nb-NO"/>
          </a:p>
        </p:txBody>
      </p:sp>
      <p:sp>
        <p:nvSpPr>
          <p:cNvPr id="2" name="TekstSylinder 1">
            <a:extLst>
              <a:ext uri="{FF2B5EF4-FFF2-40B4-BE49-F238E27FC236}">
                <a16:creationId xmlns:a16="http://schemas.microsoft.com/office/drawing/2014/main" id="{51F099EA-C5B5-5783-380D-AB1B44566DCA}"/>
              </a:ext>
            </a:extLst>
          </p:cNvPr>
          <p:cNvSpPr txBox="1"/>
          <p:nvPr userDrawn="1"/>
        </p:nvSpPr>
        <p:spPr>
          <a:xfrm>
            <a:off x="-1821584" y="2468700"/>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3" name="Gruppe 2">
            <a:extLst>
              <a:ext uri="{FF2B5EF4-FFF2-40B4-BE49-F238E27FC236}">
                <a16:creationId xmlns:a16="http://schemas.microsoft.com/office/drawing/2014/main" id="{BBAFE2AF-F251-8A93-2F6D-765F89BE751B}"/>
              </a:ext>
            </a:extLst>
          </p:cNvPr>
          <p:cNvGrpSpPr/>
          <p:nvPr userDrawn="1"/>
        </p:nvGrpSpPr>
        <p:grpSpPr>
          <a:xfrm>
            <a:off x="-1743412" y="4103279"/>
            <a:ext cx="1306512" cy="1526657"/>
            <a:chOff x="-1589485" y="1838157"/>
            <a:chExt cx="1306512" cy="1526657"/>
          </a:xfrm>
        </p:grpSpPr>
        <p:pic>
          <p:nvPicPr>
            <p:cNvPr id="4" name="Bilde 3">
              <a:extLst>
                <a:ext uri="{FF2B5EF4-FFF2-40B4-BE49-F238E27FC236}">
                  <a16:creationId xmlns:a16="http://schemas.microsoft.com/office/drawing/2014/main" id="{B80D324F-5BDC-C209-74B5-5611B3AC5E21}"/>
                </a:ext>
              </a:extLst>
            </p:cNvPr>
            <p:cNvPicPr>
              <a:picLocks noChangeAspect="1"/>
            </p:cNvPicPr>
            <p:nvPr userDrawn="1"/>
          </p:nvPicPr>
          <p:blipFill>
            <a:blip r:embed="rId2"/>
            <a:stretch>
              <a:fillRect/>
            </a:stretch>
          </p:blipFill>
          <p:spPr>
            <a:xfrm>
              <a:off x="-1589485" y="1838157"/>
              <a:ext cx="1306512" cy="1526657"/>
            </a:xfrm>
            <a:prstGeom prst="rect">
              <a:avLst/>
            </a:prstGeom>
          </p:spPr>
        </p:pic>
        <p:sp>
          <p:nvSpPr>
            <p:cNvPr id="8" name="Rektangel 7">
              <a:extLst>
                <a:ext uri="{FF2B5EF4-FFF2-40B4-BE49-F238E27FC236}">
                  <a16:creationId xmlns:a16="http://schemas.microsoft.com/office/drawing/2014/main" id="{B62832CE-3441-ABC8-E90F-8FDC3F220E9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TekstSylinder 16">
            <a:extLst>
              <a:ext uri="{FF2B5EF4-FFF2-40B4-BE49-F238E27FC236}">
                <a16:creationId xmlns:a16="http://schemas.microsoft.com/office/drawing/2014/main" id="{76B82D3F-F591-7E81-E3D4-88FC2183807E}"/>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Sitatside</a:t>
            </a:r>
          </a:p>
        </p:txBody>
      </p:sp>
      <p:sp>
        <p:nvSpPr>
          <p:cNvPr id="18" name="TekstSylinder 17">
            <a:extLst>
              <a:ext uri="{FF2B5EF4-FFF2-40B4-BE49-F238E27FC236}">
                <a16:creationId xmlns:a16="http://schemas.microsoft.com/office/drawing/2014/main" id="{1393C352-7F8A-BB46-6DD2-405E620C7436}"/>
              </a:ext>
            </a:extLst>
          </p:cNvPr>
          <p:cNvSpPr txBox="1"/>
          <p:nvPr userDrawn="1"/>
        </p:nvSpPr>
        <p:spPr>
          <a:xfrm>
            <a:off x="-1743412" y="5717314"/>
            <a:ext cx="1466114" cy="431657"/>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 typeface="Calibri" panose="020F0502020204030204" pitchFamily="34" charset="0"/>
              <a:buNone/>
              <a:tabLst/>
              <a:defRPr/>
            </a:pPr>
            <a:r>
              <a:rPr lang="nb-NO" sz="800" i="1" dirty="0"/>
              <a:t>Trykk «flere farger» under malingsspannet for å skrive HEX-verdi</a:t>
            </a:r>
          </a:p>
        </p:txBody>
      </p:sp>
      <p:grpSp>
        <p:nvGrpSpPr>
          <p:cNvPr id="21" name="Gruppe 20">
            <a:extLst>
              <a:ext uri="{FF2B5EF4-FFF2-40B4-BE49-F238E27FC236}">
                <a16:creationId xmlns:a16="http://schemas.microsoft.com/office/drawing/2014/main" id="{EE6999BF-82B3-B4D7-9C03-EE9595EA0BBE}"/>
              </a:ext>
            </a:extLst>
          </p:cNvPr>
          <p:cNvGrpSpPr/>
          <p:nvPr userDrawn="1"/>
        </p:nvGrpSpPr>
        <p:grpSpPr>
          <a:xfrm>
            <a:off x="-1821584" y="966475"/>
            <a:ext cx="1689882" cy="1316579"/>
            <a:chOff x="-1821584" y="897895"/>
            <a:chExt cx="1689882" cy="1316579"/>
          </a:xfrm>
        </p:grpSpPr>
        <p:sp>
          <p:nvSpPr>
            <p:cNvPr id="12" name="TekstSylinder 11">
              <a:extLst>
                <a:ext uri="{FF2B5EF4-FFF2-40B4-BE49-F238E27FC236}">
                  <a16:creationId xmlns:a16="http://schemas.microsoft.com/office/drawing/2014/main" id="{C3DF03D0-21D4-7E2E-91BD-9F559C46C9BE}"/>
                </a:ext>
              </a:extLst>
            </p:cNvPr>
            <p:cNvSpPr txBox="1"/>
            <p:nvPr userDrawn="1"/>
          </p:nvSpPr>
          <p:spPr>
            <a:xfrm>
              <a:off x="-1821584" y="897895"/>
              <a:ext cx="1689882" cy="1316579"/>
            </a:xfrm>
            <a:prstGeom prst="rect">
              <a:avLst/>
            </a:prstGeom>
            <a:noFill/>
          </p:spPr>
          <p:txBody>
            <a:bodyPr wrap="square" lIns="0" tIns="0" rIns="0" bIns="0" rtlCol="0">
              <a:spAutoFit/>
            </a:bodyPr>
            <a:lstStyle/>
            <a:p>
              <a:pPr marL="0" indent="0">
                <a:lnSpc>
                  <a:spcPct val="120000"/>
                </a:lnSpc>
                <a:buFont typeface="Calibri" panose="020F0502020204030204" pitchFamily="34" charset="0"/>
                <a:buNone/>
              </a:pPr>
              <a:r>
                <a:rPr lang="nb-NO" sz="900" b="0" u="none" strike="noStrike" dirty="0">
                  <a:solidFill>
                    <a:srgbClr val="032B2F"/>
                  </a:solidFill>
                  <a:effectLst/>
                  <a:latin typeface="+mn-lt"/>
                </a:rPr>
                <a:t>Font skal være minimum 40 </a:t>
              </a:r>
              <a:r>
                <a:rPr lang="nb-NO" sz="900" b="0" u="none" strike="noStrike" dirty="0" err="1">
                  <a:solidFill>
                    <a:srgbClr val="032B2F"/>
                  </a:solidFill>
                  <a:effectLst/>
                  <a:latin typeface="+mn-lt"/>
                </a:rPr>
                <a:t>pt</a:t>
              </a:r>
              <a:r>
                <a:rPr lang="nb-NO" sz="900" b="0" u="none" strike="noStrike" dirty="0">
                  <a:solidFill>
                    <a:srgbClr val="032B2F"/>
                  </a:solidFill>
                  <a:effectLst/>
                  <a:latin typeface="+mn-lt"/>
                </a:rPr>
                <a:t> og siden kan ha disse bakgrunnene:</a:t>
              </a:r>
            </a:p>
            <a:p>
              <a:pPr>
                <a:lnSpc>
                  <a:spcPct val="120000"/>
                </a:lnSpc>
              </a:pPr>
              <a:r>
                <a:rPr lang="nb-NO" sz="900" b="0" u="none" strike="noStrike" dirty="0">
                  <a:solidFill>
                    <a:srgbClr val="032B2F"/>
                  </a:solidFill>
                  <a:effectLst/>
                  <a:latin typeface="+mn-lt"/>
                </a:rPr>
                <a:t>Lysegrønn – #E2F1DF</a:t>
              </a:r>
              <a:endParaRPr lang="nb-NO" sz="900" b="0" dirty="0">
                <a:solidFill>
                  <a:srgbClr val="032B2F"/>
                </a:solidFill>
                <a:latin typeface="+mn-lt"/>
              </a:endParaRPr>
            </a:p>
            <a:p>
              <a:pPr marL="0" indent="0">
                <a:lnSpc>
                  <a:spcPct val="120000"/>
                </a:lnSpc>
                <a:buFont typeface="Calibri" panose="020F0502020204030204" pitchFamily="34" charset="0"/>
                <a:buNone/>
              </a:pPr>
              <a:r>
                <a:rPr lang="nb-NO" sz="900" b="0" u="none" strike="noStrike" dirty="0">
                  <a:solidFill>
                    <a:srgbClr val="032B2F"/>
                  </a:solidFill>
                  <a:effectLst/>
                  <a:latin typeface="+mn-lt"/>
                </a:rPr>
                <a:t>Lyseblå - #E7F2F8</a:t>
              </a:r>
            </a:p>
            <a:p>
              <a:pPr>
                <a:lnSpc>
                  <a:spcPct val="120000"/>
                </a:lnSpc>
              </a:pPr>
              <a:r>
                <a:rPr lang="nb-NO" sz="900" b="0" dirty="0">
                  <a:solidFill>
                    <a:srgbClr val="032B2F"/>
                  </a:solidFill>
                  <a:latin typeface="+mn-lt"/>
                </a:rPr>
                <a:t>Lysebeige – #FAF6F3</a:t>
              </a:r>
              <a:br>
                <a:rPr lang="nb-NO" sz="900" b="0" dirty="0">
                  <a:solidFill>
                    <a:srgbClr val="032B2F"/>
                  </a:solidFill>
                  <a:latin typeface="+mn-lt"/>
                </a:rPr>
              </a:br>
              <a:r>
                <a:rPr lang="nb-NO" sz="900" b="0" dirty="0">
                  <a:solidFill>
                    <a:srgbClr val="032B2F"/>
                  </a:solidFill>
                  <a:latin typeface="+mn-lt"/>
                </a:rPr>
                <a:t>Lysegul – #F8DE9C</a:t>
              </a:r>
            </a:p>
            <a:p>
              <a:pPr>
                <a:lnSpc>
                  <a:spcPct val="120000"/>
                </a:lnSpc>
              </a:pPr>
              <a:r>
                <a:rPr lang="nb-NO" sz="900" b="0" dirty="0">
                  <a:solidFill>
                    <a:srgbClr val="032B2F"/>
                  </a:solidFill>
                  <a:latin typeface="+mn-lt"/>
                </a:rPr>
                <a:t>Rosa - #FBD4C1</a:t>
              </a:r>
            </a:p>
          </p:txBody>
        </p:sp>
        <p:sp>
          <p:nvSpPr>
            <p:cNvPr id="13" name="Rektangel 12">
              <a:extLst>
                <a:ext uri="{FF2B5EF4-FFF2-40B4-BE49-F238E27FC236}">
                  <a16:creationId xmlns:a16="http://schemas.microsoft.com/office/drawing/2014/main" id="{48D5FFDF-0916-6C32-9535-0DD96DB83E1A}"/>
                </a:ext>
              </a:extLst>
            </p:cNvPr>
            <p:cNvSpPr/>
            <p:nvPr userDrawn="1"/>
          </p:nvSpPr>
          <p:spPr>
            <a:xfrm>
              <a:off x="-668267" y="1417565"/>
              <a:ext cx="158310"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4" name="Rektangel 13">
              <a:extLst>
                <a:ext uri="{FF2B5EF4-FFF2-40B4-BE49-F238E27FC236}">
                  <a16:creationId xmlns:a16="http://schemas.microsoft.com/office/drawing/2014/main" id="{0608194F-1C12-8B1B-4B0F-D245E075963A}"/>
                </a:ext>
              </a:extLst>
            </p:cNvPr>
            <p:cNvSpPr/>
            <p:nvPr userDrawn="1"/>
          </p:nvSpPr>
          <p:spPr>
            <a:xfrm>
              <a:off x="-668267" y="1583455"/>
              <a:ext cx="158310"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dirty="0"/>
            </a:p>
          </p:txBody>
        </p:sp>
        <p:sp>
          <p:nvSpPr>
            <p:cNvPr id="15" name="Rektangel 14">
              <a:extLst>
                <a:ext uri="{FF2B5EF4-FFF2-40B4-BE49-F238E27FC236}">
                  <a16:creationId xmlns:a16="http://schemas.microsoft.com/office/drawing/2014/main" id="{66431863-D660-0CD5-2FA4-30B6F4C0B72C}"/>
                </a:ext>
              </a:extLst>
            </p:cNvPr>
            <p:cNvSpPr/>
            <p:nvPr userDrawn="1"/>
          </p:nvSpPr>
          <p:spPr>
            <a:xfrm>
              <a:off x="-668267" y="1749345"/>
              <a:ext cx="158310"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6" name="Rektangel 15">
              <a:extLst>
                <a:ext uri="{FF2B5EF4-FFF2-40B4-BE49-F238E27FC236}">
                  <a16:creationId xmlns:a16="http://schemas.microsoft.com/office/drawing/2014/main" id="{0F74CDAD-19BC-0514-68F4-563F6D926BAD}"/>
                </a:ext>
              </a:extLst>
            </p:cNvPr>
            <p:cNvSpPr/>
            <p:nvPr userDrawn="1"/>
          </p:nvSpPr>
          <p:spPr>
            <a:xfrm>
              <a:off x="-668267" y="1915235"/>
              <a:ext cx="158310" cy="123825"/>
            </a:xfrm>
            <a:prstGeom prst="rect">
              <a:avLst/>
            </a:prstGeom>
            <a:solidFill>
              <a:srgbClr val="F8DE9C"/>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0" name="Rektangel 19">
              <a:extLst>
                <a:ext uri="{FF2B5EF4-FFF2-40B4-BE49-F238E27FC236}">
                  <a16:creationId xmlns:a16="http://schemas.microsoft.com/office/drawing/2014/main" id="{ADA69DD8-8BFC-0D32-1DCE-A738D9D31733}"/>
                </a:ext>
              </a:extLst>
            </p:cNvPr>
            <p:cNvSpPr/>
            <p:nvPr userDrawn="1"/>
          </p:nvSpPr>
          <p:spPr>
            <a:xfrm>
              <a:off x="-668267" y="2081123"/>
              <a:ext cx="158310" cy="123825"/>
            </a:xfrm>
            <a:prstGeom prst="rect">
              <a:avLst/>
            </a:prstGeom>
            <a:solidFill>
              <a:srgbClr val="FBD4C1"/>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Tree>
    <p:extLst>
      <p:ext uri="{BB962C8B-B14F-4D97-AF65-F5344CB8AC3E}">
        <p14:creationId xmlns:p14="http://schemas.microsoft.com/office/powerpoint/2010/main" val="10949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rgbClr val="054449"/>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086E5DF-6BBC-CD75-1A87-F6905460A2E4}"/>
              </a:ext>
            </a:extLst>
          </p:cNvPr>
          <p:cNvSpPr>
            <a:spLocks noGrp="1"/>
          </p:cNvSpPr>
          <p:nvPr>
            <p:ph type="pic" sz="quarter" idx="13" hasCustomPrompt="1"/>
          </p:nvPr>
        </p:nvSpPr>
        <p:spPr>
          <a:xfrm>
            <a:off x="0" y="0"/>
            <a:ext cx="12192000" cy="6858000"/>
          </a:xfrm>
          <a:custGeom>
            <a:avLst/>
            <a:gdLst>
              <a:gd name="connsiteX0" fmla="*/ 7920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 name="connsiteX6" fmla="*/ 6096000 w 12192000"/>
              <a:gd name="connsiteY6" fmla="*/ 6094798 h 6858000"/>
              <a:gd name="connsiteX7" fmla="*/ 7920000 w 12192000"/>
              <a:gd name="connsiteY7" fmla="*/ 60947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920000" y="0"/>
                </a:moveTo>
                <a:lnTo>
                  <a:pt x="12192000" y="0"/>
                </a:lnTo>
                <a:lnTo>
                  <a:pt x="12192000" y="6858000"/>
                </a:lnTo>
                <a:lnTo>
                  <a:pt x="0" y="6858000"/>
                </a:lnTo>
                <a:lnTo>
                  <a:pt x="0" y="6094800"/>
                </a:lnTo>
                <a:lnTo>
                  <a:pt x="6096000" y="6094800"/>
                </a:lnTo>
                <a:lnTo>
                  <a:pt x="6096000" y="6094798"/>
                </a:lnTo>
                <a:lnTo>
                  <a:pt x="7920000" y="6094798"/>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solidFill>
                  <a:schemeClr val="bg2"/>
                </a:solidFill>
              </a:defRPr>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1490586"/>
            <a:ext cx="6444805" cy="1410643"/>
          </a:xfrm>
        </p:spPr>
        <p:txBody>
          <a:bodyPr lIns="0" tIns="0" rIns="0" bIns="0" anchor="b">
            <a:normAutofit/>
          </a:bodyPr>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096387"/>
            <a:ext cx="6444805"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2" name="Picture 9" descr="A white text on a black background&#10;&#10;Description automatically generated">
            <a:extLst>
              <a:ext uri="{FF2B5EF4-FFF2-40B4-BE49-F238E27FC236}">
                <a16:creationId xmlns:a16="http://schemas.microsoft.com/office/drawing/2014/main" id="{83A0315B-BAE7-D98C-8085-DAAA8A584B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5700"/>
          </a:xfrm>
          <a:prstGeom prst="rect">
            <a:avLst/>
          </a:prstGeom>
        </p:spPr>
      </p:pic>
      <p:sp>
        <p:nvSpPr>
          <p:cNvPr id="4" name="Plassholder for dato 3">
            <a:extLst>
              <a:ext uri="{FF2B5EF4-FFF2-40B4-BE49-F238E27FC236}">
                <a16:creationId xmlns:a16="http://schemas.microsoft.com/office/drawing/2014/main" id="{CFDD4DCB-8B64-0266-688B-FC4A349A058F}"/>
              </a:ext>
            </a:extLst>
          </p:cNvPr>
          <p:cNvSpPr>
            <a:spLocks noGrp="1"/>
          </p:cNvSpPr>
          <p:nvPr>
            <p:ph type="dt" sz="half" idx="14"/>
          </p:nvPr>
        </p:nvSpPr>
        <p:spPr>
          <a:xfrm>
            <a:off x="360045" y="5580698"/>
            <a:ext cx="2844799" cy="187231"/>
          </a:xfrm>
        </p:spPr>
        <p:txBody>
          <a:bodyPr>
            <a:normAutofit/>
          </a:bodyPr>
          <a:lstStyle>
            <a:lvl1pPr>
              <a:defRPr sz="1100">
                <a:solidFill>
                  <a:srgbClr val="E2F1DF"/>
                </a:solidFill>
              </a:defRPr>
            </a:lvl1pPr>
          </a:lstStyle>
          <a:p>
            <a:fld id="{035C1F7A-CEF0-4897-9C81-39641BC5E30D}" type="datetime1">
              <a:rPr lang="nb-NO" smtClean="0"/>
              <a:t>28.02.2024</a:t>
            </a:fld>
            <a:endParaRPr lang="nb-NO"/>
          </a:p>
        </p:txBody>
      </p:sp>
    </p:spTree>
    <p:extLst>
      <p:ext uri="{BB962C8B-B14F-4D97-AF65-F5344CB8AC3E}">
        <p14:creationId xmlns:p14="http://schemas.microsoft.com/office/powerpoint/2010/main" val="773089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steside - variant 1">
    <p:bg>
      <p:bgPr>
        <a:solidFill>
          <a:srgbClr val="054449"/>
        </a:solidFill>
        <a:effectLst/>
      </p:bgPr>
    </p:bg>
    <p:spTree>
      <p:nvGrpSpPr>
        <p:cNvPr id="1" name=""/>
        <p:cNvGrpSpPr/>
        <p:nvPr/>
      </p:nvGrpSpPr>
      <p:grpSpPr>
        <a:xfrm>
          <a:off x="0" y="0"/>
          <a:ext cx="0" cy="0"/>
          <a:chOff x="0" y="0"/>
          <a:chExt cx="0" cy="0"/>
        </a:xfrm>
      </p:grpSpPr>
      <p:pic>
        <p:nvPicPr>
          <p:cNvPr id="10" name="Picture 6" descr="A white text on a black background&#10;&#10;Description automatically generated">
            <a:extLst>
              <a:ext uri="{FF2B5EF4-FFF2-40B4-BE49-F238E27FC236}">
                <a16:creationId xmlns:a16="http://schemas.microsoft.com/office/drawing/2014/main" id="{4F450EC7-33DF-1A35-C109-EAEC7E690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12" name="Plassholder for tekst 11">
            <a:extLst>
              <a:ext uri="{FF2B5EF4-FFF2-40B4-BE49-F238E27FC236}">
                <a16:creationId xmlns:a16="http://schemas.microsoft.com/office/drawing/2014/main" id="{4A84F568-737D-16BD-21AF-37A871721435}"/>
              </a:ext>
            </a:extLst>
          </p:cNvPr>
          <p:cNvSpPr>
            <a:spLocks noGrp="1"/>
          </p:cNvSpPr>
          <p:nvPr>
            <p:ph type="body" idx="10" hasCustomPrompt="1"/>
          </p:nvPr>
        </p:nvSpPr>
        <p:spPr>
          <a:xfrm>
            <a:off x="3936460" y="1080000"/>
            <a:ext cx="4319081" cy="4319081"/>
          </a:xfrm>
          <a:prstGeom prst="ellipse">
            <a:avLst/>
          </a:prstGeom>
          <a:solidFill>
            <a:srgbClr val="E2F1DF"/>
          </a:solidFill>
        </p:spPr>
        <p:txBody>
          <a:bodyPr lIns="0" tIns="0" rIns="0" bIns="0" anchor="ctr"/>
          <a:lstStyle>
            <a:lvl1pPr marL="0" indent="0" algn="ctr">
              <a:lnSpc>
                <a:spcPct val="100000"/>
              </a:lnSpc>
              <a:spcBef>
                <a:spcPts val="300"/>
              </a:spcBef>
              <a:spcAft>
                <a:spcPts val="0"/>
              </a:spcAft>
              <a:buClrTx/>
              <a:buFontTx/>
              <a:buNone/>
              <a:defRPr sz="7200" b="0" i="0" u="none" cap="none">
                <a:solidFill>
                  <a:srgbClr val="032C30"/>
                </a:solidFill>
                <a:latin typeface="+mj-lt"/>
              </a:defRPr>
            </a:lvl1pPr>
          </a:lstStyle>
          <a:p>
            <a:pPr lvl="0"/>
            <a:r>
              <a:rPr lang="nb-NO" dirty="0"/>
              <a:t>Tekst</a:t>
            </a:r>
          </a:p>
        </p:txBody>
      </p:sp>
      <p:sp>
        <p:nvSpPr>
          <p:cNvPr id="13" name="Plassholder for tekst 12">
            <a:extLst>
              <a:ext uri="{FF2B5EF4-FFF2-40B4-BE49-F238E27FC236}">
                <a16:creationId xmlns:a16="http://schemas.microsoft.com/office/drawing/2014/main" id="{C812C82A-65FE-A113-F45E-552F5182AEB5}"/>
              </a:ext>
            </a:extLst>
          </p:cNvPr>
          <p:cNvSpPr>
            <a:spLocks noGrp="1"/>
          </p:cNvSpPr>
          <p:nvPr>
            <p:ph type="body" sz="quarter" idx="11" hasCustomPrompt="1"/>
          </p:nvPr>
        </p:nvSpPr>
        <p:spPr>
          <a:xfrm>
            <a:off x="360045" y="4876800"/>
            <a:ext cx="2845475" cy="1733550"/>
          </a:xfrm>
          <a:prstGeom prst="rect">
            <a:avLst/>
          </a:prstGeom>
        </p:spPr>
        <p:txBody>
          <a:bodyPr lIns="0" tIns="0" rIns="0" bIns="0" anchor="b"/>
          <a:lstStyle>
            <a:lvl1pPr marL="0" indent="0" algn="l">
              <a:lnSpc>
                <a:spcPct val="120000"/>
              </a:lnSpc>
              <a:spcBef>
                <a:spcPts val="300"/>
              </a:spcBef>
              <a:spcAft>
                <a:spcPts val="0"/>
              </a:spcAft>
              <a:buClrTx/>
              <a:buFontTx/>
              <a:buNone/>
              <a:defRPr sz="1400" b="0" i="0" u="none" cap="none">
                <a:solidFill>
                  <a:srgbClr val="E2F1DF"/>
                </a:solidFill>
                <a:latin typeface="+mn-lt"/>
              </a:defRPr>
            </a:lvl1pPr>
          </a:lstStyle>
          <a:p>
            <a:pPr lvl="0"/>
            <a:r>
              <a:rPr lang="nb-NO" dirty="0"/>
              <a:t>Navn Etternavn</a:t>
            </a:r>
            <a:br>
              <a:rPr lang="nb-NO" dirty="0"/>
            </a:br>
            <a:r>
              <a:rPr lang="nb-NO" dirty="0"/>
              <a:t>Stilling</a:t>
            </a:r>
            <a:br>
              <a:rPr lang="nb-NO" dirty="0"/>
            </a:br>
            <a:r>
              <a:rPr lang="nb-NO" dirty="0"/>
              <a:t>Tel: 00 00 00 00</a:t>
            </a:r>
            <a:br>
              <a:rPr lang="nb-NO" dirty="0"/>
            </a:br>
            <a:r>
              <a:rPr lang="nb-NO" dirty="0"/>
              <a:t>E-post</a:t>
            </a:r>
          </a:p>
        </p:txBody>
      </p:sp>
    </p:spTree>
    <p:extLst>
      <p:ext uri="{BB962C8B-B14F-4D97-AF65-F5344CB8AC3E}">
        <p14:creationId xmlns:p14="http://schemas.microsoft.com/office/powerpoint/2010/main" val="2150581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steside - variant 2">
    <p:bg>
      <p:bgPr>
        <a:solidFill>
          <a:srgbClr val="054449"/>
        </a:solidFill>
        <a:effectLst/>
      </p:bgPr>
    </p:bg>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F03A6848-0C9C-055B-7D88-716227BEB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10" name="Plassholder for tekst 9">
            <a:extLst>
              <a:ext uri="{FF2B5EF4-FFF2-40B4-BE49-F238E27FC236}">
                <a16:creationId xmlns:a16="http://schemas.microsoft.com/office/drawing/2014/main" id="{FCED397D-B5D3-4CC9-388D-55AB6C7039E3}"/>
              </a:ext>
            </a:extLst>
          </p:cNvPr>
          <p:cNvSpPr>
            <a:spLocks noGrp="1"/>
          </p:cNvSpPr>
          <p:nvPr>
            <p:ph type="body" idx="10"/>
          </p:nvPr>
        </p:nvSpPr>
        <p:spPr>
          <a:xfrm>
            <a:off x="360045" y="2353452"/>
            <a:ext cx="11448000" cy="1800000"/>
          </a:xfrm>
        </p:spPr>
        <p:txBody>
          <a:bodyPr lIns="0" tIns="0" rIns="0" bIns="0"/>
          <a:lstStyle>
            <a:lvl1pPr marL="0" indent="0" algn="l">
              <a:lnSpc>
                <a:spcPct val="100000"/>
              </a:lnSpc>
              <a:spcBef>
                <a:spcPts val="300"/>
              </a:spcBef>
              <a:spcAft>
                <a:spcPts val="0"/>
              </a:spcAft>
              <a:buClrTx/>
              <a:buFontTx/>
              <a:buNone/>
              <a:defRPr sz="6400" b="0" i="0" u="none" cap="none">
                <a:solidFill>
                  <a:srgbClr val="E2F1DF"/>
                </a:solidFill>
                <a:latin typeface="+mj-lt"/>
              </a:defRPr>
            </a:lvl1pPr>
          </a:lstStyle>
          <a:p>
            <a:pPr lvl="0"/>
            <a:r>
              <a:rPr lang="nb-NO"/>
              <a:t>Klikk for å redigere tekststiler i malen</a:t>
            </a:r>
          </a:p>
        </p:txBody>
      </p:sp>
      <p:sp>
        <p:nvSpPr>
          <p:cNvPr id="11" name="Plassholder for tekst 12">
            <a:extLst>
              <a:ext uri="{FF2B5EF4-FFF2-40B4-BE49-F238E27FC236}">
                <a16:creationId xmlns:a16="http://schemas.microsoft.com/office/drawing/2014/main" id="{5F7B4887-E713-ED91-0CF6-37BAD63CD648}"/>
              </a:ext>
            </a:extLst>
          </p:cNvPr>
          <p:cNvSpPr>
            <a:spLocks noGrp="1"/>
          </p:cNvSpPr>
          <p:nvPr>
            <p:ph type="body" sz="quarter" idx="11" hasCustomPrompt="1"/>
          </p:nvPr>
        </p:nvSpPr>
        <p:spPr>
          <a:xfrm>
            <a:off x="360045" y="4876800"/>
            <a:ext cx="2845475" cy="1733550"/>
          </a:xfrm>
          <a:prstGeom prst="rect">
            <a:avLst/>
          </a:prstGeom>
        </p:spPr>
        <p:txBody>
          <a:bodyPr lIns="0" tIns="0" rIns="0" bIns="0" anchor="b"/>
          <a:lstStyle>
            <a:lvl1pPr marL="0" indent="0" algn="l">
              <a:lnSpc>
                <a:spcPct val="120000"/>
              </a:lnSpc>
              <a:spcBef>
                <a:spcPts val="300"/>
              </a:spcBef>
              <a:spcAft>
                <a:spcPts val="0"/>
              </a:spcAft>
              <a:buClrTx/>
              <a:buFontTx/>
              <a:buNone/>
              <a:defRPr sz="1400" b="0" i="0" u="none" cap="none">
                <a:solidFill>
                  <a:srgbClr val="E2F1DF"/>
                </a:solidFill>
                <a:latin typeface="+mn-lt"/>
              </a:defRPr>
            </a:lvl1pPr>
          </a:lstStyle>
          <a:p>
            <a:pPr lvl="0"/>
            <a:r>
              <a:rPr lang="nb-NO" dirty="0"/>
              <a:t>Navn Etternavn</a:t>
            </a:r>
            <a:br>
              <a:rPr lang="nb-NO" dirty="0"/>
            </a:br>
            <a:r>
              <a:rPr lang="nb-NO" dirty="0"/>
              <a:t>Stilling</a:t>
            </a:r>
            <a:br>
              <a:rPr lang="nb-NO" dirty="0"/>
            </a:br>
            <a:r>
              <a:rPr lang="nb-NO" dirty="0"/>
              <a:t>Tel: 00 00 00 00</a:t>
            </a:r>
            <a:br>
              <a:rPr lang="nb-NO" dirty="0"/>
            </a:br>
            <a:r>
              <a:rPr lang="nb-NO" dirty="0"/>
              <a:t>E-post</a:t>
            </a:r>
          </a:p>
        </p:txBody>
      </p:sp>
    </p:spTree>
    <p:extLst>
      <p:ext uri="{BB962C8B-B14F-4D97-AF65-F5344CB8AC3E}">
        <p14:creationId xmlns:p14="http://schemas.microsoft.com/office/powerpoint/2010/main" val="1958616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5F31A3-E890-75B5-0DA8-84931D163081}"/>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86EE4E03-3FB4-67A8-9C86-C3E9CF9F149B}"/>
              </a:ext>
            </a:extLst>
          </p:cNvPr>
          <p:cNvSpPr>
            <a:spLocks noGrp="1"/>
          </p:cNvSpPr>
          <p:nvPr>
            <p:ph type="dt" sz="half" idx="10"/>
          </p:nvPr>
        </p:nvSpPr>
        <p:spPr/>
        <p:txBody>
          <a:bodyPr/>
          <a:lstStyle>
            <a:lvl1pPr>
              <a:defRPr>
                <a:solidFill>
                  <a:schemeClr val="dk1"/>
                </a:solidFill>
              </a:defRPr>
            </a:lvl1pPr>
          </a:lstStyle>
          <a:p>
            <a:fld id="{57518469-CB7A-4D99-96BA-251832C2A0EA}" type="datetime1">
              <a:rPr lang="nb-NO" smtClean="0"/>
              <a:t>28.02.2024</a:t>
            </a:fld>
            <a:endParaRPr lang="nb-NO"/>
          </a:p>
        </p:txBody>
      </p:sp>
      <p:sp>
        <p:nvSpPr>
          <p:cNvPr id="4" name="Plassholder for bunntekst 3">
            <a:extLst>
              <a:ext uri="{FF2B5EF4-FFF2-40B4-BE49-F238E27FC236}">
                <a16:creationId xmlns:a16="http://schemas.microsoft.com/office/drawing/2014/main" id="{CF313554-5E91-C3A2-299D-680C626A3FF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8C35E9-77F8-D66B-A9D1-71AAB2361C8D}"/>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87039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9C8D7DC-B11F-1D8A-0D78-B9CFEF18138F}"/>
              </a:ext>
            </a:extLst>
          </p:cNvPr>
          <p:cNvSpPr>
            <a:spLocks noGrp="1"/>
          </p:cNvSpPr>
          <p:nvPr>
            <p:ph type="dt" sz="half" idx="10"/>
          </p:nvPr>
        </p:nvSpPr>
        <p:spPr/>
        <p:txBody>
          <a:bodyPr/>
          <a:lstStyle>
            <a:lvl1pPr>
              <a:defRPr>
                <a:solidFill>
                  <a:schemeClr val="dk1"/>
                </a:solidFill>
              </a:defRPr>
            </a:lvl1pPr>
          </a:lstStyle>
          <a:p>
            <a:fld id="{5E893BAF-01C8-4EA2-8BCB-A1D88241BAC1}" type="datetime1">
              <a:rPr lang="nb-NO" smtClean="0"/>
              <a:t>28.02.2024</a:t>
            </a:fld>
            <a:endParaRPr lang="nb-NO"/>
          </a:p>
        </p:txBody>
      </p:sp>
      <p:sp>
        <p:nvSpPr>
          <p:cNvPr id="3" name="Plassholder for bunntekst 2">
            <a:extLst>
              <a:ext uri="{FF2B5EF4-FFF2-40B4-BE49-F238E27FC236}">
                <a16:creationId xmlns:a16="http://schemas.microsoft.com/office/drawing/2014/main" id="{3706515C-D702-F4B9-0528-CE72727EC77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AA722AA-82FC-355C-2C8A-89866D0C10CE}"/>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3486749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003038" y="229551"/>
            <a:ext cx="8642350" cy="802295"/>
          </a:xfrm>
        </p:spPr>
        <p:txBody>
          <a:bodyPr/>
          <a:lstStyle/>
          <a:p>
            <a:r>
              <a:rPr lang="nb-NO"/>
              <a:t>Klikk for å redigere tittelstil</a:t>
            </a:r>
          </a:p>
        </p:txBody>
      </p:sp>
      <p:sp>
        <p:nvSpPr>
          <p:cNvPr id="8" name="Plassholder for tekst 7"/>
          <p:cNvSpPr>
            <a:spLocks noGrp="1"/>
          </p:cNvSpPr>
          <p:nvPr>
            <p:ph type="body" sz="quarter" idx="13"/>
          </p:nvPr>
        </p:nvSpPr>
        <p:spPr>
          <a:xfrm>
            <a:off x="1003039" y="1252307"/>
            <a:ext cx="8642349" cy="662940"/>
          </a:xfrm>
        </p:spPr>
        <p:txBody>
          <a:bodyPr>
            <a:normAutofit/>
          </a:bodyPr>
          <a:lstStyle>
            <a:lvl1pPr marL="0" indent="0">
              <a:buNone/>
              <a:defRPr sz="2400"/>
            </a:lvl1pPr>
          </a:lstStyle>
          <a:p>
            <a:pPr lvl="0"/>
            <a:r>
              <a:rPr lang="nb-NO"/>
              <a:t>Klikk for å redigere tekststiler i malen</a:t>
            </a:r>
          </a:p>
        </p:txBody>
      </p:sp>
      <p:sp>
        <p:nvSpPr>
          <p:cNvPr id="5" name="Plassholder for innhold 2">
            <a:extLst>
              <a:ext uri="{FF2B5EF4-FFF2-40B4-BE49-F238E27FC236}">
                <a16:creationId xmlns:a16="http://schemas.microsoft.com/office/drawing/2014/main" id="{73F895F0-77FF-CD47-9AE2-2F6A44C3C866}"/>
              </a:ext>
            </a:extLst>
          </p:cNvPr>
          <p:cNvSpPr>
            <a:spLocks noGrp="1"/>
          </p:cNvSpPr>
          <p:nvPr>
            <p:ph idx="18"/>
          </p:nvPr>
        </p:nvSpPr>
        <p:spPr>
          <a:xfrm>
            <a:off x="1003038" y="2020838"/>
            <a:ext cx="8642351" cy="3584855"/>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AutoShape 2">
            <a:extLst>
              <a:ext uri="{FF2B5EF4-FFF2-40B4-BE49-F238E27FC236}">
                <a16:creationId xmlns:a16="http://schemas.microsoft.com/office/drawing/2014/main" id="{44742208-0FCD-F15F-A4C4-B5549AE05937}"/>
              </a:ext>
            </a:extLst>
          </p:cNvPr>
          <p:cNvSpPr>
            <a:spLocks noChangeAspect="1" noChangeArrowheads="1"/>
          </p:cNvSpPr>
          <p:nvPr userDrawn="1"/>
        </p:nvSpPr>
        <p:spPr bwMode="auto">
          <a:xfrm>
            <a:off x="1138686" y="4653000"/>
            <a:ext cx="1975449" cy="19754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3251356782"/>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bilde høyre side">
    <p:bg>
      <p:bgPr>
        <a:solidFill>
          <a:schemeClr val="bg1"/>
        </a:solidFill>
        <a:effectLst/>
      </p:bgPr>
    </p:bg>
    <p:spTree>
      <p:nvGrpSpPr>
        <p:cNvPr id="1" name=""/>
        <p:cNvGrpSpPr/>
        <p:nvPr/>
      </p:nvGrpSpPr>
      <p:grpSpPr>
        <a:xfrm>
          <a:off x="0" y="0"/>
          <a:ext cx="0" cy="0"/>
          <a:chOff x="0" y="0"/>
          <a:chExt cx="0" cy="0"/>
        </a:xfrm>
      </p:grpSpPr>
      <p:sp>
        <p:nvSpPr>
          <p:cNvPr id="14" name="Tittel 9">
            <a:extLst>
              <a:ext uri="{FF2B5EF4-FFF2-40B4-BE49-F238E27FC236}">
                <a16:creationId xmlns:a16="http://schemas.microsoft.com/office/drawing/2014/main" id="{AF32C31A-24B8-7742-9A05-F181BFA833E2}"/>
              </a:ext>
            </a:extLst>
          </p:cNvPr>
          <p:cNvSpPr>
            <a:spLocks noGrp="1"/>
          </p:cNvSpPr>
          <p:nvPr>
            <p:ph type="title" hasCustomPrompt="1"/>
          </p:nvPr>
        </p:nvSpPr>
        <p:spPr>
          <a:xfrm>
            <a:off x="1781812" y="175261"/>
            <a:ext cx="3592621" cy="1042989"/>
          </a:xfrm>
        </p:spPr>
        <p:txBody>
          <a:bodyPr/>
          <a:lstStyle/>
          <a:p>
            <a:r>
              <a:rPr lang="nb-NO"/>
              <a:t>Rediger tittel</a:t>
            </a:r>
          </a:p>
        </p:txBody>
      </p:sp>
      <p:sp>
        <p:nvSpPr>
          <p:cNvPr id="15" name="Plassholder for tekst 7">
            <a:extLst>
              <a:ext uri="{FF2B5EF4-FFF2-40B4-BE49-F238E27FC236}">
                <a16:creationId xmlns:a16="http://schemas.microsoft.com/office/drawing/2014/main" id="{C66DCF21-EAFA-3A41-BE70-4FA7492B2ADF}"/>
              </a:ext>
            </a:extLst>
          </p:cNvPr>
          <p:cNvSpPr>
            <a:spLocks noGrp="1"/>
          </p:cNvSpPr>
          <p:nvPr>
            <p:ph type="body" sz="quarter" idx="13" hasCustomPrompt="1"/>
          </p:nvPr>
        </p:nvSpPr>
        <p:spPr>
          <a:xfrm>
            <a:off x="1781813" y="1272540"/>
            <a:ext cx="3598790" cy="662940"/>
          </a:xfrm>
        </p:spPr>
        <p:txBody>
          <a:bodyPr>
            <a:normAutofit/>
          </a:bodyPr>
          <a:lstStyle>
            <a:lvl1pPr marL="0" indent="0">
              <a:buNone/>
              <a:defRPr sz="2400"/>
            </a:lvl1pPr>
          </a:lstStyle>
          <a:p>
            <a:pPr lvl="0"/>
            <a:r>
              <a:rPr lang="nb-NO"/>
              <a:t>Redigere tekststiler i malen</a:t>
            </a:r>
          </a:p>
        </p:txBody>
      </p:sp>
      <p:sp>
        <p:nvSpPr>
          <p:cNvPr id="16" name="Plassholder for innhold 2">
            <a:extLst>
              <a:ext uri="{FF2B5EF4-FFF2-40B4-BE49-F238E27FC236}">
                <a16:creationId xmlns:a16="http://schemas.microsoft.com/office/drawing/2014/main" id="{72901C8E-001B-F049-88E5-B8D5BB9DEF62}"/>
              </a:ext>
            </a:extLst>
          </p:cNvPr>
          <p:cNvSpPr>
            <a:spLocks noGrp="1"/>
          </p:cNvSpPr>
          <p:nvPr>
            <p:ph idx="18"/>
          </p:nvPr>
        </p:nvSpPr>
        <p:spPr>
          <a:xfrm>
            <a:off x="1781813" y="2088261"/>
            <a:ext cx="3598790" cy="3633463"/>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bilde 7">
            <a:extLst>
              <a:ext uri="{FF2B5EF4-FFF2-40B4-BE49-F238E27FC236}">
                <a16:creationId xmlns:a16="http://schemas.microsoft.com/office/drawing/2014/main" id="{416C4B6B-3620-044B-8962-E86EE71162EA}"/>
              </a:ext>
            </a:extLst>
          </p:cNvPr>
          <p:cNvSpPr>
            <a:spLocks noGrp="1"/>
          </p:cNvSpPr>
          <p:nvPr>
            <p:ph type="pic" sz="quarter" idx="14"/>
          </p:nvPr>
        </p:nvSpPr>
        <p:spPr>
          <a:xfrm>
            <a:off x="7149258" y="0"/>
            <a:ext cx="5041733" cy="6858000"/>
          </a:xfrm>
        </p:spPr>
        <p:txBody>
          <a:bodyPr/>
          <a:lstStyle/>
          <a:p>
            <a:r>
              <a:rPr lang="nb-NO"/>
              <a:t>Klikk på ikonet for å legge til et bilde</a:t>
            </a:r>
          </a:p>
        </p:txBody>
      </p:sp>
      <p:pic>
        <p:nvPicPr>
          <p:cNvPr id="2" name="Bilde 1" descr="Et bilde som inneholder Font, Grafikk, grafisk design, logo&#10;&#10;Automatisk generert beskrivelse">
            <a:extLst>
              <a:ext uri="{FF2B5EF4-FFF2-40B4-BE49-F238E27FC236}">
                <a16:creationId xmlns:a16="http://schemas.microsoft.com/office/drawing/2014/main" id="{D8E7AD90-23A3-5376-2383-971DF75A56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763" y="6423992"/>
            <a:ext cx="1241380" cy="216000"/>
          </a:xfrm>
          <a:prstGeom prst="rect">
            <a:avLst/>
          </a:prstGeom>
        </p:spPr>
      </p:pic>
      <p:pic>
        <p:nvPicPr>
          <p:cNvPr id="3" name="Bilde 2">
            <a:extLst>
              <a:ext uri="{FF2B5EF4-FFF2-40B4-BE49-F238E27FC236}">
                <a16:creationId xmlns:a16="http://schemas.microsoft.com/office/drawing/2014/main" id="{5A89E689-10DF-0798-FC19-390607A0D7F2}"/>
              </a:ext>
            </a:extLst>
          </p:cNvPr>
          <p:cNvPicPr>
            <a:picLocks noChangeAspect="1"/>
          </p:cNvPicPr>
          <p:nvPr userDrawn="1"/>
        </p:nvPicPr>
        <p:blipFill>
          <a:blip r:embed="rId3"/>
          <a:stretch>
            <a:fillRect/>
          </a:stretch>
        </p:blipFill>
        <p:spPr>
          <a:xfrm>
            <a:off x="5993264" y="6447477"/>
            <a:ext cx="674593" cy="216000"/>
          </a:xfrm>
          <a:prstGeom prst="rect">
            <a:avLst/>
          </a:prstGeom>
        </p:spPr>
      </p:pic>
    </p:spTree>
    <p:extLst>
      <p:ext uri="{BB962C8B-B14F-4D97-AF65-F5344CB8AC3E}">
        <p14:creationId xmlns:p14="http://schemas.microsoft.com/office/powerpoint/2010/main" val="2966556698"/>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o tekstboks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774825" y="2088261"/>
            <a:ext cx="4215840" cy="468058"/>
          </a:xfrm>
        </p:spPr>
        <p:txBody>
          <a:bodyPr anchor="t" anchorCtr="0">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11" name="Plassholder for tekst 7"/>
          <p:cNvSpPr>
            <a:spLocks noGrp="1"/>
          </p:cNvSpPr>
          <p:nvPr>
            <p:ph type="body" sz="quarter" idx="13"/>
          </p:nvPr>
        </p:nvSpPr>
        <p:spPr>
          <a:xfrm>
            <a:off x="1774825" y="1272540"/>
            <a:ext cx="7200900" cy="662940"/>
          </a:xfrm>
        </p:spPr>
        <p:txBody>
          <a:bodyPr>
            <a:normAutofit/>
          </a:bodyPr>
          <a:lstStyle>
            <a:lvl1pPr marL="0" indent="0">
              <a:buNone/>
              <a:defRPr sz="2400"/>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692F5284-8A87-2144-8467-841D31A6941F}"/>
              </a:ext>
            </a:extLst>
          </p:cNvPr>
          <p:cNvSpPr>
            <a:spLocks noGrp="1"/>
          </p:cNvSpPr>
          <p:nvPr>
            <p:ph type="body" idx="15"/>
          </p:nvPr>
        </p:nvSpPr>
        <p:spPr>
          <a:xfrm>
            <a:off x="6192184" y="2088261"/>
            <a:ext cx="4215840" cy="468058"/>
          </a:xfrm>
        </p:spPr>
        <p:txBody>
          <a:bodyPr anchor="t" anchorCtr="0">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8" name="Plassholder for innhold 2">
            <a:extLst>
              <a:ext uri="{FF2B5EF4-FFF2-40B4-BE49-F238E27FC236}">
                <a16:creationId xmlns:a16="http://schemas.microsoft.com/office/drawing/2014/main" id="{D94E3107-F953-B743-A81F-F7E74686282A}"/>
              </a:ext>
            </a:extLst>
          </p:cNvPr>
          <p:cNvSpPr>
            <a:spLocks noGrp="1"/>
          </p:cNvSpPr>
          <p:nvPr>
            <p:ph idx="17"/>
          </p:nvPr>
        </p:nvSpPr>
        <p:spPr>
          <a:xfrm>
            <a:off x="1774825" y="2669227"/>
            <a:ext cx="4224992" cy="3052497"/>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innhold 2">
            <a:extLst>
              <a:ext uri="{FF2B5EF4-FFF2-40B4-BE49-F238E27FC236}">
                <a16:creationId xmlns:a16="http://schemas.microsoft.com/office/drawing/2014/main" id="{999D5A5B-BDA7-664F-82CF-938CBD9F413C}"/>
              </a:ext>
            </a:extLst>
          </p:cNvPr>
          <p:cNvSpPr>
            <a:spLocks noGrp="1"/>
          </p:cNvSpPr>
          <p:nvPr>
            <p:ph idx="18"/>
          </p:nvPr>
        </p:nvSpPr>
        <p:spPr>
          <a:xfrm>
            <a:off x="6192183" y="2669227"/>
            <a:ext cx="4224992" cy="3052497"/>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9782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rgbClr val="E2F1DF"/>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086E5DF-6BBC-CD75-1A87-F6905460A2E4}"/>
              </a:ext>
            </a:extLst>
          </p:cNvPr>
          <p:cNvSpPr>
            <a:spLocks noGrp="1"/>
          </p:cNvSpPr>
          <p:nvPr>
            <p:ph type="pic" sz="quarter" idx="13" hasCustomPrompt="1"/>
          </p:nvPr>
        </p:nvSpPr>
        <p:spPr>
          <a:xfrm>
            <a:off x="0" y="0"/>
            <a:ext cx="12192000" cy="6858000"/>
          </a:xfrm>
          <a:custGeom>
            <a:avLst/>
            <a:gdLst>
              <a:gd name="connsiteX0" fmla="*/ 7920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 name="connsiteX6" fmla="*/ 6096000 w 12192000"/>
              <a:gd name="connsiteY6" fmla="*/ 6094798 h 6858000"/>
              <a:gd name="connsiteX7" fmla="*/ 7920000 w 12192000"/>
              <a:gd name="connsiteY7" fmla="*/ 60947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920000" y="0"/>
                </a:moveTo>
                <a:lnTo>
                  <a:pt x="12192000" y="0"/>
                </a:lnTo>
                <a:lnTo>
                  <a:pt x="12192000" y="6858000"/>
                </a:lnTo>
                <a:lnTo>
                  <a:pt x="0" y="6858000"/>
                </a:lnTo>
                <a:lnTo>
                  <a:pt x="0" y="6094800"/>
                </a:lnTo>
                <a:lnTo>
                  <a:pt x="6096000" y="6094800"/>
                </a:lnTo>
                <a:lnTo>
                  <a:pt x="6096000" y="6094798"/>
                </a:lnTo>
                <a:lnTo>
                  <a:pt x="7920000" y="6094798"/>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1490586"/>
            <a:ext cx="6444805" cy="1410643"/>
          </a:xfrm>
        </p:spPr>
        <p:txBody>
          <a:bodyPr lIns="0" tIns="0" rIns="0" bIns="0" anchor="b">
            <a:normAutofit/>
          </a:bodyPr>
          <a:lstStyle>
            <a:lvl1pPr marL="0" indent="0" algn="l">
              <a:lnSpc>
                <a:spcPts val="5460"/>
              </a:lnSpc>
              <a:spcBef>
                <a:spcPts val="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096387"/>
            <a:ext cx="6444805"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chemeClr val="dk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4" name="Picture 1" descr="A blue text on a black background&#10;&#10;Description automatically generated">
            <a:extLst>
              <a:ext uri="{FF2B5EF4-FFF2-40B4-BE49-F238E27FC236}">
                <a16:creationId xmlns:a16="http://schemas.microsoft.com/office/drawing/2014/main" id="{2DF79538-601F-FCD2-3FB7-E5F8CB7E4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8013"/>
          </a:xfrm>
          <a:prstGeom prst="rect">
            <a:avLst/>
          </a:prstGeom>
        </p:spPr>
      </p:pic>
      <p:sp>
        <p:nvSpPr>
          <p:cNvPr id="2" name="Plassholder for dato 1">
            <a:extLst>
              <a:ext uri="{FF2B5EF4-FFF2-40B4-BE49-F238E27FC236}">
                <a16:creationId xmlns:a16="http://schemas.microsoft.com/office/drawing/2014/main" id="{DE46B72B-F539-92F2-66B4-2C01DACF8F91}"/>
              </a:ext>
            </a:extLst>
          </p:cNvPr>
          <p:cNvSpPr>
            <a:spLocks noGrp="1"/>
          </p:cNvSpPr>
          <p:nvPr>
            <p:ph type="dt" sz="half" idx="14"/>
          </p:nvPr>
        </p:nvSpPr>
        <p:spPr>
          <a:xfrm>
            <a:off x="360045" y="5580698"/>
            <a:ext cx="2844799" cy="187231"/>
          </a:xfrm>
        </p:spPr>
        <p:txBody>
          <a:bodyPr>
            <a:normAutofit/>
          </a:bodyPr>
          <a:lstStyle>
            <a:lvl1pPr>
              <a:defRPr sz="1100">
                <a:solidFill>
                  <a:schemeClr val="tx1"/>
                </a:solidFill>
              </a:defRPr>
            </a:lvl1pPr>
          </a:lstStyle>
          <a:p>
            <a:fld id="{DC5969B5-A6DF-45CA-A6DD-0CB2D8DDE70F}" type="datetime1">
              <a:rPr lang="nb-NO" smtClean="0"/>
              <a:t>28.02.2024</a:t>
            </a:fld>
            <a:endParaRPr lang="nb-NO"/>
          </a:p>
        </p:txBody>
      </p:sp>
    </p:spTree>
    <p:extLst>
      <p:ext uri="{BB962C8B-B14F-4D97-AF65-F5344CB8AC3E}">
        <p14:creationId xmlns:p14="http://schemas.microsoft.com/office/powerpoint/2010/main" val="122904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rgbClr val="054449"/>
        </a:solidFill>
        <a:effectLst/>
      </p:bgPr>
    </p:bg>
    <p:spTree>
      <p:nvGrpSpPr>
        <p:cNvPr id="1" name=""/>
        <p:cNvGrpSpPr/>
        <p:nvPr/>
      </p:nvGrpSpPr>
      <p:grpSpPr>
        <a:xfrm>
          <a:off x="0" y="0"/>
          <a:ext cx="0" cy="0"/>
          <a:chOff x="0" y="0"/>
          <a:chExt cx="0" cy="0"/>
        </a:xfrm>
      </p:grpSpPr>
      <p:pic>
        <p:nvPicPr>
          <p:cNvPr id="8" name="Picture 2" descr="A white text on a black background&#10;&#10;Description automatically generated">
            <a:extLst>
              <a:ext uri="{FF2B5EF4-FFF2-40B4-BE49-F238E27FC236}">
                <a16:creationId xmlns:a16="http://schemas.microsoft.com/office/drawing/2014/main" id="{4A3C982D-06FF-5DD5-FB25-1489BFD85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4" y="370800"/>
            <a:ext cx="1404000" cy="245700"/>
          </a:xfrm>
          <a:prstGeom prst="rect">
            <a:avLst/>
          </a:prstGeom>
        </p:spPr>
      </p:pic>
      <p:sp>
        <p:nvSpPr>
          <p:cNvPr id="14" name="Tittel 13">
            <a:extLst>
              <a:ext uri="{FF2B5EF4-FFF2-40B4-BE49-F238E27FC236}">
                <a16:creationId xmlns:a16="http://schemas.microsoft.com/office/drawing/2014/main" id="{B5A7ADC7-4658-4CA4-1A8F-736AD233C7E3}"/>
              </a:ext>
            </a:extLst>
          </p:cNvPr>
          <p:cNvSpPr>
            <a:spLocks noGrp="1"/>
          </p:cNvSpPr>
          <p:nvPr>
            <p:ph type="title" idx="10"/>
          </p:nvPr>
        </p:nvSpPr>
        <p:spPr>
          <a:xfrm>
            <a:off x="360045" y="1490400"/>
            <a:ext cx="6443999" cy="1400846"/>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15" name="Undertittel 14">
            <a:extLst>
              <a:ext uri="{FF2B5EF4-FFF2-40B4-BE49-F238E27FC236}">
                <a16:creationId xmlns:a16="http://schemas.microsoft.com/office/drawing/2014/main" id="{645735BC-D85A-BED5-CBB2-DCA7E56D5991}"/>
              </a:ext>
            </a:extLst>
          </p:cNvPr>
          <p:cNvSpPr>
            <a:spLocks noGrp="1"/>
          </p:cNvSpPr>
          <p:nvPr>
            <p:ph type="subTitle" idx="11"/>
          </p:nvPr>
        </p:nvSpPr>
        <p:spPr>
          <a:xfrm>
            <a:off x="360045" y="3104376"/>
            <a:ext cx="6443999" cy="590354"/>
          </a:xfrm>
        </p:spPr>
        <p:txBody>
          <a:bodyPr lIns="0" tIns="0" rIns="0" bIns="0"/>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0" name="Plassholder for bilde 19">
            <a:extLst>
              <a:ext uri="{FF2B5EF4-FFF2-40B4-BE49-F238E27FC236}">
                <a16:creationId xmlns:a16="http://schemas.microsoft.com/office/drawing/2014/main" id="{006622AF-BC59-0C38-CE0D-3781AC2F0C59}"/>
              </a:ext>
            </a:extLst>
          </p:cNvPr>
          <p:cNvSpPr>
            <a:spLocks noGrp="1"/>
          </p:cNvSpPr>
          <p:nvPr>
            <p:ph type="pic" sz="quarter" idx="15" hasCustomPrompt="1"/>
          </p:nvPr>
        </p:nvSpPr>
        <p:spPr>
          <a:xfrm>
            <a:off x="8296641" y="1265953"/>
            <a:ext cx="2356431" cy="4267200"/>
          </a:xfrm>
          <a:prstGeom prst="rect">
            <a:avLst/>
          </a:prstGeom>
        </p:spPr>
        <p:txBody>
          <a:bodyPr lIns="91440" tIns="45720" rIns="91440" bIns="45720"/>
          <a:lstStyle>
            <a:lvl1pPr marL="0" indent="0" algn="ctr">
              <a:buNone/>
              <a:defRPr>
                <a:solidFill>
                  <a:schemeClr val="lt1"/>
                </a:solidFill>
              </a:defRPr>
            </a:lvl1pPr>
          </a:lstStyle>
          <a:p>
            <a:r>
              <a:rPr lang="nb-NO" dirty="0" err="1"/>
              <a:t>Click</a:t>
            </a:r>
            <a:r>
              <a:rPr lang="nb-NO" dirty="0"/>
              <a:t> to </a:t>
            </a:r>
            <a:r>
              <a:rPr lang="nb-NO" dirty="0" err="1"/>
              <a:t>add</a:t>
            </a:r>
            <a:r>
              <a:rPr lang="nb-NO" dirty="0"/>
              <a:t> </a:t>
            </a:r>
            <a:r>
              <a:rPr lang="nb-NO" dirty="0" err="1"/>
              <a:t>illustration</a:t>
            </a:r>
            <a:endParaRPr lang="nb-NO" dirty="0"/>
          </a:p>
        </p:txBody>
      </p:sp>
      <p:sp>
        <p:nvSpPr>
          <p:cNvPr id="2" name="Plassholder for dato 1">
            <a:extLst>
              <a:ext uri="{FF2B5EF4-FFF2-40B4-BE49-F238E27FC236}">
                <a16:creationId xmlns:a16="http://schemas.microsoft.com/office/drawing/2014/main" id="{4A91C28E-F806-1FF4-F953-CB36242F55C5}"/>
              </a:ext>
            </a:extLst>
          </p:cNvPr>
          <p:cNvSpPr>
            <a:spLocks noGrp="1"/>
          </p:cNvSpPr>
          <p:nvPr>
            <p:ph type="dt" sz="half" idx="16"/>
          </p:nvPr>
        </p:nvSpPr>
        <p:spPr>
          <a:xfrm>
            <a:off x="360045" y="6120765"/>
            <a:ext cx="2844799" cy="187231"/>
          </a:xfrm>
        </p:spPr>
        <p:txBody>
          <a:bodyPr>
            <a:normAutofit/>
          </a:bodyPr>
          <a:lstStyle>
            <a:lvl1pPr>
              <a:defRPr sz="1100">
                <a:solidFill>
                  <a:srgbClr val="E2F1DF"/>
                </a:solidFill>
              </a:defRPr>
            </a:lvl1pPr>
          </a:lstStyle>
          <a:p>
            <a:fld id="{CB5E580E-EA15-4822-9787-69C5D7EA5047}" type="datetime1">
              <a:rPr lang="nb-NO" smtClean="0"/>
              <a:t>28.02.2024</a:t>
            </a:fld>
            <a:endParaRPr lang="nb-NO"/>
          </a:p>
        </p:txBody>
      </p:sp>
    </p:spTree>
    <p:extLst>
      <p:ext uri="{BB962C8B-B14F-4D97-AF65-F5344CB8AC3E}">
        <p14:creationId xmlns:p14="http://schemas.microsoft.com/office/powerpoint/2010/main" val="15792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6">
    <p:bg>
      <p:bgPr>
        <a:solidFill>
          <a:srgbClr val="054449"/>
        </a:solidFill>
        <a:effectLst/>
      </p:bgPr>
    </p:bg>
    <p:spTree>
      <p:nvGrpSpPr>
        <p:cNvPr id="1" name=""/>
        <p:cNvGrpSpPr/>
        <p:nvPr/>
      </p:nvGrpSpPr>
      <p:grpSpPr>
        <a:xfrm>
          <a:off x="0" y="0"/>
          <a:ext cx="0" cy="0"/>
          <a:chOff x="0" y="0"/>
          <a:chExt cx="0" cy="0"/>
        </a:xfrm>
      </p:grpSpPr>
      <p:pic>
        <p:nvPicPr>
          <p:cNvPr id="8" name="Picture 2" descr="A white text on a black background&#10;&#10;Description automatically generated">
            <a:extLst>
              <a:ext uri="{FF2B5EF4-FFF2-40B4-BE49-F238E27FC236}">
                <a16:creationId xmlns:a16="http://schemas.microsoft.com/office/drawing/2014/main" id="{4A3C982D-06FF-5DD5-FB25-1489BFD85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4" y="370800"/>
            <a:ext cx="1404000" cy="245700"/>
          </a:xfrm>
          <a:prstGeom prst="rect">
            <a:avLst/>
          </a:prstGeom>
        </p:spPr>
      </p:pic>
      <p:sp>
        <p:nvSpPr>
          <p:cNvPr id="14" name="Tittel 13">
            <a:extLst>
              <a:ext uri="{FF2B5EF4-FFF2-40B4-BE49-F238E27FC236}">
                <a16:creationId xmlns:a16="http://schemas.microsoft.com/office/drawing/2014/main" id="{B5A7ADC7-4658-4CA4-1A8F-736AD233C7E3}"/>
              </a:ext>
            </a:extLst>
          </p:cNvPr>
          <p:cNvSpPr>
            <a:spLocks noGrp="1"/>
          </p:cNvSpPr>
          <p:nvPr>
            <p:ph type="title" idx="10"/>
          </p:nvPr>
        </p:nvSpPr>
        <p:spPr>
          <a:xfrm>
            <a:off x="360045" y="1490400"/>
            <a:ext cx="10765345" cy="1400846"/>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15" name="Undertittel 14">
            <a:extLst>
              <a:ext uri="{FF2B5EF4-FFF2-40B4-BE49-F238E27FC236}">
                <a16:creationId xmlns:a16="http://schemas.microsoft.com/office/drawing/2014/main" id="{645735BC-D85A-BED5-CBB2-DCA7E56D5991}"/>
              </a:ext>
            </a:extLst>
          </p:cNvPr>
          <p:cNvSpPr>
            <a:spLocks noGrp="1"/>
          </p:cNvSpPr>
          <p:nvPr>
            <p:ph type="subTitle" idx="11"/>
          </p:nvPr>
        </p:nvSpPr>
        <p:spPr>
          <a:xfrm>
            <a:off x="360045" y="3104376"/>
            <a:ext cx="10765345" cy="590354"/>
          </a:xfrm>
        </p:spPr>
        <p:txBody>
          <a:bodyPr lIns="0" tIns="0" rIns="0" bIns="0"/>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 name="Plassholder for dato 1">
            <a:extLst>
              <a:ext uri="{FF2B5EF4-FFF2-40B4-BE49-F238E27FC236}">
                <a16:creationId xmlns:a16="http://schemas.microsoft.com/office/drawing/2014/main" id="{3D49967A-B6DF-B415-77C5-AB926F6566CC}"/>
              </a:ext>
            </a:extLst>
          </p:cNvPr>
          <p:cNvSpPr>
            <a:spLocks noGrp="1"/>
          </p:cNvSpPr>
          <p:nvPr>
            <p:ph type="dt" sz="half" idx="13"/>
          </p:nvPr>
        </p:nvSpPr>
        <p:spPr>
          <a:xfrm>
            <a:off x="360045" y="6120765"/>
            <a:ext cx="2844799" cy="187231"/>
          </a:xfrm>
        </p:spPr>
        <p:txBody>
          <a:bodyPr>
            <a:normAutofit/>
          </a:bodyPr>
          <a:lstStyle>
            <a:lvl1pPr>
              <a:defRPr sz="1100">
                <a:solidFill>
                  <a:srgbClr val="E2F1DF"/>
                </a:solidFill>
              </a:defRPr>
            </a:lvl1pPr>
          </a:lstStyle>
          <a:p>
            <a:fld id="{DEDD9062-E02F-4361-8A95-1F4050E6AA56}" type="datetime1">
              <a:rPr lang="nb-NO" smtClean="0"/>
              <a:t>28.02.2024</a:t>
            </a:fld>
            <a:endParaRPr lang="nb-NO"/>
          </a:p>
        </p:txBody>
      </p:sp>
    </p:spTree>
    <p:extLst>
      <p:ext uri="{BB962C8B-B14F-4D97-AF65-F5344CB8AC3E}">
        <p14:creationId xmlns:p14="http://schemas.microsoft.com/office/powerpoint/2010/main" val="272234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m bilde #1">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6093600" y="0"/>
            <a:ext cx="6098400" cy="6858000"/>
          </a:xfrm>
          <a:prstGeom prst="rect">
            <a:avLst/>
          </a:prstGeom>
          <a:solidFill>
            <a:srgbClr val="D9D9D9"/>
          </a:solidFill>
        </p:spPr>
        <p:txBody>
          <a:bodyPr lIns="91440" tIns="45720" rIns="91440" bIns="45720"/>
          <a:lstStyle>
            <a:lvl1pPr marL="0" indent="0" algn="ctr">
              <a:buNone/>
              <a:defRPr/>
            </a:lvl1pPr>
          </a:lstStyle>
          <a:p>
            <a:r>
              <a:rPr lang="en-GB" dirty="0"/>
              <a:t>Click icon to add photo or illustration</a:t>
            </a:r>
            <a:endParaRPr lang="nb-NO" dirty="0"/>
          </a:p>
        </p:txBody>
      </p:sp>
      <p:sp>
        <p:nvSpPr>
          <p:cNvPr id="16" name="Tittel 15">
            <a:extLst>
              <a:ext uri="{FF2B5EF4-FFF2-40B4-BE49-F238E27FC236}">
                <a16:creationId xmlns:a16="http://schemas.microsoft.com/office/drawing/2014/main" id="{E5C101AA-4655-D981-0289-40F48E44628B}"/>
              </a:ext>
            </a:extLst>
          </p:cNvPr>
          <p:cNvSpPr>
            <a:spLocks noGrp="1"/>
          </p:cNvSpPr>
          <p:nvPr>
            <p:ph type="title"/>
          </p:nvPr>
        </p:nvSpPr>
        <p:spPr>
          <a:xfrm>
            <a:off x="360045" y="360045"/>
            <a:ext cx="5184648" cy="1242155"/>
          </a:xfrm>
        </p:spPr>
        <p:txBody>
          <a:bodyPr/>
          <a:lstStyle>
            <a:lvl1pPr>
              <a:defRPr b="0">
                <a:solidFill>
                  <a:schemeClr val="dk1"/>
                </a:solidFill>
              </a:defRPr>
            </a:lvl1pPr>
          </a:lstStyle>
          <a:p>
            <a:r>
              <a:rPr lang="nb-NO"/>
              <a:t>Klikk for å redigere tittelstil</a:t>
            </a:r>
            <a:endParaRPr lang="nb-NO" dirty="0"/>
          </a:p>
        </p:txBody>
      </p:sp>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5184648"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tekst 1">
            <a:extLst>
              <a:ext uri="{FF2B5EF4-FFF2-40B4-BE49-F238E27FC236}">
                <a16:creationId xmlns:a16="http://schemas.microsoft.com/office/drawing/2014/main" id="{C6604D7C-94B6-7B66-EF93-82FF3F950928}"/>
              </a:ext>
            </a:extLst>
          </p:cNvPr>
          <p:cNvSpPr>
            <a:spLocks noGrp="1"/>
          </p:cNvSpPr>
          <p:nvPr>
            <p:ph type="body" sz="quarter" idx="14"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3" name="Plassholder for dato 2">
            <a:extLst>
              <a:ext uri="{FF2B5EF4-FFF2-40B4-BE49-F238E27FC236}">
                <a16:creationId xmlns:a16="http://schemas.microsoft.com/office/drawing/2014/main" id="{C4BA20CC-269D-EB0D-9ABE-222F33FD4008}"/>
              </a:ext>
            </a:extLst>
          </p:cNvPr>
          <p:cNvSpPr>
            <a:spLocks noGrp="1"/>
          </p:cNvSpPr>
          <p:nvPr>
            <p:ph type="dt" sz="half" idx="15"/>
          </p:nvPr>
        </p:nvSpPr>
        <p:spPr/>
        <p:txBody>
          <a:bodyPr/>
          <a:lstStyle>
            <a:lvl1pPr>
              <a:defRPr>
                <a:solidFill>
                  <a:schemeClr val="dk1"/>
                </a:solidFill>
              </a:defRPr>
            </a:lvl1pPr>
          </a:lstStyle>
          <a:p>
            <a:fld id="{B75FA791-6834-4FF8-95B4-07EDF5A931F5}" type="datetime1">
              <a:rPr lang="nb-NO" smtClean="0"/>
              <a:t>28.02.2024</a:t>
            </a:fld>
            <a:endParaRPr lang="nb-NO"/>
          </a:p>
        </p:txBody>
      </p:sp>
      <p:sp>
        <p:nvSpPr>
          <p:cNvPr id="4" name="Plassholder for bunntekst 3">
            <a:extLst>
              <a:ext uri="{FF2B5EF4-FFF2-40B4-BE49-F238E27FC236}">
                <a16:creationId xmlns:a16="http://schemas.microsoft.com/office/drawing/2014/main" id="{38BDC3B6-6346-4AD5-3830-FCB5049FA90C}"/>
              </a:ext>
            </a:extLst>
          </p:cNvPr>
          <p:cNvSpPr>
            <a:spLocks noGrp="1"/>
          </p:cNvSpPr>
          <p:nvPr>
            <p:ph type="ftr" sz="quarter" idx="16"/>
          </p:nvPr>
        </p:nvSpPr>
        <p:spPr/>
        <p:txBody>
          <a:bodyPr/>
          <a:lstStyle/>
          <a:p>
            <a:endParaRPr lang="nb-NO" dirty="0"/>
          </a:p>
        </p:txBody>
      </p:sp>
      <p:sp>
        <p:nvSpPr>
          <p:cNvPr id="5" name="Plassholder for lysbildenummer 4">
            <a:extLst>
              <a:ext uri="{FF2B5EF4-FFF2-40B4-BE49-F238E27FC236}">
                <a16:creationId xmlns:a16="http://schemas.microsoft.com/office/drawing/2014/main" id="{EF33FA93-7389-C0D1-8FF6-21C7A2080A7D}"/>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C7199594-9A2F-9F29-3C9B-DCA8966ED3DB}"/>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28C2C57B-D18E-E15D-1AE9-95849A0F5C9F}"/>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C02FA79C-AD69-6599-D530-72E05DE9FD33}"/>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B08BCE7B-B481-83BF-7A46-82CAE5BFA4DE}"/>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342AD7FC-BA3A-A620-C1EE-99DDFA9C616D}"/>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FEED9B00-B1A9-F236-8778-05C6D6C15AF1}"/>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BF0445AF-9C79-66C5-70DC-98A6C08C4E1E}"/>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3" name="Rektangel 12">
              <a:extLst>
                <a:ext uri="{FF2B5EF4-FFF2-40B4-BE49-F238E27FC236}">
                  <a16:creationId xmlns:a16="http://schemas.microsoft.com/office/drawing/2014/main" id="{82BCE148-23FD-1672-3478-2E16892CA471}"/>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4" name="Rektangel 13">
              <a:extLst>
                <a:ext uri="{FF2B5EF4-FFF2-40B4-BE49-F238E27FC236}">
                  <a16:creationId xmlns:a16="http://schemas.microsoft.com/office/drawing/2014/main" id="{F4D69BCA-09D6-67A6-5E50-5DCD5F5A39F2}"/>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5" name="TekstSylinder 14">
            <a:extLst>
              <a:ext uri="{FF2B5EF4-FFF2-40B4-BE49-F238E27FC236}">
                <a16:creationId xmlns:a16="http://schemas.microsoft.com/office/drawing/2014/main" id="{440D1F28-0EE9-34F0-FC47-E0E0DA2BB2D3}"/>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295423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m bilde #2">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8231505" y="0"/>
            <a:ext cx="3960495" cy="6858000"/>
          </a:xfrm>
          <a:prstGeom prst="rect">
            <a:avLst/>
          </a:prstGeom>
          <a:solidFill>
            <a:srgbClr val="D9D9D9"/>
          </a:solidFill>
        </p:spPr>
        <p:txBody>
          <a:bodyPr lIns="91440" tIns="45720" rIns="91440" bIns="45720"/>
          <a:lstStyle>
            <a:lvl1pPr marL="0" indent="0" algn="ctr">
              <a:buNone/>
              <a:defRPr/>
            </a:lvl1pPr>
          </a:lstStyle>
          <a:p>
            <a:r>
              <a:rPr lang="en-GB" dirty="0"/>
              <a:t>Click icon to add photo or illustration</a:t>
            </a:r>
            <a:endParaRPr lang="nb-NO" dirty="0"/>
          </a:p>
        </p:txBody>
      </p:sp>
      <p:sp>
        <p:nvSpPr>
          <p:cNvPr id="16" name="Tittel 15">
            <a:extLst>
              <a:ext uri="{FF2B5EF4-FFF2-40B4-BE49-F238E27FC236}">
                <a16:creationId xmlns:a16="http://schemas.microsoft.com/office/drawing/2014/main" id="{E5C101AA-4655-D981-0289-40F48E44628B}"/>
              </a:ext>
            </a:extLst>
          </p:cNvPr>
          <p:cNvSpPr>
            <a:spLocks noGrp="1"/>
          </p:cNvSpPr>
          <p:nvPr>
            <p:ph type="title"/>
          </p:nvPr>
        </p:nvSpPr>
        <p:spPr>
          <a:xfrm>
            <a:off x="360045" y="360045"/>
            <a:ext cx="7344918" cy="1242155"/>
          </a:xfrm>
        </p:spPr>
        <p:txBody>
          <a:bodyPr/>
          <a:lstStyle>
            <a:lvl1pPr>
              <a:defRPr b="0">
                <a:solidFill>
                  <a:schemeClr val="dk1"/>
                </a:solidFill>
              </a:defRPr>
            </a:lvl1pPr>
          </a:lstStyle>
          <a:p>
            <a:r>
              <a:rPr lang="nb-NO"/>
              <a:t>Klikk for å redigere tittelstil</a:t>
            </a:r>
          </a:p>
        </p:txBody>
      </p:sp>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7344918"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tekst 1">
            <a:extLst>
              <a:ext uri="{FF2B5EF4-FFF2-40B4-BE49-F238E27FC236}">
                <a16:creationId xmlns:a16="http://schemas.microsoft.com/office/drawing/2014/main" id="{E69EE3B7-119D-6339-E652-91F3C425AC36}"/>
              </a:ext>
            </a:extLst>
          </p:cNvPr>
          <p:cNvSpPr>
            <a:spLocks noGrp="1"/>
          </p:cNvSpPr>
          <p:nvPr>
            <p:ph type="body" sz="quarter" idx="14"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dato 3">
            <a:extLst>
              <a:ext uri="{FF2B5EF4-FFF2-40B4-BE49-F238E27FC236}">
                <a16:creationId xmlns:a16="http://schemas.microsoft.com/office/drawing/2014/main" id="{E33013A2-D7FE-1A1D-A871-CBA04EDFB714}"/>
              </a:ext>
            </a:extLst>
          </p:cNvPr>
          <p:cNvSpPr>
            <a:spLocks noGrp="1"/>
          </p:cNvSpPr>
          <p:nvPr>
            <p:ph type="dt" sz="half" idx="15"/>
          </p:nvPr>
        </p:nvSpPr>
        <p:spPr/>
        <p:txBody>
          <a:bodyPr/>
          <a:lstStyle>
            <a:lvl1pPr>
              <a:defRPr>
                <a:solidFill>
                  <a:schemeClr val="dk1"/>
                </a:solidFill>
              </a:defRPr>
            </a:lvl1pPr>
          </a:lstStyle>
          <a:p>
            <a:fld id="{5B287435-7D66-44F4-BB2C-9AB01169B81C}" type="datetime1">
              <a:rPr lang="nb-NO" smtClean="0"/>
              <a:t>28.02.2024</a:t>
            </a:fld>
            <a:endParaRPr lang="nb-NO"/>
          </a:p>
        </p:txBody>
      </p:sp>
      <p:sp>
        <p:nvSpPr>
          <p:cNvPr id="5" name="Plassholder for bunntekst 4">
            <a:extLst>
              <a:ext uri="{FF2B5EF4-FFF2-40B4-BE49-F238E27FC236}">
                <a16:creationId xmlns:a16="http://schemas.microsoft.com/office/drawing/2014/main" id="{557B491E-7A82-D7EA-C553-4AD24F4ACE94}"/>
              </a:ext>
            </a:extLst>
          </p:cNvPr>
          <p:cNvSpPr>
            <a:spLocks noGrp="1"/>
          </p:cNvSpPr>
          <p:nvPr>
            <p:ph type="ftr" sz="quarter" idx="16"/>
          </p:nvPr>
        </p:nvSpPr>
        <p:spPr/>
        <p:txBody>
          <a:bodyPr/>
          <a:lstStyle/>
          <a:p>
            <a:endParaRPr lang="nb-NO" dirty="0"/>
          </a:p>
        </p:txBody>
      </p:sp>
      <p:sp>
        <p:nvSpPr>
          <p:cNvPr id="6" name="Plassholder for lysbildenummer 5">
            <a:extLst>
              <a:ext uri="{FF2B5EF4-FFF2-40B4-BE49-F238E27FC236}">
                <a16:creationId xmlns:a16="http://schemas.microsoft.com/office/drawing/2014/main" id="{68D3C50E-13A4-A1BD-652B-3E468B8D5E92}"/>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15" name="TekstSylinder 14">
            <a:extLst>
              <a:ext uri="{FF2B5EF4-FFF2-40B4-BE49-F238E27FC236}">
                <a16:creationId xmlns:a16="http://schemas.microsoft.com/office/drawing/2014/main" id="{C0E80A11-588D-38BC-ADF0-B8E7DCDABFFE}"/>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17" name="Gruppe 16">
            <a:extLst>
              <a:ext uri="{FF2B5EF4-FFF2-40B4-BE49-F238E27FC236}">
                <a16:creationId xmlns:a16="http://schemas.microsoft.com/office/drawing/2014/main" id="{9A1DB26F-DC0A-2532-0338-8FE35CB49003}"/>
              </a:ext>
            </a:extLst>
          </p:cNvPr>
          <p:cNvGrpSpPr/>
          <p:nvPr userDrawn="1"/>
        </p:nvGrpSpPr>
        <p:grpSpPr>
          <a:xfrm>
            <a:off x="-1743412" y="2614675"/>
            <a:ext cx="1306512" cy="1526657"/>
            <a:chOff x="-1589485" y="1838157"/>
            <a:chExt cx="1306512" cy="1526657"/>
          </a:xfrm>
        </p:grpSpPr>
        <p:pic>
          <p:nvPicPr>
            <p:cNvPr id="18" name="Bilde 17">
              <a:extLst>
                <a:ext uri="{FF2B5EF4-FFF2-40B4-BE49-F238E27FC236}">
                  <a16:creationId xmlns:a16="http://schemas.microsoft.com/office/drawing/2014/main" id="{C4DEEA17-65CF-133B-A380-65B7AB6A27C0}"/>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19" name="Rektangel 18">
              <a:extLst>
                <a:ext uri="{FF2B5EF4-FFF2-40B4-BE49-F238E27FC236}">
                  <a16:creationId xmlns:a16="http://schemas.microsoft.com/office/drawing/2014/main" id="{526D9F81-1E52-965F-6A75-8DB82C574757}"/>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B8047D9A-001A-C399-7C43-B121B38A268F}"/>
              </a:ext>
            </a:extLst>
          </p:cNvPr>
          <p:cNvGrpSpPr/>
          <p:nvPr userDrawn="1"/>
        </p:nvGrpSpPr>
        <p:grpSpPr>
          <a:xfrm>
            <a:off x="-1830317" y="4269705"/>
            <a:ext cx="1689882" cy="1061829"/>
            <a:chOff x="-2015091" y="4269705"/>
            <a:chExt cx="1796257" cy="1061829"/>
          </a:xfrm>
        </p:grpSpPr>
        <p:sp>
          <p:nvSpPr>
            <p:cNvPr id="23" name="TekstSylinder 22">
              <a:extLst>
                <a:ext uri="{FF2B5EF4-FFF2-40B4-BE49-F238E27FC236}">
                  <a16:creationId xmlns:a16="http://schemas.microsoft.com/office/drawing/2014/main" id="{30509122-1F6B-3623-48B6-8A0A93AF2DC3}"/>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24" name="Rektangel 23">
              <a:extLst>
                <a:ext uri="{FF2B5EF4-FFF2-40B4-BE49-F238E27FC236}">
                  <a16:creationId xmlns:a16="http://schemas.microsoft.com/office/drawing/2014/main" id="{1419F8F3-4F51-ABDE-8FC9-8BB94EED2B5D}"/>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5" name="Rektangel 24">
              <a:extLst>
                <a:ext uri="{FF2B5EF4-FFF2-40B4-BE49-F238E27FC236}">
                  <a16:creationId xmlns:a16="http://schemas.microsoft.com/office/drawing/2014/main" id="{2093CFD5-7904-8848-FE76-B36650D2BDD5}"/>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6" name="Rektangel 25">
              <a:extLst>
                <a:ext uri="{FF2B5EF4-FFF2-40B4-BE49-F238E27FC236}">
                  <a16:creationId xmlns:a16="http://schemas.microsoft.com/office/drawing/2014/main" id="{E0A00B15-5539-6C89-F817-6E93A90A4327}"/>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27" name="TekstSylinder 26">
            <a:extLst>
              <a:ext uri="{FF2B5EF4-FFF2-40B4-BE49-F238E27FC236}">
                <a16:creationId xmlns:a16="http://schemas.microsoft.com/office/drawing/2014/main" id="{3A7B1CF5-0FE3-922A-5030-A24F057057FE}"/>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287236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allmøte">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6656831" y="1773935"/>
            <a:ext cx="5157216" cy="4544568"/>
          </a:xfrm>
          <a:prstGeom prst="rect">
            <a:avLst/>
          </a:prstGeom>
          <a:solidFill>
            <a:schemeClr val="bg1">
              <a:lumMod val="85000"/>
            </a:schemeClr>
          </a:solidFill>
        </p:spPr>
        <p:txBody>
          <a:bodyPr lIns="91440" tIns="45720" rIns="91440" bIns="45720"/>
          <a:lstStyle>
            <a:lvl1pPr marL="0" indent="0" algn="ctr">
              <a:buNone/>
              <a:defRPr>
                <a:solidFill>
                  <a:schemeClr val="dk1"/>
                </a:solidFill>
              </a:defRPr>
            </a:lvl1pPr>
          </a:lstStyle>
          <a:p>
            <a:r>
              <a:rPr lang="nb-NO" dirty="0" err="1"/>
              <a:t>Click</a:t>
            </a:r>
            <a:r>
              <a:rPr lang="nb-NO" dirty="0"/>
              <a:t> to </a:t>
            </a:r>
            <a:r>
              <a:rPr lang="nb-NO" dirty="0" err="1"/>
              <a:t>add</a:t>
            </a:r>
            <a:r>
              <a:rPr lang="nb-NO" dirty="0"/>
              <a:t> </a:t>
            </a:r>
            <a:r>
              <a:rPr lang="nb-NO" dirty="0" err="1"/>
              <a:t>illustration</a:t>
            </a:r>
            <a:endParaRPr lang="nb-NO" dirty="0"/>
          </a:p>
        </p:txBody>
      </p:sp>
      <p:pic>
        <p:nvPicPr>
          <p:cNvPr id="10" name="Picture 5" descr="A blue text on a black background&#10;&#10;Description automatically generated">
            <a:extLst>
              <a:ext uri="{FF2B5EF4-FFF2-40B4-BE49-F238E27FC236}">
                <a16:creationId xmlns:a16="http://schemas.microsoft.com/office/drawing/2014/main" id="{EB48A01F-6001-EF66-88EC-B9BE136CF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7650" y="6498000"/>
            <a:ext cx="820799" cy="144992"/>
          </a:xfrm>
          <a:prstGeom prst="rect">
            <a:avLst/>
          </a:prstGeom>
        </p:spPr>
      </p:pic>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6084760"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a:extLst>
              <a:ext uri="{FF2B5EF4-FFF2-40B4-BE49-F238E27FC236}">
                <a16:creationId xmlns:a16="http://schemas.microsoft.com/office/drawing/2014/main" id="{CFCE34E8-ADDD-E40A-43C5-7AD49F6EF6C3}"/>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0596A86E-DFB9-836E-33D1-A2D35F6DE59F}"/>
              </a:ext>
            </a:extLst>
          </p:cNvPr>
          <p:cNvSpPr>
            <a:spLocks noGrp="1"/>
          </p:cNvSpPr>
          <p:nvPr>
            <p:ph type="dt" sz="half" idx="14"/>
          </p:nvPr>
        </p:nvSpPr>
        <p:spPr/>
        <p:txBody>
          <a:bodyPr/>
          <a:lstStyle>
            <a:lvl1pPr>
              <a:defRPr>
                <a:solidFill>
                  <a:schemeClr val="dk1"/>
                </a:solidFill>
              </a:defRPr>
            </a:lvl1pPr>
          </a:lstStyle>
          <a:p>
            <a:fld id="{0B050033-9864-44AA-8B23-0736BA61DA88}" type="datetime1">
              <a:rPr lang="nb-NO" smtClean="0"/>
              <a:t>28.02.2024</a:t>
            </a:fld>
            <a:endParaRPr lang="nb-NO"/>
          </a:p>
        </p:txBody>
      </p:sp>
      <p:sp>
        <p:nvSpPr>
          <p:cNvPr id="4" name="Plassholder for bunntekst 3">
            <a:extLst>
              <a:ext uri="{FF2B5EF4-FFF2-40B4-BE49-F238E27FC236}">
                <a16:creationId xmlns:a16="http://schemas.microsoft.com/office/drawing/2014/main" id="{637BB08E-A24B-243A-074C-4F532D562C12}"/>
              </a:ext>
            </a:extLst>
          </p:cNvPr>
          <p:cNvSpPr>
            <a:spLocks noGrp="1"/>
          </p:cNvSpPr>
          <p:nvPr>
            <p:ph type="ftr" sz="quarter" idx="15"/>
          </p:nvPr>
        </p:nvSpPr>
        <p:spPr/>
        <p:txBody>
          <a:bodyPr/>
          <a:lstStyle/>
          <a:p>
            <a:endParaRPr lang="nb-NO" dirty="0"/>
          </a:p>
        </p:txBody>
      </p:sp>
      <p:sp>
        <p:nvSpPr>
          <p:cNvPr id="5" name="Plassholder for lysbildenummer 4">
            <a:extLst>
              <a:ext uri="{FF2B5EF4-FFF2-40B4-BE49-F238E27FC236}">
                <a16:creationId xmlns:a16="http://schemas.microsoft.com/office/drawing/2014/main" id="{9EDDCBDF-24DA-A523-41C7-E9A9B1BCA981}"/>
              </a:ext>
            </a:extLst>
          </p:cNvPr>
          <p:cNvSpPr>
            <a:spLocks noGrp="1"/>
          </p:cNvSpPr>
          <p:nvPr>
            <p:ph type="sldNum" sz="quarter" idx="16"/>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16" name="TekstSylinder 15">
            <a:extLst>
              <a:ext uri="{FF2B5EF4-FFF2-40B4-BE49-F238E27FC236}">
                <a16:creationId xmlns:a16="http://schemas.microsoft.com/office/drawing/2014/main" id="{5C409024-E092-DE6B-3F68-A61436A3E24F}"/>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17" name="Gruppe 16">
            <a:extLst>
              <a:ext uri="{FF2B5EF4-FFF2-40B4-BE49-F238E27FC236}">
                <a16:creationId xmlns:a16="http://schemas.microsoft.com/office/drawing/2014/main" id="{D5FFD72F-078F-E709-9ECD-1AD98520E21D}"/>
              </a:ext>
            </a:extLst>
          </p:cNvPr>
          <p:cNvGrpSpPr/>
          <p:nvPr userDrawn="1"/>
        </p:nvGrpSpPr>
        <p:grpSpPr>
          <a:xfrm>
            <a:off x="-1743412" y="2614675"/>
            <a:ext cx="1306512" cy="1526657"/>
            <a:chOff x="-1589485" y="1838157"/>
            <a:chExt cx="1306512" cy="1526657"/>
          </a:xfrm>
        </p:grpSpPr>
        <p:pic>
          <p:nvPicPr>
            <p:cNvPr id="18" name="Bilde 17">
              <a:extLst>
                <a:ext uri="{FF2B5EF4-FFF2-40B4-BE49-F238E27FC236}">
                  <a16:creationId xmlns:a16="http://schemas.microsoft.com/office/drawing/2014/main" id="{0CB9BD00-2AE3-0CC3-CBA8-1B5A4D2A46A2}"/>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19" name="Rektangel 18">
              <a:extLst>
                <a:ext uri="{FF2B5EF4-FFF2-40B4-BE49-F238E27FC236}">
                  <a16:creationId xmlns:a16="http://schemas.microsoft.com/office/drawing/2014/main" id="{DE8B218C-0656-56A9-D6F5-151DA0D8E900}"/>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1F1478BD-6A1C-DAE7-B2E7-28EC68ECF6F0}"/>
              </a:ext>
            </a:extLst>
          </p:cNvPr>
          <p:cNvGrpSpPr/>
          <p:nvPr userDrawn="1"/>
        </p:nvGrpSpPr>
        <p:grpSpPr>
          <a:xfrm>
            <a:off x="-1830317" y="4269705"/>
            <a:ext cx="1689882" cy="1061829"/>
            <a:chOff x="-2015091" y="4269705"/>
            <a:chExt cx="1796257" cy="1061829"/>
          </a:xfrm>
        </p:grpSpPr>
        <p:sp>
          <p:nvSpPr>
            <p:cNvPr id="23" name="TekstSylinder 22">
              <a:extLst>
                <a:ext uri="{FF2B5EF4-FFF2-40B4-BE49-F238E27FC236}">
                  <a16:creationId xmlns:a16="http://schemas.microsoft.com/office/drawing/2014/main" id="{096925AB-7F8C-C0BE-4E14-65DA86E16C1B}"/>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24" name="Rektangel 23">
              <a:extLst>
                <a:ext uri="{FF2B5EF4-FFF2-40B4-BE49-F238E27FC236}">
                  <a16:creationId xmlns:a16="http://schemas.microsoft.com/office/drawing/2014/main" id="{08D5ED5B-D73D-2591-B2A7-FF521DB45971}"/>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5" name="Rektangel 24">
              <a:extLst>
                <a:ext uri="{FF2B5EF4-FFF2-40B4-BE49-F238E27FC236}">
                  <a16:creationId xmlns:a16="http://schemas.microsoft.com/office/drawing/2014/main" id="{94E78CA8-EE61-8F1A-107E-3BDA3BBAD89F}"/>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6" name="Rektangel 25">
              <a:extLst>
                <a:ext uri="{FF2B5EF4-FFF2-40B4-BE49-F238E27FC236}">
                  <a16:creationId xmlns:a16="http://schemas.microsoft.com/office/drawing/2014/main" id="{D82C7C44-8A3A-1492-31F8-6FA5E02896BE}"/>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27" name="TekstSylinder 26">
            <a:extLst>
              <a:ext uri="{FF2B5EF4-FFF2-40B4-BE49-F238E27FC236}">
                <a16:creationId xmlns:a16="http://schemas.microsoft.com/office/drawing/2014/main" id="{DE89C33E-94C1-0D72-6148-41094C87678F}"/>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40502961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F3"/>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041E6D2-08FD-C6EC-8729-386CF40F7E07}"/>
              </a:ext>
            </a:extLst>
          </p:cNvPr>
          <p:cNvSpPr>
            <a:spLocks noGrp="1"/>
          </p:cNvSpPr>
          <p:nvPr>
            <p:ph type="title"/>
          </p:nvPr>
        </p:nvSpPr>
        <p:spPr>
          <a:xfrm>
            <a:off x="360045" y="360045"/>
            <a:ext cx="11449431" cy="1242155"/>
          </a:xfrm>
          <a:prstGeom prst="rect">
            <a:avLst/>
          </a:prstGeom>
        </p:spPr>
        <p:txBody>
          <a:bodyPr vert="horz" lIns="0" tIns="0" rIns="0" bIns="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9ACF6D2F-20B5-2BB6-B006-1F8E4156DAE9}"/>
              </a:ext>
            </a:extLst>
          </p:cNvPr>
          <p:cNvSpPr>
            <a:spLocks noGrp="1"/>
          </p:cNvSpPr>
          <p:nvPr>
            <p:ph type="body" idx="1"/>
          </p:nvPr>
        </p:nvSpPr>
        <p:spPr>
          <a:xfrm>
            <a:off x="360045" y="1764221"/>
            <a:ext cx="11449431" cy="453656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1979BC47-E527-A50C-6463-285F9244D75C}"/>
              </a:ext>
            </a:extLst>
          </p:cNvPr>
          <p:cNvSpPr>
            <a:spLocks noGrp="1"/>
          </p:cNvSpPr>
          <p:nvPr>
            <p:ph type="dt" sz="half" idx="2"/>
          </p:nvPr>
        </p:nvSpPr>
        <p:spPr>
          <a:xfrm>
            <a:off x="720091" y="6552819"/>
            <a:ext cx="900113" cy="92333"/>
          </a:xfrm>
          <a:prstGeom prst="rect">
            <a:avLst/>
          </a:prstGeom>
        </p:spPr>
        <p:txBody>
          <a:bodyPr vert="horz" lIns="0" tIns="0" rIns="0" bIns="0" rtlCol="0" anchor="ctr">
            <a:normAutofit/>
          </a:bodyPr>
          <a:lstStyle>
            <a:lvl1pPr algn="l">
              <a:defRPr sz="600">
                <a:solidFill>
                  <a:schemeClr val="dk1"/>
                </a:solidFill>
              </a:defRPr>
            </a:lvl1pPr>
          </a:lstStyle>
          <a:p>
            <a:fld id="{0AFB19CC-2E3E-484F-AF9D-4286FF4CFB38}" type="datetime1">
              <a:rPr lang="nb-NO" smtClean="0"/>
              <a:t>28.02.2024</a:t>
            </a:fld>
            <a:endParaRPr lang="nb-NO"/>
          </a:p>
        </p:txBody>
      </p:sp>
      <p:sp>
        <p:nvSpPr>
          <p:cNvPr id="5" name="Plassholder for bunntekst 4">
            <a:extLst>
              <a:ext uri="{FF2B5EF4-FFF2-40B4-BE49-F238E27FC236}">
                <a16:creationId xmlns:a16="http://schemas.microsoft.com/office/drawing/2014/main" id="{299E5AA1-CB2B-A0E8-ABB5-7F1786C46F6D}"/>
              </a:ext>
            </a:extLst>
          </p:cNvPr>
          <p:cNvSpPr>
            <a:spLocks noGrp="1"/>
          </p:cNvSpPr>
          <p:nvPr>
            <p:ph type="ftr" sz="quarter" idx="3"/>
          </p:nvPr>
        </p:nvSpPr>
        <p:spPr>
          <a:xfrm>
            <a:off x="1800225" y="6552819"/>
            <a:ext cx="6480810" cy="92333"/>
          </a:xfrm>
          <a:prstGeom prst="rect">
            <a:avLst/>
          </a:prstGeom>
        </p:spPr>
        <p:txBody>
          <a:bodyPr vert="horz" lIns="0" tIns="0" rIns="0" bIns="0" rtlCol="0" anchor="ctr">
            <a:normAutofit/>
          </a:bodyPr>
          <a:lstStyle>
            <a:lvl1pPr algn="l">
              <a:defRPr sz="600">
                <a:solidFill>
                  <a:schemeClr val="dk1"/>
                </a:solidFill>
              </a:defRPr>
            </a:lvl1pPr>
          </a:lstStyle>
          <a:p>
            <a:endParaRPr lang="nb-NO" dirty="0"/>
          </a:p>
        </p:txBody>
      </p:sp>
      <p:sp>
        <p:nvSpPr>
          <p:cNvPr id="6" name="Plassholder for lysbildenummer 5">
            <a:extLst>
              <a:ext uri="{FF2B5EF4-FFF2-40B4-BE49-F238E27FC236}">
                <a16:creationId xmlns:a16="http://schemas.microsoft.com/office/drawing/2014/main" id="{807BE281-7B04-24C2-DBF7-EF8D8C3FDD48}"/>
              </a:ext>
            </a:extLst>
          </p:cNvPr>
          <p:cNvSpPr>
            <a:spLocks noGrp="1"/>
          </p:cNvSpPr>
          <p:nvPr>
            <p:ph type="sldNum" sz="quarter" idx="4"/>
          </p:nvPr>
        </p:nvSpPr>
        <p:spPr>
          <a:xfrm>
            <a:off x="360047" y="6552819"/>
            <a:ext cx="180023" cy="92333"/>
          </a:xfrm>
          <a:prstGeom prst="rect">
            <a:avLst/>
          </a:prstGeom>
        </p:spPr>
        <p:txBody>
          <a:bodyPr vert="horz" lIns="0" tIns="0" rIns="0" bIns="0" rtlCol="0" anchor="ctr">
            <a:normAutofit/>
          </a:bodyPr>
          <a:lstStyle>
            <a:lvl1pPr algn="l">
              <a:defRPr sz="600">
                <a:solidFill>
                  <a:schemeClr val="dk1"/>
                </a:solidFill>
              </a:defRPr>
            </a:lvl1pPr>
          </a:lstStyle>
          <a:p>
            <a:fld id="{0CD1C0F9-8870-45B6-8F4C-C141C91534A5}" type="slidenum">
              <a:rPr lang="nb-NO" smtClean="0"/>
              <a:pPr/>
              <a:t>‹#›</a:t>
            </a:fld>
            <a:endParaRPr lang="nb-NO"/>
          </a:p>
        </p:txBody>
      </p:sp>
      <p:pic>
        <p:nvPicPr>
          <p:cNvPr id="7" name="Picture 5" descr="A blue text on a black background&#10;&#10;Description automatically generated">
            <a:extLst>
              <a:ext uri="{FF2B5EF4-FFF2-40B4-BE49-F238E27FC236}">
                <a16:creationId xmlns:a16="http://schemas.microsoft.com/office/drawing/2014/main" id="{17ECBD96-31B0-2F9F-4B5E-5044157C02B2}"/>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997650" y="6498000"/>
            <a:ext cx="820799" cy="144992"/>
          </a:xfrm>
          <a:prstGeom prst="rect">
            <a:avLst/>
          </a:prstGeom>
        </p:spPr>
      </p:pic>
    </p:spTree>
    <p:extLst>
      <p:ext uri="{BB962C8B-B14F-4D97-AF65-F5344CB8AC3E}">
        <p14:creationId xmlns:p14="http://schemas.microsoft.com/office/powerpoint/2010/main" val="519804409"/>
      </p:ext>
    </p:extLst>
  </p:cSld>
  <p:clrMap bg1="lt1" tx1="dk1" bg2="lt2" tx2="dk2" accent1="accent1" accent2="accent2" accent3="accent3" accent4="accent4" accent5="accent5" accent6="accent6" hlink="hlink" folHlink="folHlink"/>
  <p:sldLayoutIdLst>
    <p:sldLayoutId id="2147483764" r:id="rId1"/>
    <p:sldLayoutId id="2147483662" r:id="rId2"/>
    <p:sldLayoutId id="2147483663" r:id="rId3"/>
    <p:sldLayoutId id="2147483661" r:id="rId4"/>
    <p:sldLayoutId id="2147483766" r:id="rId5"/>
    <p:sldLayoutId id="2147483665" r:id="rId6"/>
    <p:sldLayoutId id="2147483667" r:id="rId7"/>
    <p:sldLayoutId id="2147483668" r:id="rId8"/>
    <p:sldLayoutId id="2147483669" r:id="rId9"/>
    <p:sldLayoutId id="2147483670" r:id="rId10"/>
    <p:sldLayoutId id="2147483671" r:id="rId11"/>
    <p:sldLayoutId id="2147483674" r:id="rId12"/>
    <p:sldLayoutId id="2147483650" r:id="rId13"/>
    <p:sldLayoutId id="2147483672" r:id="rId14"/>
    <p:sldLayoutId id="2147483673" r:id="rId15"/>
    <p:sldLayoutId id="2147483677" r:id="rId16"/>
    <p:sldLayoutId id="2147483678" r:id="rId17"/>
    <p:sldLayoutId id="2147483767" r:id="rId18"/>
    <p:sldLayoutId id="2147483683" r:id="rId19"/>
    <p:sldLayoutId id="2147483758" r:id="rId20"/>
    <p:sldLayoutId id="2147483684" r:id="rId21"/>
    <p:sldLayoutId id="2147483759" r:id="rId22"/>
    <p:sldLayoutId id="2147483760" r:id="rId23"/>
    <p:sldLayoutId id="2147483761" r:id="rId24"/>
    <p:sldLayoutId id="2147483762" r:id="rId25"/>
    <p:sldLayoutId id="2147483751" r:id="rId26"/>
    <p:sldLayoutId id="2147483755" r:id="rId27"/>
    <p:sldLayoutId id="2147483756" r:id="rId28"/>
    <p:sldLayoutId id="2147483765" r:id="rId29"/>
    <p:sldLayoutId id="2147483753" r:id="rId30"/>
    <p:sldLayoutId id="2147483754" r:id="rId31"/>
    <p:sldLayoutId id="2147483654" r:id="rId32"/>
    <p:sldLayoutId id="2147483655" r:id="rId33"/>
    <p:sldLayoutId id="2147483768" r:id="rId34"/>
    <p:sldLayoutId id="2147483770" r:id="rId35"/>
    <p:sldLayoutId id="2147483771" r:id="rId36"/>
  </p:sldLayoutIdLst>
  <p:hf hdr="0" ftr="0" dt="0"/>
  <p:txStyles>
    <p:titleStyle>
      <a:lvl1pPr algn="l" defTabSz="914400" rtl="0" eaLnBrk="1" latinLnBrk="0" hangingPunct="1">
        <a:lnSpc>
          <a:spcPct val="100000"/>
        </a:lnSpc>
        <a:spcBef>
          <a:spcPct val="0"/>
        </a:spcBef>
        <a:buNone/>
        <a:defRPr sz="4000" b="0" kern="1200">
          <a:solidFill>
            <a:schemeClr val="dk1"/>
          </a:solidFill>
          <a:latin typeface="+mj-lt"/>
          <a:ea typeface="+mj-ea"/>
          <a:cs typeface="+mj-cs"/>
        </a:defRPr>
      </a:lvl1pPr>
    </p:titleStyle>
    <p:bodyStyle>
      <a:lvl1pPr marL="216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1pPr>
      <a:lvl2pPr marL="432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2pPr>
      <a:lvl3pPr marL="648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3pPr>
      <a:lvl4pPr marL="864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4pPr>
      <a:lvl5pPr marL="1080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5.xml"/><Relationship Id="rId3" Type="http://schemas.openxmlformats.org/officeDocument/2006/relationships/image" Target="../media/image33.png"/><Relationship Id="rId7" Type="http://schemas.openxmlformats.org/officeDocument/2006/relationships/image" Target="../media/image43.png"/><Relationship Id="rId12" Type="http://schemas.openxmlformats.org/officeDocument/2006/relationships/hyperlink" Target="https://www.mattilsynet.no/planter_og_dyrking/plantevernmidler/godkjenning_av_plantevernmidler/omsetningsstatistikk_for_plantevernmidler_20182022.49418/binary/Omsetningsstatistikk%20for%20plantevernmidler%202018-2022" TargetMode="External"/><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customXml" Target="../ink/ink2.xml"/><Relationship Id="rId11" Type="http://schemas.openxmlformats.org/officeDocument/2006/relationships/image" Target="../media/image45.png"/><Relationship Id="rId5" Type="http://schemas.openxmlformats.org/officeDocument/2006/relationships/image" Target="../media/image420.png"/><Relationship Id="rId15" Type="http://schemas.openxmlformats.org/officeDocument/2006/relationships/image" Target="../media/image6.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44.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hyperlink" Target="https://www.mattilsynet.no/planter_og_dyrking/plantevernmidler/godkjenning_av_plantevernmidler/omsetningsstatistikk_for_plantevernmidler_20182022.49418/binary/Omsetningsstatistikk%20for%20plantevernmidler%202018-2022" TargetMode="External"/><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hyperlink" Target="https://www.mattilsynet.no/planter_og_dyrking/plantevernmidler/godkjenning_av_plantevernmidler/omsetningsstatistikk_for_plantevernmidler_20182022.49418/binary/Omsetningsstatistikk%20for%20plantevernmidler%202018-2022"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50.jpeg"/><Relationship Id="rId18" Type="http://schemas.openxmlformats.org/officeDocument/2006/relationships/hyperlink" Target="http://clipart-library.com/" TargetMode="External"/><Relationship Id="rId3" Type="http://schemas.openxmlformats.org/officeDocument/2006/relationships/image" Target="../media/image38.png"/><Relationship Id="rId7" Type="http://schemas.microsoft.com/office/2007/relationships/hdphoto" Target="../media/hdphoto2.wdp"/><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image" Target="../media/image37.jpeg"/><Relationship Id="rId16"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8.jpeg"/><Relationship Id="rId5" Type="http://schemas.openxmlformats.org/officeDocument/2006/relationships/image" Target="../media/image39.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42.png"/><Relationship Id="rId14" Type="http://schemas.openxmlformats.org/officeDocument/2006/relationships/image" Target="../media/image51.jpe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hyperlink" Target="https://www.dreamstime.com/three-cartoon-aphids-image184216475" TargetMode="External"/><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wmf"/><Relationship Id="rId4" Type="http://schemas.openxmlformats.org/officeDocument/2006/relationships/image" Target="../media/image8.jpe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png"/><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resistance.eppo.int/" TargetMode="Externa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71.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hyperlink" Target="http://clipart-library.com/" TargetMode="External"/><Relationship Id="rId10" Type="http://schemas.openxmlformats.org/officeDocument/2006/relationships/image" Target="../media/image6.png"/><Relationship Id="rId4" Type="http://schemas.openxmlformats.org/officeDocument/2006/relationships/hyperlink" Target="https://pixabay.com/sv/illustrations/pentanol-molekyl-kemi-atomer-867210/" TargetMode="External"/><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image" Target="../media/image76.pn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s://nibio.brage.unit.no/nibio-xmlui/bitstream/handle/11250/2653548/NIBIO_POP_2020_6_18.pdf?sequence=1&amp;isAllowed=y" TargetMode="External"/><Relationship Id="rId7" Type="http://schemas.openxmlformats.org/officeDocument/2006/relationships/diagramQuickStyle" Target="../diagrams/quickStyle1.xml"/><Relationship Id="rId2" Type="http://schemas.openxmlformats.org/officeDocument/2006/relationships/hyperlink" Target="https://nibio.no/tema/plantehelse/plantevernmiddel-resistens/resistensmotvirkende-tiltak" TargetMode="External"/><Relationship Id="rId1" Type="http://schemas.openxmlformats.org/officeDocument/2006/relationships/slideLayout" Target="../slideLayouts/slideLayout3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hyperlink" Target="https://resistance.eppo.int/" TargetMode="External"/><Relationship Id="rId9" Type="http://schemas.microsoft.com/office/2007/relationships/diagramDrawing" Target="../diagrams/drawing1.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hyperlink" Target="http://clipart-library.com/" TargetMode="External"/><Relationship Id="rId5" Type="http://schemas.openxmlformats.org/officeDocument/2006/relationships/image" Target="../media/image81.jpeg"/><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6.png"/><Relationship Id="rId5" Type="http://schemas.openxmlformats.org/officeDocument/2006/relationships/hyperlink" Target="http://www.tankmix.com/" TargetMode="Externa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hyperlink" Target="http://clipart-library.com/"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83.gif"/></Relationships>
</file>

<file path=ppt/slides/_rels/slide4.xml.rels><?xml version="1.0" encoding="UTF-8" standalone="yes"?>
<Relationships xmlns="http://schemas.openxmlformats.org/package/2006/relationships"><Relationship Id="rId8" Type="http://schemas.openxmlformats.org/officeDocument/2006/relationships/hyperlink" Target="https://www.mattilsynet.no/planter-og-dyrking/plantevernmidler/godkjente-produkter-og-virksomheter-for-godkjenning-av-plantevernmidler" TargetMode="External"/><Relationship Id="rId3" Type="http://schemas.openxmlformats.org/officeDocument/2006/relationships/hyperlink" Target="https://www.mattilsynet.no/plantevernmidler/godk.asp" TargetMode="External"/><Relationship Id="rId7" Type="http://schemas.openxmlformats.org/officeDocument/2006/relationships/hyperlink" Target="https://www.mattilsynet.no/planter_og_dyrking/plantevernmidler/godkjenning_av_plantevernmidler/#godkjente_produkter_og_virksomheter"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mattilsynet.no/planter-og-dyrking/plantevernmidler/arlig-statistikk-over-omsetningen-av-plantevernmidler" TargetMode="External"/><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hyperlink" Target="https://www.mattilsynet.no/plantevernmidler/bio.asp" TargetMode="External"/><Relationship Id="rId9" Type="http://schemas.openxmlformats.org/officeDocument/2006/relationships/hyperlink" Target="http://clipart-library.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hyperlink" Target="http://www.miljodirektoratet.no/no/Tema/Kjemikalier/Kjemikalieregelverk/Biocider/" TargetMode="External"/><Relationship Id="rId2" Type="http://schemas.openxmlformats.org/officeDocument/2006/relationships/hyperlink" Target="https://www.matportalen.no/uonskedestoffer_i_mat/tema/plantevernmidler/plantevernmidler" TargetMode="Externa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hyperlink" Target="https://lovdata.no/dokument/SF/forskrift/2015-05-06-455/*#&amp;" TargetMode="External"/><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hyperlink" Target="http://www.mattilsynet.no/" TargetMode="External"/><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https://www.mattilsynet.no/plantevernmidler/godk.asp" TargetMode="External"/><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hyperlink" Target="http://clipart-library.com/" TargetMode="Externa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hyperlink" Target="https://www.plantevernguiden.no/" TargetMode="External"/><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jpe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A0048-8C3A-FA24-44CD-CBA6AF6ACA3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662E64E-2DA2-695A-B93A-68165F8578A4}"/>
              </a:ext>
            </a:extLst>
          </p:cNvPr>
          <p:cNvSpPr>
            <a:spLocks noGrp="1"/>
          </p:cNvSpPr>
          <p:nvPr>
            <p:ph type="title" idx="10"/>
          </p:nvPr>
        </p:nvSpPr>
        <p:spPr>
          <a:xfrm>
            <a:off x="267376" y="2037679"/>
            <a:ext cx="8923119" cy="1400846"/>
          </a:xfrm>
        </p:spPr>
        <p:txBody>
          <a:bodyPr/>
          <a:lstStyle/>
          <a:p>
            <a:r>
              <a:rPr lang="nb-NO" dirty="0">
                <a:ea typeface="+mj-lt"/>
                <a:cs typeface="+mj-lt"/>
              </a:rPr>
              <a:t>Hva er et plantevernmiddel?</a:t>
            </a:r>
            <a:endParaRPr lang="nb-NO" dirty="0"/>
          </a:p>
        </p:txBody>
      </p:sp>
      <p:sp>
        <p:nvSpPr>
          <p:cNvPr id="3" name="Undertittel 2">
            <a:extLst>
              <a:ext uri="{FF2B5EF4-FFF2-40B4-BE49-F238E27FC236}">
                <a16:creationId xmlns:a16="http://schemas.microsoft.com/office/drawing/2014/main" id="{EF874BD5-DCAF-3878-FFF8-CFBFE3DF7D08}"/>
              </a:ext>
            </a:extLst>
          </p:cNvPr>
          <p:cNvSpPr>
            <a:spLocks noGrp="1"/>
          </p:cNvSpPr>
          <p:nvPr>
            <p:ph type="subTitle" idx="11"/>
          </p:nvPr>
        </p:nvSpPr>
        <p:spPr>
          <a:xfrm>
            <a:off x="267375" y="3609201"/>
            <a:ext cx="6443999" cy="590354"/>
          </a:xfrm>
        </p:spPr>
        <p:txBody>
          <a:bodyPr/>
          <a:lstStyle/>
          <a:p>
            <a:r>
              <a:rPr lang="nb-NO" dirty="0">
                <a:latin typeface="+mj-lt"/>
              </a:rPr>
              <a:t>Kapittel 2, Autorisasjonskurs plantevernmidler</a:t>
            </a:r>
          </a:p>
        </p:txBody>
      </p:sp>
      <p:pic>
        <p:nvPicPr>
          <p:cNvPr id="24" name="Bilde 23" descr="Et bilde som inneholder Grafikk, Font, grafisk design, design&#10;&#10;Automatisk generert beskrivelse">
            <a:extLst>
              <a:ext uri="{FF2B5EF4-FFF2-40B4-BE49-F238E27FC236}">
                <a16:creationId xmlns:a16="http://schemas.microsoft.com/office/drawing/2014/main" id="{CB35903A-03F6-4252-F27E-AEA7D0EBF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75" y="695325"/>
            <a:ext cx="1647151" cy="527183"/>
          </a:xfrm>
          <a:prstGeom prst="rect">
            <a:avLst/>
          </a:prstGeom>
        </p:spPr>
      </p:pic>
    </p:spTree>
    <p:extLst>
      <p:ext uri="{BB962C8B-B14F-4D97-AF65-F5344CB8AC3E}">
        <p14:creationId xmlns:p14="http://schemas.microsoft.com/office/powerpoint/2010/main" val="185562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BCADF5A-976D-C777-C4D5-3D1A32728BCF}"/>
              </a:ext>
            </a:extLst>
          </p:cNvPr>
          <p:cNvSpPr>
            <a:spLocks noGrp="1"/>
          </p:cNvSpPr>
          <p:nvPr>
            <p:ph type="title"/>
          </p:nvPr>
        </p:nvSpPr>
        <p:spPr/>
        <p:txBody>
          <a:bodyPr>
            <a:normAutofit/>
          </a:bodyPr>
          <a:lstStyle/>
          <a:p>
            <a:r>
              <a:rPr lang="nb-NO" altLang="nb-NO" sz="4000"/>
              <a:t>Omsetning av plantevernmidler 1980-2022</a:t>
            </a:r>
            <a:endParaRPr lang="nb-NO"/>
          </a:p>
        </p:txBody>
      </p:sp>
      <p:grpSp>
        <p:nvGrpSpPr>
          <p:cNvPr id="11" name="Gruppe 10">
            <a:extLst>
              <a:ext uri="{FF2B5EF4-FFF2-40B4-BE49-F238E27FC236}">
                <a16:creationId xmlns:a16="http://schemas.microsoft.com/office/drawing/2014/main" id="{B23C045D-D8B2-0DD9-4E4A-714CA8AE5791}"/>
              </a:ext>
            </a:extLst>
          </p:cNvPr>
          <p:cNvGrpSpPr/>
          <p:nvPr/>
        </p:nvGrpSpPr>
        <p:grpSpPr>
          <a:xfrm>
            <a:off x="1737795" y="1152620"/>
            <a:ext cx="7980647" cy="4866450"/>
            <a:chOff x="1737795" y="1152620"/>
            <a:chExt cx="7980647" cy="4866450"/>
          </a:xfrm>
        </p:grpSpPr>
        <p:pic>
          <p:nvPicPr>
            <p:cNvPr id="4" name="Bilde 3">
              <a:extLst>
                <a:ext uri="{FF2B5EF4-FFF2-40B4-BE49-F238E27FC236}">
                  <a16:creationId xmlns:a16="http://schemas.microsoft.com/office/drawing/2014/main" id="{67B998B8-19EE-0976-9DCC-8E423E808E9B}"/>
                </a:ext>
              </a:extLst>
            </p:cNvPr>
            <p:cNvPicPr>
              <a:picLocks noChangeAspect="1"/>
            </p:cNvPicPr>
            <p:nvPr/>
          </p:nvPicPr>
          <p:blipFill>
            <a:blip r:embed="rId3"/>
            <a:stretch>
              <a:fillRect/>
            </a:stretch>
          </p:blipFill>
          <p:spPr>
            <a:xfrm>
              <a:off x="1737795" y="1152620"/>
              <a:ext cx="7980647" cy="486645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Håndskrift 1">
                  <a:extLst>
                    <a:ext uri="{FF2B5EF4-FFF2-40B4-BE49-F238E27FC236}">
                      <a16:creationId xmlns:a16="http://schemas.microsoft.com/office/drawing/2014/main" id="{A5793F63-228B-A7A0-3867-305E7A4B1166}"/>
                    </a:ext>
                  </a:extLst>
                </p14:cNvPr>
                <p14:cNvContentPartPr/>
                <p14:nvPr/>
              </p14:nvContentPartPr>
              <p14:xfrm>
                <a:off x="2594978" y="2431685"/>
                <a:ext cx="6465895" cy="2308320"/>
              </p14:xfrm>
            </p:contentPart>
          </mc:Choice>
          <mc:Fallback xmlns="">
            <p:pic>
              <p:nvPicPr>
                <p:cNvPr id="2" name="Håndskrift 1">
                  <a:extLst>
                    <a:ext uri="{FF2B5EF4-FFF2-40B4-BE49-F238E27FC236}">
                      <a16:creationId xmlns:a16="http://schemas.microsoft.com/office/drawing/2014/main" id="{A5793F63-228B-A7A0-3867-305E7A4B1166}"/>
                    </a:ext>
                  </a:extLst>
                </p:cNvPr>
                <p:cNvPicPr/>
                <p:nvPr/>
              </p:nvPicPr>
              <p:blipFill>
                <a:blip r:embed="rId5"/>
                <a:stretch>
                  <a:fillRect/>
                </a:stretch>
              </p:blipFill>
              <p:spPr>
                <a:xfrm>
                  <a:off x="2540982" y="2323685"/>
                  <a:ext cx="6573528" cy="252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Håndskrift 11">
                  <a:extLst>
                    <a:ext uri="{FF2B5EF4-FFF2-40B4-BE49-F238E27FC236}">
                      <a16:creationId xmlns:a16="http://schemas.microsoft.com/office/drawing/2014/main" id="{AE8EA466-6D94-92B4-92C7-13C7067D7968}"/>
                    </a:ext>
                  </a:extLst>
                </p14:cNvPr>
                <p14:cNvContentPartPr/>
                <p14:nvPr/>
              </p14:nvContentPartPr>
              <p14:xfrm>
                <a:off x="2473558" y="4795421"/>
                <a:ext cx="6770160" cy="315055"/>
              </p14:xfrm>
            </p:contentPart>
          </mc:Choice>
          <mc:Fallback xmlns="">
            <p:pic>
              <p:nvPicPr>
                <p:cNvPr id="12" name="Håndskrift 11">
                  <a:extLst>
                    <a:ext uri="{FF2B5EF4-FFF2-40B4-BE49-F238E27FC236}">
                      <a16:creationId xmlns:a16="http://schemas.microsoft.com/office/drawing/2014/main" id="{AE8EA466-6D94-92B4-92C7-13C7067D7968}"/>
                    </a:ext>
                  </a:extLst>
                </p:cNvPr>
                <p:cNvPicPr/>
                <p:nvPr/>
              </p:nvPicPr>
              <p:blipFill>
                <a:blip r:embed="rId7"/>
                <a:stretch>
                  <a:fillRect/>
                </a:stretch>
              </p:blipFill>
              <p:spPr>
                <a:xfrm>
                  <a:off x="2419555" y="4687402"/>
                  <a:ext cx="6877806" cy="53073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4" name="Håndskrift 13">
                <a:extLst>
                  <a:ext uri="{FF2B5EF4-FFF2-40B4-BE49-F238E27FC236}">
                    <a16:creationId xmlns:a16="http://schemas.microsoft.com/office/drawing/2014/main" id="{4A27CFF7-5E88-74F0-DAC6-2601AD0E440A}"/>
                  </a:ext>
                </a:extLst>
              </p14:cNvPr>
              <p14:cNvContentPartPr/>
              <p14:nvPr/>
            </p14:nvContentPartPr>
            <p14:xfrm>
              <a:off x="5642738" y="5818409"/>
              <a:ext cx="784800" cy="28440"/>
            </p14:xfrm>
          </p:contentPart>
        </mc:Choice>
        <mc:Fallback xmlns="">
          <p:pic>
            <p:nvPicPr>
              <p:cNvPr id="14" name="Håndskrift 13">
                <a:extLst>
                  <a:ext uri="{FF2B5EF4-FFF2-40B4-BE49-F238E27FC236}">
                    <a16:creationId xmlns:a16="http://schemas.microsoft.com/office/drawing/2014/main" id="{4A27CFF7-5E88-74F0-DAC6-2601AD0E440A}"/>
                  </a:ext>
                </a:extLst>
              </p:cNvPr>
              <p:cNvPicPr/>
              <p:nvPr/>
            </p:nvPicPr>
            <p:blipFill>
              <a:blip r:embed="rId9"/>
              <a:stretch>
                <a:fillRect/>
              </a:stretch>
            </p:blipFill>
            <p:spPr>
              <a:xfrm>
                <a:off x="5588738" y="5710409"/>
                <a:ext cx="8924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Håndskrift 15">
                <a:extLst>
                  <a:ext uri="{FF2B5EF4-FFF2-40B4-BE49-F238E27FC236}">
                    <a16:creationId xmlns:a16="http://schemas.microsoft.com/office/drawing/2014/main" id="{96517CFD-AFC1-E209-BC21-545C4B03964F}"/>
                  </a:ext>
                </a:extLst>
              </p14:cNvPr>
              <p14:cNvContentPartPr/>
              <p14:nvPr/>
            </p14:nvContentPartPr>
            <p14:xfrm>
              <a:off x="6696098" y="5777493"/>
              <a:ext cx="854280" cy="50760"/>
            </p14:xfrm>
          </p:contentPart>
        </mc:Choice>
        <mc:Fallback xmlns="">
          <p:pic>
            <p:nvPicPr>
              <p:cNvPr id="16" name="Håndskrift 15">
                <a:extLst>
                  <a:ext uri="{FF2B5EF4-FFF2-40B4-BE49-F238E27FC236}">
                    <a16:creationId xmlns:a16="http://schemas.microsoft.com/office/drawing/2014/main" id="{96517CFD-AFC1-E209-BC21-545C4B03964F}"/>
                  </a:ext>
                </a:extLst>
              </p:cNvPr>
              <p:cNvPicPr/>
              <p:nvPr/>
            </p:nvPicPr>
            <p:blipFill>
              <a:blip r:embed="rId11"/>
              <a:stretch>
                <a:fillRect/>
              </a:stretch>
            </p:blipFill>
            <p:spPr>
              <a:xfrm>
                <a:off x="6642098" y="5668722"/>
                <a:ext cx="961920" cy="267940"/>
              </a:xfrm>
              <a:prstGeom prst="rect">
                <a:avLst/>
              </a:prstGeom>
            </p:spPr>
          </p:pic>
        </mc:Fallback>
      </mc:AlternateContent>
      <p:sp>
        <p:nvSpPr>
          <p:cNvPr id="18" name="TekstSylinder 17">
            <a:extLst>
              <a:ext uri="{FF2B5EF4-FFF2-40B4-BE49-F238E27FC236}">
                <a16:creationId xmlns:a16="http://schemas.microsoft.com/office/drawing/2014/main" id="{CC528293-6386-A322-BD3A-57569A706DEB}"/>
              </a:ext>
            </a:extLst>
          </p:cNvPr>
          <p:cNvSpPr txBox="1"/>
          <p:nvPr/>
        </p:nvSpPr>
        <p:spPr>
          <a:xfrm>
            <a:off x="1737795" y="6074486"/>
            <a:ext cx="6393585" cy="261610"/>
          </a:xfrm>
          <a:prstGeom prst="rect">
            <a:avLst/>
          </a:prstGeom>
          <a:noFill/>
        </p:spPr>
        <p:txBody>
          <a:bodyPr wrap="square" rtlCol="0">
            <a:spAutoFit/>
          </a:bodyPr>
          <a:lstStyle/>
          <a:p>
            <a:r>
              <a:rPr lang="nb-NO" sz="1100" i="1" dirty="0"/>
              <a:t>Kilde: </a:t>
            </a:r>
            <a:r>
              <a:rPr lang="nb-NO" sz="1100" i="1" dirty="0">
                <a:hlinkClick r:id="rId12"/>
              </a:rPr>
              <a:t>Omsetningsstatistikk for plantevernmidler 2017-2022 (mattilsynet.no)</a:t>
            </a:r>
            <a:endParaRPr lang="nb-NO" sz="1100" i="1" dirty="0"/>
          </a:p>
        </p:txBody>
      </p:sp>
      <mc:AlternateContent xmlns:mc="http://schemas.openxmlformats.org/markup-compatibility/2006" xmlns:p14="http://schemas.microsoft.com/office/powerpoint/2010/main">
        <mc:Choice Requires="p14">
          <p:contentPart p14:bwMode="auto" r:id="rId13">
            <p14:nvContentPartPr>
              <p14:cNvPr id="10" name="Håndskrift 9">
                <a:extLst>
                  <a:ext uri="{FF2B5EF4-FFF2-40B4-BE49-F238E27FC236}">
                    <a16:creationId xmlns:a16="http://schemas.microsoft.com/office/drawing/2014/main" id="{5735B42C-61E3-A9EE-EC5C-B8CB017BBBB4}"/>
                  </a:ext>
                </a:extLst>
              </p14:cNvPr>
              <p14:cNvContentPartPr/>
              <p14:nvPr/>
            </p14:nvContentPartPr>
            <p14:xfrm>
              <a:off x="9078938" y="3906785"/>
              <a:ext cx="263880" cy="207360"/>
            </p14:xfrm>
          </p:contentPart>
        </mc:Choice>
        <mc:Fallback xmlns="">
          <p:pic>
            <p:nvPicPr>
              <p:cNvPr id="10" name="Håndskrift 9">
                <a:extLst>
                  <a:ext uri="{FF2B5EF4-FFF2-40B4-BE49-F238E27FC236}">
                    <a16:creationId xmlns:a16="http://schemas.microsoft.com/office/drawing/2014/main" id="{5735B42C-61E3-A9EE-EC5C-B8CB017BBBB4}"/>
                  </a:ext>
                </a:extLst>
              </p:cNvPr>
              <p:cNvPicPr/>
              <p:nvPr/>
            </p:nvPicPr>
            <p:blipFill>
              <a:blip r:embed="rId14"/>
              <a:stretch>
                <a:fillRect/>
              </a:stretch>
            </p:blipFill>
            <p:spPr>
              <a:xfrm>
                <a:off x="9024938" y="3798785"/>
                <a:ext cx="371520" cy="423000"/>
              </a:xfrm>
              <a:prstGeom prst="rect">
                <a:avLst/>
              </a:prstGeom>
            </p:spPr>
          </p:pic>
        </mc:Fallback>
      </mc:AlternateContent>
      <p:pic>
        <p:nvPicPr>
          <p:cNvPr id="3" name="Bilde 2" descr="Et bilde som inneholder Grafikk, Font, grafisk design, design&#10;&#10;Automatisk generert beskrivelse">
            <a:extLst>
              <a:ext uri="{FF2B5EF4-FFF2-40B4-BE49-F238E27FC236}">
                <a16:creationId xmlns:a16="http://schemas.microsoft.com/office/drawing/2014/main" id="{07D22DB5-D9DD-C570-7061-7347D94AC3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867017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CA00867-571A-8E9E-5F20-10BD8CA45113}"/>
              </a:ext>
            </a:extLst>
          </p:cNvPr>
          <p:cNvSpPr>
            <a:spLocks noGrp="1"/>
          </p:cNvSpPr>
          <p:nvPr>
            <p:ph type="body" idx="1"/>
          </p:nvPr>
        </p:nvSpPr>
        <p:spPr/>
        <p:txBody>
          <a:bodyPr/>
          <a:lstStyle/>
          <a:p>
            <a:endParaRPr lang="nb-NO"/>
          </a:p>
        </p:txBody>
      </p:sp>
      <p:sp>
        <p:nvSpPr>
          <p:cNvPr id="3" name="Tittel 2">
            <a:extLst>
              <a:ext uri="{FF2B5EF4-FFF2-40B4-BE49-F238E27FC236}">
                <a16:creationId xmlns:a16="http://schemas.microsoft.com/office/drawing/2014/main" id="{2A23B3FA-BF9B-F8A8-8C9D-1628A6CB1762}"/>
              </a:ext>
            </a:extLst>
          </p:cNvPr>
          <p:cNvSpPr>
            <a:spLocks noGrp="1"/>
          </p:cNvSpPr>
          <p:nvPr>
            <p:ph type="title"/>
          </p:nvPr>
        </p:nvSpPr>
        <p:spPr>
          <a:xfrm>
            <a:off x="348478" y="136683"/>
            <a:ext cx="11687409" cy="791389"/>
          </a:xfrm>
        </p:spPr>
        <p:txBody>
          <a:bodyPr>
            <a:normAutofit fontScale="90000"/>
          </a:bodyPr>
          <a:lstStyle/>
          <a:p>
            <a:r>
              <a:rPr lang="nb-NO" dirty="0"/>
              <a:t>Omsatt mengde plantevernmidler i kg/år 2017-2022</a:t>
            </a:r>
          </a:p>
        </p:txBody>
      </p:sp>
      <p:sp>
        <p:nvSpPr>
          <p:cNvPr id="4" name="Plassholder for tekst 3">
            <a:extLst>
              <a:ext uri="{FF2B5EF4-FFF2-40B4-BE49-F238E27FC236}">
                <a16:creationId xmlns:a16="http://schemas.microsoft.com/office/drawing/2014/main" id="{DEB78096-25AF-AA37-226B-8BF5B9B61A78}"/>
              </a:ext>
            </a:extLst>
          </p:cNvPr>
          <p:cNvSpPr>
            <a:spLocks noGrp="1"/>
          </p:cNvSpPr>
          <p:nvPr>
            <p:ph type="body" sz="quarter" idx="13"/>
          </p:nvPr>
        </p:nvSpPr>
        <p:spPr/>
        <p:txBody>
          <a:bodyPr/>
          <a:lstStyle/>
          <a:p>
            <a:endParaRPr lang="nb-NO"/>
          </a:p>
        </p:txBody>
      </p:sp>
      <p:sp>
        <p:nvSpPr>
          <p:cNvPr id="5" name="Plassholder for tekst 4">
            <a:extLst>
              <a:ext uri="{FF2B5EF4-FFF2-40B4-BE49-F238E27FC236}">
                <a16:creationId xmlns:a16="http://schemas.microsoft.com/office/drawing/2014/main" id="{5CBAE512-D171-10C0-DF89-2DE99D303544}"/>
              </a:ext>
            </a:extLst>
          </p:cNvPr>
          <p:cNvSpPr>
            <a:spLocks noGrp="1"/>
          </p:cNvSpPr>
          <p:nvPr>
            <p:ph type="body" idx="15"/>
          </p:nvPr>
        </p:nvSpPr>
        <p:spPr/>
        <p:txBody>
          <a:bodyPr/>
          <a:lstStyle/>
          <a:p>
            <a:endParaRPr lang="nb-NO"/>
          </a:p>
        </p:txBody>
      </p:sp>
      <p:sp>
        <p:nvSpPr>
          <p:cNvPr id="6" name="Plassholder for innhold 5">
            <a:extLst>
              <a:ext uri="{FF2B5EF4-FFF2-40B4-BE49-F238E27FC236}">
                <a16:creationId xmlns:a16="http://schemas.microsoft.com/office/drawing/2014/main" id="{690252D0-4162-47D5-C44B-69F0E081F8C6}"/>
              </a:ext>
            </a:extLst>
          </p:cNvPr>
          <p:cNvSpPr>
            <a:spLocks noGrp="1"/>
          </p:cNvSpPr>
          <p:nvPr>
            <p:ph idx="17"/>
          </p:nvPr>
        </p:nvSpPr>
        <p:spPr/>
        <p:txBody>
          <a:bodyPr/>
          <a:lstStyle/>
          <a:p>
            <a:endParaRPr lang="nb-NO"/>
          </a:p>
        </p:txBody>
      </p:sp>
      <p:sp>
        <p:nvSpPr>
          <p:cNvPr id="7" name="Plassholder for innhold 6">
            <a:extLst>
              <a:ext uri="{FF2B5EF4-FFF2-40B4-BE49-F238E27FC236}">
                <a16:creationId xmlns:a16="http://schemas.microsoft.com/office/drawing/2014/main" id="{4980ADA4-4ABD-E2BC-5BF7-558119378D26}"/>
              </a:ext>
            </a:extLst>
          </p:cNvPr>
          <p:cNvSpPr>
            <a:spLocks noGrp="1"/>
          </p:cNvSpPr>
          <p:nvPr>
            <p:ph idx="18"/>
          </p:nvPr>
        </p:nvSpPr>
        <p:spPr/>
        <p:txBody>
          <a:bodyPr/>
          <a:lstStyle/>
          <a:p>
            <a:endParaRPr lang="nb-NO"/>
          </a:p>
        </p:txBody>
      </p:sp>
      <p:sp>
        <p:nvSpPr>
          <p:cNvPr id="12" name="TekstSylinder 11">
            <a:extLst>
              <a:ext uri="{FF2B5EF4-FFF2-40B4-BE49-F238E27FC236}">
                <a16:creationId xmlns:a16="http://schemas.microsoft.com/office/drawing/2014/main" id="{CB78E6B1-B33C-2C3F-4D62-68EA6A83532B}"/>
              </a:ext>
            </a:extLst>
          </p:cNvPr>
          <p:cNvSpPr txBox="1"/>
          <p:nvPr/>
        </p:nvSpPr>
        <p:spPr>
          <a:xfrm>
            <a:off x="1180847" y="6034925"/>
            <a:ext cx="7119257" cy="276999"/>
          </a:xfrm>
          <a:prstGeom prst="rect">
            <a:avLst/>
          </a:prstGeom>
          <a:noFill/>
        </p:spPr>
        <p:txBody>
          <a:bodyPr wrap="square" rtlCol="0">
            <a:spAutoFit/>
          </a:bodyPr>
          <a:lstStyle/>
          <a:p>
            <a:r>
              <a:rPr lang="nb-NO" sz="1200" i="1" dirty="0"/>
              <a:t>* Vekstregulerende midler, jorddesinfeksjon, klebemidler og repellerende midler</a:t>
            </a:r>
          </a:p>
        </p:txBody>
      </p:sp>
      <p:sp>
        <p:nvSpPr>
          <p:cNvPr id="8" name="TekstSylinder 7">
            <a:extLst>
              <a:ext uri="{FF2B5EF4-FFF2-40B4-BE49-F238E27FC236}">
                <a16:creationId xmlns:a16="http://schemas.microsoft.com/office/drawing/2014/main" id="{472DA504-158F-2536-3915-C3D4387E2742}"/>
              </a:ext>
            </a:extLst>
          </p:cNvPr>
          <p:cNvSpPr txBox="1"/>
          <p:nvPr/>
        </p:nvSpPr>
        <p:spPr>
          <a:xfrm>
            <a:off x="1180847" y="6347044"/>
            <a:ext cx="6393585" cy="261610"/>
          </a:xfrm>
          <a:prstGeom prst="rect">
            <a:avLst/>
          </a:prstGeom>
          <a:noFill/>
        </p:spPr>
        <p:txBody>
          <a:bodyPr wrap="square" rtlCol="0">
            <a:spAutoFit/>
          </a:bodyPr>
          <a:lstStyle/>
          <a:p>
            <a:r>
              <a:rPr lang="nb-NO" sz="1050" i="1" dirty="0"/>
              <a:t>Kilde: </a:t>
            </a:r>
            <a:r>
              <a:rPr lang="nb-NO" sz="1050" i="1" dirty="0">
                <a:hlinkClick r:id="rId3"/>
              </a:rPr>
              <a:t>Omsetningsstatistikk for plantevernmidler 2017-2022 (mattilsynet.no)</a:t>
            </a:r>
            <a:endParaRPr lang="nb-NO" sz="1050" i="1" dirty="0"/>
          </a:p>
        </p:txBody>
      </p:sp>
      <p:pic>
        <p:nvPicPr>
          <p:cNvPr id="9" name="Bilde 8">
            <a:extLst>
              <a:ext uri="{FF2B5EF4-FFF2-40B4-BE49-F238E27FC236}">
                <a16:creationId xmlns:a16="http://schemas.microsoft.com/office/drawing/2014/main" id="{41997EB1-BD62-DD17-7F98-0B1B384FC0B9}"/>
              </a:ext>
            </a:extLst>
          </p:cNvPr>
          <p:cNvPicPr>
            <a:picLocks noChangeAspect="1"/>
          </p:cNvPicPr>
          <p:nvPr/>
        </p:nvPicPr>
        <p:blipFill>
          <a:blip r:embed="rId4"/>
          <a:stretch>
            <a:fillRect/>
          </a:stretch>
        </p:blipFill>
        <p:spPr>
          <a:xfrm>
            <a:off x="1262807" y="824383"/>
            <a:ext cx="9455716" cy="5188146"/>
          </a:xfrm>
          <a:prstGeom prst="rect">
            <a:avLst/>
          </a:prstGeom>
        </p:spPr>
      </p:pic>
      <p:pic>
        <p:nvPicPr>
          <p:cNvPr id="10" name="Bilde 9" descr="Et bilde som inneholder Grafikk, Font, grafisk design, design&#10;&#10;Automatisk generert beskrivelse">
            <a:extLst>
              <a:ext uri="{FF2B5EF4-FFF2-40B4-BE49-F238E27FC236}">
                <a16:creationId xmlns:a16="http://schemas.microsoft.com/office/drawing/2014/main" id="{BF48B0ED-4F39-D7F5-B720-6D15D9A71A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73983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AC1C95F-8EB4-667D-65B4-0833EF5CCC79}"/>
              </a:ext>
            </a:extLst>
          </p:cNvPr>
          <p:cNvSpPr>
            <a:spLocks noGrp="1"/>
          </p:cNvSpPr>
          <p:nvPr>
            <p:ph type="title"/>
          </p:nvPr>
        </p:nvSpPr>
        <p:spPr>
          <a:xfrm>
            <a:off x="360045" y="360045"/>
            <a:ext cx="13343255" cy="1242155"/>
          </a:xfrm>
        </p:spPr>
        <p:txBody>
          <a:bodyPr>
            <a:normAutofit/>
          </a:bodyPr>
          <a:lstStyle/>
          <a:p>
            <a:r>
              <a:rPr lang="nb-NO" sz="3600" dirty="0">
                <a:solidFill>
                  <a:srgbClr val="FF0000"/>
                </a:solidFill>
              </a:rPr>
              <a:t>Omsatt</a:t>
            </a:r>
            <a:r>
              <a:rPr lang="nb-NO" sz="3600" dirty="0"/>
              <a:t> mengde hobbypreparater i kg/år 2017-2022</a:t>
            </a:r>
          </a:p>
        </p:txBody>
      </p:sp>
      <p:sp>
        <p:nvSpPr>
          <p:cNvPr id="9" name="TekstSylinder 8">
            <a:extLst>
              <a:ext uri="{FF2B5EF4-FFF2-40B4-BE49-F238E27FC236}">
                <a16:creationId xmlns:a16="http://schemas.microsoft.com/office/drawing/2014/main" id="{B0F7DF4A-B25D-6ADD-39AF-11A64FC08FBC}"/>
              </a:ext>
            </a:extLst>
          </p:cNvPr>
          <p:cNvSpPr txBox="1"/>
          <p:nvPr/>
        </p:nvSpPr>
        <p:spPr>
          <a:xfrm>
            <a:off x="1566731" y="5557633"/>
            <a:ext cx="6393585" cy="261610"/>
          </a:xfrm>
          <a:prstGeom prst="rect">
            <a:avLst/>
          </a:prstGeom>
          <a:noFill/>
        </p:spPr>
        <p:txBody>
          <a:bodyPr wrap="square" rtlCol="0">
            <a:spAutoFit/>
          </a:bodyPr>
          <a:lstStyle/>
          <a:p>
            <a:r>
              <a:rPr lang="nb-NO" sz="1100" i="1" dirty="0"/>
              <a:t>Kilde: </a:t>
            </a:r>
            <a:r>
              <a:rPr lang="nb-NO" sz="1100" i="1" dirty="0">
                <a:hlinkClick r:id="rId3"/>
              </a:rPr>
              <a:t>Omsetningsstatistikk for plantevernmidler 2018-2022 (mattilsynet.no)</a:t>
            </a:r>
            <a:endParaRPr lang="nb-NO" sz="1100" i="1" dirty="0"/>
          </a:p>
        </p:txBody>
      </p:sp>
      <p:pic>
        <p:nvPicPr>
          <p:cNvPr id="8" name="Bilde 7">
            <a:extLst>
              <a:ext uri="{FF2B5EF4-FFF2-40B4-BE49-F238E27FC236}">
                <a16:creationId xmlns:a16="http://schemas.microsoft.com/office/drawing/2014/main" id="{60E33E08-AC29-2A06-EBA5-FB6823608EB9}"/>
              </a:ext>
            </a:extLst>
          </p:cNvPr>
          <p:cNvPicPr>
            <a:picLocks noChangeAspect="1"/>
          </p:cNvPicPr>
          <p:nvPr/>
        </p:nvPicPr>
        <p:blipFill>
          <a:blip r:embed="rId4"/>
          <a:stretch>
            <a:fillRect/>
          </a:stretch>
        </p:blipFill>
        <p:spPr>
          <a:xfrm>
            <a:off x="1566731" y="1295731"/>
            <a:ext cx="8332481" cy="4261902"/>
          </a:xfrm>
          <a:prstGeom prst="rect">
            <a:avLst/>
          </a:prstGeom>
        </p:spPr>
      </p:pic>
      <p:pic>
        <p:nvPicPr>
          <p:cNvPr id="10" name="Bilde 9" descr="Et bilde som inneholder Grafikk, Font, grafisk design, design&#10;&#10;Automatisk generert beskrivelse">
            <a:extLst>
              <a:ext uri="{FF2B5EF4-FFF2-40B4-BE49-F238E27FC236}">
                <a16:creationId xmlns:a16="http://schemas.microsoft.com/office/drawing/2014/main" id="{41CB35E4-3C06-D993-4D1C-7679077BE4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42882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BFD934D-E052-0D6D-9139-4E2E25916431}"/>
              </a:ext>
            </a:extLst>
          </p:cNvPr>
          <p:cNvSpPr>
            <a:spLocks noGrp="1"/>
          </p:cNvSpPr>
          <p:nvPr>
            <p:ph type="body" idx="1"/>
          </p:nvPr>
        </p:nvSpPr>
        <p:spPr>
          <a:xfrm>
            <a:off x="1076092" y="1817914"/>
            <a:ext cx="4684810" cy="468058"/>
          </a:xfrm>
        </p:spPr>
        <p:txBody>
          <a:bodyPr/>
          <a:lstStyle/>
          <a:p>
            <a:r>
              <a:rPr lang="nb-NO"/>
              <a:t>Plantevernmidler kan deles inn etter:</a:t>
            </a:r>
          </a:p>
        </p:txBody>
      </p:sp>
      <p:sp>
        <p:nvSpPr>
          <p:cNvPr id="3" name="Tittel 2">
            <a:extLst>
              <a:ext uri="{FF2B5EF4-FFF2-40B4-BE49-F238E27FC236}">
                <a16:creationId xmlns:a16="http://schemas.microsoft.com/office/drawing/2014/main" id="{5E98293D-F4F5-20D1-5A50-0015C89C1A18}"/>
              </a:ext>
            </a:extLst>
          </p:cNvPr>
          <p:cNvSpPr>
            <a:spLocks noGrp="1"/>
          </p:cNvSpPr>
          <p:nvPr>
            <p:ph type="title"/>
          </p:nvPr>
        </p:nvSpPr>
        <p:spPr/>
        <p:txBody>
          <a:bodyPr/>
          <a:lstStyle/>
          <a:p>
            <a:r>
              <a:rPr lang="nb-NO" altLang="nb-NO" sz="4000"/>
              <a:t>Inndeling av kjemiske plantevernmidler</a:t>
            </a:r>
            <a:endParaRPr lang="nb-NO"/>
          </a:p>
        </p:txBody>
      </p:sp>
      <p:sp>
        <p:nvSpPr>
          <p:cNvPr id="6" name="Plassholder for innhold 5">
            <a:extLst>
              <a:ext uri="{FF2B5EF4-FFF2-40B4-BE49-F238E27FC236}">
                <a16:creationId xmlns:a16="http://schemas.microsoft.com/office/drawing/2014/main" id="{620C4A71-4E13-C111-2DD7-85795812ED2A}"/>
              </a:ext>
            </a:extLst>
          </p:cNvPr>
          <p:cNvSpPr>
            <a:spLocks noGrp="1"/>
          </p:cNvSpPr>
          <p:nvPr>
            <p:ph idx="17"/>
          </p:nvPr>
        </p:nvSpPr>
        <p:spPr>
          <a:xfrm>
            <a:off x="1076091" y="2417816"/>
            <a:ext cx="5152895" cy="3052497"/>
          </a:xfrm>
        </p:spPr>
        <p:txBody>
          <a:bodyPr/>
          <a:lstStyle/>
          <a:p>
            <a:pPr marL="457200" indent="-457200" eaLnBrk="1" hangingPunct="1">
              <a:buFont typeface="+mj-lt"/>
              <a:buAutoNum type="arabicPeriod"/>
            </a:pPr>
            <a:r>
              <a:rPr lang="nb-NO" altLang="nb-NO" dirty="0"/>
              <a:t>Skadegjørergruppe </a:t>
            </a:r>
            <a:br>
              <a:rPr lang="nb-NO" altLang="nb-NO" dirty="0"/>
            </a:br>
            <a:r>
              <a:rPr lang="nb-NO" altLang="nb-NO" dirty="0"/>
              <a:t>(som midlene virker mot)</a:t>
            </a:r>
          </a:p>
          <a:p>
            <a:pPr marL="457200" indent="-457200" eaLnBrk="1" hangingPunct="1">
              <a:buFont typeface="+mj-lt"/>
              <a:buAutoNum type="arabicPeriod"/>
            </a:pPr>
            <a:r>
              <a:rPr lang="nb-NO" altLang="nb-NO" dirty="0"/>
              <a:t>Opptak- og transportmåte i planta</a:t>
            </a:r>
          </a:p>
          <a:p>
            <a:pPr marL="457200" indent="-457200" eaLnBrk="1" hangingPunct="1">
              <a:buFont typeface="+mj-lt"/>
              <a:buAutoNum type="arabicPeriod"/>
            </a:pPr>
            <a:r>
              <a:rPr lang="nb-NO" altLang="nb-NO" dirty="0"/>
              <a:t>Kjemisk struktur og biokjemisk virkemåte</a:t>
            </a:r>
          </a:p>
          <a:p>
            <a:pPr marL="457200" indent="-457200" eaLnBrk="1" hangingPunct="1">
              <a:buFont typeface="+mj-lt"/>
              <a:buAutoNum type="arabicPeriod"/>
            </a:pPr>
            <a:r>
              <a:rPr lang="nb-NO" altLang="nb-NO" dirty="0"/>
              <a:t>Formulering</a:t>
            </a:r>
          </a:p>
          <a:p>
            <a:pPr marL="457200" indent="-457200" eaLnBrk="1" hangingPunct="1">
              <a:buFont typeface="+mj-lt"/>
              <a:buAutoNum type="arabicPeriod"/>
            </a:pPr>
            <a:r>
              <a:rPr lang="nb-NO" altLang="nb-NO" dirty="0"/>
              <a:t>Avgiftsklasse</a:t>
            </a:r>
            <a:endParaRPr lang="nb-NO" dirty="0"/>
          </a:p>
        </p:txBody>
      </p:sp>
      <p:pic>
        <p:nvPicPr>
          <p:cNvPr id="9" name="Bilde 8" descr="Et bilde som inneholder gress, utendørs, himmel, felt&#10;&#10;Automatisk generert beskrivelse">
            <a:extLst>
              <a:ext uri="{FF2B5EF4-FFF2-40B4-BE49-F238E27FC236}">
                <a16:creationId xmlns:a16="http://schemas.microsoft.com/office/drawing/2014/main" id="{2C09E061-D125-ADA1-57AE-D93EB33E8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6959" y="1817914"/>
            <a:ext cx="5478598" cy="3652399"/>
          </a:xfrm>
          <a:prstGeom prst="rect">
            <a:avLst/>
          </a:prstGeom>
        </p:spPr>
      </p:pic>
      <p:sp>
        <p:nvSpPr>
          <p:cNvPr id="7" name="TekstSylinder 6">
            <a:extLst>
              <a:ext uri="{FF2B5EF4-FFF2-40B4-BE49-F238E27FC236}">
                <a16:creationId xmlns:a16="http://schemas.microsoft.com/office/drawing/2014/main" id="{88AD8C80-2B73-946D-41B2-6DC91B23E148}"/>
              </a:ext>
            </a:extLst>
          </p:cNvPr>
          <p:cNvSpPr txBox="1"/>
          <p:nvPr/>
        </p:nvSpPr>
        <p:spPr>
          <a:xfrm>
            <a:off x="10334298" y="5208703"/>
            <a:ext cx="1471259" cy="261610"/>
          </a:xfrm>
          <a:prstGeom prst="rect">
            <a:avLst/>
          </a:prstGeom>
          <a:solidFill>
            <a:schemeClr val="tx1">
              <a:alpha val="50000"/>
            </a:schemeClr>
          </a:solidFill>
        </p:spPr>
        <p:txBody>
          <a:bodyPr wrap="square" rtlCol="0">
            <a:spAutoFit/>
          </a:bodyPr>
          <a:lstStyle/>
          <a:p>
            <a:pPr algn="r"/>
            <a:r>
              <a:rPr lang="nb-NO" sz="1050">
                <a:solidFill>
                  <a:schemeClr val="bg1">
                    <a:lumMod val="95000"/>
                  </a:schemeClr>
                </a:solidFill>
              </a:rPr>
              <a:t>Foto: B. Glorvigen, NLR</a:t>
            </a:r>
          </a:p>
        </p:txBody>
      </p:sp>
      <p:pic>
        <p:nvPicPr>
          <p:cNvPr id="4" name="Bilde 3" descr="Et bilde som inneholder Grafikk, Font, grafisk design, design&#10;&#10;Automatisk generert beskrivelse">
            <a:extLst>
              <a:ext uri="{FF2B5EF4-FFF2-40B4-BE49-F238E27FC236}">
                <a16:creationId xmlns:a16="http://schemas.microsoft.com/office/drawing/2014/main" id="{02A4FE7F-744E-196C-3DCC-635C7B673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41061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1D4F0BA7-8D4E-4D10-B155-88F990600E2B}"/>
              </a:ext>
            </a:extLst>
          </p:cNvPr>
          <p:cNvSpPr>
            <a:spLocks noGrp="1"/>
          </p:cNvSpPr>
          <p:nvPr>
            <p:ph type="title"/>
          </p:nvPr>
        </p:nvSpPr>
        <p:spPr/>
        <p:txBody>
          <a:bodyPr/>
          <a:lstStyle/>
          <a:p>
            <a:r>
              <a:rPr lang="nb-NO" dirty="0"/>
              <a:t>1. Inndeling etter skadegjørere </a:t>
            </a:r>
            <a:r>
              <a:rPr lang="nb-NO" sz="2400" dirty="0"/>
              <a:t>(middelgruppe i parentes)</a:t>
            </a:r>
          </a:p>
        </p:txBody>
      </p:sp>
      <p:graphicFrame>
        <p:nvGraphicFramePr>
          <p:cNvPr id="8" name="Group 2051">
            <a:extLst>
              <a:ext uri="{FF2B5EF4-FFF2-40B4-BE49-F238E27FC236}">
                <a16:creationId xmlns:a16="http://schemas.microsoft.com/office/drawing/2014/main" id="{B3F68A59-6F3F-A4C0-FA3E-C9E329648A4D}"/>
              </a:ext>
            </a:extLst>
          </p:cNvPr>
          <p:cNvGraphicFramePr>
            <a:graphicFrameLocks/>
          </p:cNvGraphicFramePr>
          <p:nvPr/>
        </p:nvGraphicFramePr>
        <p:xfrm>
          <a:off x="952017" y="1422400"/>
          <a:ext cx="1806873" cy="3505200"/>
        </p:xfrm>
        <a:graphic>
          <a:graphicData uri="http://schemas.openxmlformats.org/drawingml/2006/table">
            <a:tbl>
              <a:tblPr>
                <a:tableStyleId>{3B4B98B0-60AC-42C2-AFA5-B58CD77FA1E5}</a:tableStyleId>
              </a:tblPr>
              <a:tblGrid>
                <a:gridCol w="1806873">
                  <a:extLst>
                    <a:ext uri="{9D8B030D-6E8A-4147-A177-3AD203B41FA5}">
                      <a16:colId xmlns:a16="http://schemas.microsoft.com/office/drawing/2014/main" val="20000"/>
                    </a:ext>
                  </a:extLst>
                </a:gridCol>
              </a:tblGrid>
              <a:tr h="623667">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2000" b="0" u="none" strike="noStrike" cap="none" normalizeH="0" baseline="0">
                          <a:ln>
                            <a:noFill/>
                          </a:ln>
                          <a:solidFill>
                            <a:schemeClr val="tx1"/>
                          </a:solidFill>
                          <a:effectLst/>
                        </a:rPr>
                        <a:t>Ugrasmiddel</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2000" b="0" u="none" strike="noStrike" kern="1200" cap="none" normalizeH="0" baseline="0">
                          <a:ln>
                            <a:noFill/>
                          </a:ln>
                          <a:solidFill>
                            <a:schemeClr val="tx1"/>
                          </a:solidFill>
                          <a:effectLst/>
                          <a:latin typeface="+mn-lt"/>
                          <a:ea typeface="+mn-ea"/>
                          <a:cs typeface="+mn-cs"/>
                        </a:rPr>
                        <a:t>(herbicid)</a:t>
                      </a:r>
                    </a:p>
                  </a:txBody>
                  <a:tcPr horzOverflow="overflow"/>
                </a:tc>
                <a:extLst>
                  <a:ext uri="{0D108BD9-81ED-4DB2-BD59-A6C34878D82A}">
                    <a16:rowId xmlns:a16="http://schemas.microsoft.com/office/drawing/2014/main" val="10000"/>
                  </a:ext>
                </a:extLst>
              </a:tr>
              <a:tr h="30558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1"/>
                  </a:ext>
                </a:extLst>
              </a:tr>
              <a:tr h="30558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30558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30558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4"/>
                  </a:ext>
                </a:extLst>
              </a:tr>
              <a:tr h="310423">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r h="310423">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6"/>
                  </a:ext>
                </a:extLst>
              </a:tr>
              <a:tr h="310423">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7"/>
                  </a:ext>
                </a:extLst>
              </a:tr>
            </a:tbl>
          </a:graphicData>
        </a:graphic>
      </p:graphicFrame>
      <p:graphicFrame>
        <p:nvGraphicFramePr>
          <p:cNvPr id="22" name="Group 2051">
            <a:extLst>
              <a:ext uri="{FF2B5EF4-FFF2-40B4-BE49-F238E27FC236}">
                <a16:creationId xmlns:a16="http://schemas.microsoft.com/office/drawing/2014/main" id="{A63A28E9-9AEF-637E-0D05-5E2E1DE80F37}"/>
              </a:ext>
            </a:extLst>
          </p:cNvPr>
          <p:cNvGraphicFramePr>
            <a:graphicFrameLocks/>
          </p:cNvGraphicFramePr>
          <p:nvPr/>
        </p:nvGraphicFramePr>
        <p:xfrm>
          <a:off x="3028312" y="1422400"/>
          <a:ext cx="2011680" cy="3829009"/>
        </p:xfrm>
        <a:graphic>
          <a:graphicData uri="http://schemas.openxmlformats.org/drawingml/2006/table">
            <a:tbl>
              <a:tblPr>
                <a:tableStyleId>{3B4B98B0-60AC-42C2-AFA5-B58CD77FA1E5}</a:tableStyleId>
              </a:tblPr>
              <a:tblGrid>
                <a:gridCol w="2011680">
                  <a:extLst>
                    <a:ext uri="{9D8B030D-6E8A-4147-A177-3AD203B41FA5}">
                      <a16:colId xmlns:a16="http://schemas.microsoft.com/office/drawing/2014/main" val="20000"/>
                    </a:ext>
                  </a:extLst>
                </a:gridCol>
              </a:tblGrid>
              <a:tr h="907128">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2000" b="0" u="none" strike="noStrike" cap="none" normalizeH="0" baseline="0">
                          <a:ln>
                            <a:noFill/>
                          </a:ln>
                          <a:solidFill>
                            <a:schemeClr val="tx1"/>
                          </a:solidFill>
                          <a:effectLst/>
                          <a:latin typeface="+mn-lt"/>
                        </a:rPr>
                        <a:t>Soppmiddel</a:t>
                      </a:r>
                    </a:p>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2000" b="0" i="0" u="none" strike="noStrike" cap="none" normalizeH="0" baseline="0">
                          <a:ln>
                            <a:noFill/>
                          </a:ln>
                          <a:solidFill>
                            <a:schemeClr val="tx1"/>
                          </a:solidFill>
                          <a:effectLst/>
                          <a:latin typeface="+mn-lt"/>
                        </a:rPr>
                        <a:t>(fungicid)</a:t>
                      </a:r>
                      <a:endParaRPr kumimoji="0" lang="nb-NO" sz="2000" b="1" i="0" u="none" strike="noStrike" cap="none" normalizeH="0" baseline="0">
                        <a:ln>
                          <a:noFill/>
                        </a:ln>
                        <a:solidFill>
                          <a:schemeClr val="tx1"/>
                        </a:solidFill>
                        <a:effectLst/>
                        <a:latin typeface="+mn-lt"/>
                      </a:endParaRPr>
                    </a:p>
                  </a:txBody>
                  <a:tcPr horzOverflow="overflow"/>
                </a:tc>
                <a:extLst>
                  <a:ext uri="{0D108BD9-81ED-4DB2-BD59-A6C34878D82A}">
                    <a16:rowId xmlns:a16="http://schemas.microsoft.com/office/drawing/2014/main" val="10000"/>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nb-NO" sz="1800" b="0" u="none" strike="noStrike" cap="none" normalizeH="0" baseline="0">
                          <a:ln>
                            <a:noFill/>
                          </a:ln>
                          <a:solidFill>
                            <a:schemeClr val="tx1"/>
                          </a:solidFill>
                          <a:effectLst/>
                        </a:rPr>
                        <a:t> </a:t>
                      </a: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1"/>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2"/>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nb-NO" sz="1800" b="0" u="none" strike="noStrike" cap="none" normalizeH="0" baseline="0">
                          <a:ln>
                            <a:noFill/>
                          </a:ln>
                          <a:solidFill>
                            <a:schemeClr val="tx1"/>
                          </a:solidFill>
                          <a:effectLst/>
                        </a:rPr>
                        <a:t> </a:t>
                      </a: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4"/>
                  </a:ext>
                </a:extLst>
              </a:tr>
              <a:tr h="42116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r h="42116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6"/>
                  </a:ext>
                </a:extLst>
              </a:tr>
              <a:tr h="42116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7"/>
                  </a:ext>
                </a:extLst>
              </a:tr>
            </a:tbl>
          </a:graphicData>
        </a:graphic>
      </p:graphicFrame>
      <p:graphicFrame>
        <p:nvGraphicFramePr>
          <p:cNvPr id="23" name="Group 2051">
            <a:extLst>
              <a:ext uri="{FF2B5EF4-FFF2-40B4-BE49-F238E27FC236}">
                <a16:creationId xmlns:a16="http://schemas.microsoft.com/office/drawing/2014/main" id="{6ABB3057-B236-40C5-BCD2-F204F6B2FECF}"/>
              </a:ext>
            </a:extLst>
          </p:cNvPr>
          <p:cNvGraphicFramePr>
            <a:graphicFrameLocks/>
          </p:cNvGraphicFramePr>
          <p:nvPr/>
        </p:nvGraphicFramePr>
        <p:xfrm>
          <a:off x="5299502" y="1421196"/>
          <a:ext cx="2011680" cy="3829010"/>
        </p:xfrm>
        <a:graphic>
          <a:graphicData uri="http://schemas.openxmlformats.org/drawingml/2006/table">
            <a:tbl>
              <a:tblPr>
                <a:tableStyleId>{3B4B98B0-60AC-42C2-AFA5-B58CD77FA1E5}</a:tableStyleId>
              </a:tblPr>
              <a:tblGrid>
                <a:gridCol w="2011680">
                  <a:extLst>
                    <a:ext uri="{9D8B030D-6E8A-4147-A177-3AD203B41FA5}">
                      <a16:colId xmlns:a16="http://schemas.microsoft.com/office/drawing/2014/main" val="20000"/>
                    </a:ext>
                  </a:extLst>
                </a:gridCol>
              </a:tblGrid>
              <a:tr h="907129">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2000" b="0" u="none" strike="noStrike" cap="none" normalizeH="0" baseline="0">
                          <a:ln>
                            <a:noFill/>
                          </a:ln>
                          <a:solidFill>
                            <a:schemeClr val="tx1"/>
                          </a:solidFill>
                          <a:effectLst/>
                        </a:rPr>
                        <a:t>Skadedyrmiddel</a:t>
                      </a:r>
                    </a:p>
                  </a:txBody>
                  <a:tcPr horzOverflow="overflow"/>
                </a:tc>
                <a:extLst>
                  <a:ext uri="{0D108BD9-81ED-4DB2-BD59-A6C34878D82A}">
                    <a16:rowId xmlns:a16="http://schemas.microsoft.com/office/drawing/2014/main" val="10000"/>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u="none" strike="noStrike" cap="none" normalizeH="0" baseline="0">
                        <a:ln>
                          <a:noFill/>
                        </a:ln>
                        <a:solidFill>
                          <a:schemeClr val="tx1"/>
                        </a:solidFill>
                        <a:effectLst/>
                      </a:endParaRPr>
                    </a:p>
                  </a:txBody>
                  <a:tcPr horzOverflow="overflow"/>
                </a:tc>
                <a:extLst>
                  <a:ext uri="{0D108BD9-81ED-4DB2-BD59-A6C34878D82A}">
                    <a16:rowId xmlns:a16="http://schemas.microsoft.com/office/drawing/2014/main" val="10001"/>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u="none" strike="noStrike" cap="none" normalizeH="0" baseline="0">
                        <a:ln>
                          <a:noFill/>
                        </a:ln>
                        <a:solidFill>
                          <a:schemeClr val="tx1"/>
                        </a:solidFill>
                        <a:effectLst/>
                      </a:endParaRPr>
                    </a:p>
                  </a:txBody>
                  <a:tcPr horzOverflow="overflow"/>
                </a:tc>
                <a:extLst>
                  <a:ext uri="{0D108BD9-81ED-4DB2-BD59-A6C34878D82A}">
                    <a16:rowId xmlns:a16="http://schemas.microsoft.com/office/drawing/2014/main" val="10002"/>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414595">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4"/>
                  </a:ext>
                </a:extLst>
              </a:tr>
              <a:tr h="42116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r h="42116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6"/>
                  </a:ext>
                </a:extLst>
              </a:tr>
              <a:tr h="421167">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nb-NO" sz="20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7"/>
                  </a:ext>
                </a:extLst>
              </a:tr>
            </a:tbl>
          </a:graphicData>
        </a:graphic>
      </p:graphicFrame>
      <p:pic>
        <p:nvPicPr>
          <p:cNvPr id="25" name="Bilde 24" descr="Et bilde som inneholder tre, utendørs, plante, grønn&#10;&#10;Automatisk generert beskrivelse">
            <a:extLst>
              <a:ext uri="{FF2B5EF4-FFF2-40B4-BE49-F238E27FC236}">
                <a16:creationId xmlns:a16="http://schemas.microsoft.com/office/drawing/2014/main" id="{E351C03E-AD1D-D452-FC35-6971F1EBA5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9483" y="4362933"/>
            <a:ext cx="2064000" cy="1544253"/>
          </a:xfrm>
          <a:prstGeom prst="rect">
            <a:avLst/>
          </a:prstGeom>
        </p:spPr>
      </p:pic>
      <p:grpSp>
        <p:nvGrpSpPr>
          <p:cNvPr id="18" name="Gruppe 17">
            <a:extLst>
              <a:ext uri="{FF2B5EF4-FFF2-40B4-BE49-F238E27FC236}">
                <a16:creationId xmlns:a16="http://schemas.microsoft.com/office/drawing/2014/main" id="{AAC3DA88-A41B-80A1-C9D0-0CB31D711F8C}"/>
              </a:ext>
            </a:extLst>
          </p:cNvPr>
          <p:cNvGrpSpPr/>
          <p:nvPr/>
        </p:nvGrpSpPr>
        <p:grpSpPr>
          <a:xfrm>
            <a:off x="1077916" y="2417625"/>
            <a:ext cx="1339952" cy="1445944"/>
            <a:chOff x="6342893" y="1038099"/>
            <a:chExt cx="1667914" cy="1626095"/>
          </a:xfrm>
        </p:grpSpPr>
        <p:pic>
          <p:nvPicPr>
            <p:cNvPr id="12" name="Bilde 11">
              <a:extLst>
                <a:ext uri="{FF2B5EF4-FFF2-40B4-BE49-F238E27FC236}">
                  <a16:creationId xmlns:a16="http://schemas.microsoft.com/office/drawing/2014/main" id="{FEBF8147-704B-70A7-0A18-370A56DE54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contrast="5000"/>
                      </a14:imgEffect>
                    </a14:imgLayer>
                  </a14:imgProps>
                </a:ext>
              </a:extLst>
            </a:blip>
            <a:srcRect l="34262" r="31140"/>
            <a:stretch/>
          </p:blipFill>
          <p:spPr>
            <a:xfrm>
              <a:off x="6342893" y="1418124"/>
              <a:ext cx="517327" cy="1246070"/>
            </a:xfrm>
            <a:prstGeom prst="rect">
              <a:avLst/>
            </a:prstGeom>
          </p:spPr>
        </p:pic>
        <p:pic>
          <p:nvPicPr>
            <p:cNvPr id="13" name="Bilde 12">
              <a:extLst>
                <a:ext uri="{FF2B5EF4-FFF2-40B4-BE49-F238E27FC236}">
                  <a16:creationId xmlns:a16="http://schemas.microsoft.com/office/drawing/2014/main" id="{D67BEFDD-6D22-1791-441D-3696D49B01CF}"/>
                </a:ext>
              </a:extLst>
            </p:cNvPr>
            <p:cNvPicPr>
              <a:picLocks noChangeAspect="1"/>
            </p:cNvPicPr>
            <p:nvPr/>
          </p:nvPicPr>
          <p:blipFill rotWithShape="1">
            <a:blip r:embed="rId5"/>
            <a:srcRect l="25919" t="2804" r="25807" b="3918"/>
            <a:stretch/>
          </p:blipFill>
          <p:spPr>
            <a:xfrm>
              <a:off x="7000973" y="1038099"/>
              <a:ext cx="1009834" cy="1626095"/>
            </a:xfrm>
            <a:prstGeom prst="rect">
              <a:avLst/>
            </a:prstGeom>
          </p:spPr>
        </p:pic>
      </p:grpSp>
      <p:grpSp>
        <p:nvGrpSpPr>
          <p:cNvPr id="19" name="Gruppe 18">
            <a:extLst>
              <a:ext uri="{FF2B5EF4-FFF2-40B4-BE49-F238E27FC236}">
                <a16:creationId xmlns:a16="http://schemas.microsoft.com/office/drawing/2014/main" id="{5E862653-4E76-D962-7724-4607E5720480}"/>
              </a:ext>
            </a:extLst>
          </p:cNvPr>
          <p:cNvGrpSpPr/>
          <p:nvPr/>
        </p:nvGrpSpPr>
        <p:grpSpPr>
          <a:xfrm>
            <a:off x="3147375" y="2405169"/>
            <a:ext cx="1900375" cy="1534926"/>
            <a:chOff x="8054330" y="2430811"/>
            <a:chExt cx="2116497" cy="1687059"/>
          </a:xfrm>
        </p:grpSpPr>
        <p:pic>
          <p:nvPicPr>
            <p:cNvPr id="9" name="Bilde 8">
              <a:extLst>
                <a:ext uri="{FF2B5EF4-FFF2-40B4-BE49-F238E27FC236}">
                  <a16:creationId xmlns:a16="http://schemas.microsoft.com/office/drawing/2014/main" id="{BCE1C169-6C23-68A6-BA30-6223079902E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
                      </a14:imgEffect>
                    </a14:imgLayer>
                  </a14:imgProps>
                </a:ext>
              </a:extLst>
            </a:blip>
            <a:srcRect l="22629" r="21607"/>
            <a:stretch/>
          </p:blipFill>
          <p:spPr>
            <a:xfrm>
              <a:off x="9049037" y="2441470"/>
              <a:ext cx="1121790" cy="1676400"/>
            </a:xfrm>
            <a:prstGeom prst="rect">
              <a:avLst/>
            </a:prstGeom>
          </p:spPr>
        </p:pic>
        <p:pic>
          <p:nvPicPr>
            <p:cNvPr id="15" name="Bilde 14">
              <a:extLst>
                <a:ext uri="{FF2B5EF4-FFF2-40B4-BE49-F238E27FC236}">
                  <a16:creationId xmlns:a16="http://schemas.microsoft.com/office/drawing/2014/main" id="{D6E3146B-0D66-023C-97A9-753352A6C4D4}"/>
                </a:ext>
              </a:extLst>
            </p:cNvPr>
            <p:cNvPicPr>
              <a:picLocks noChangeAspect="1"/>
            </p:cNvPicPr>
            <p:nvPr/>
          </p:nvPicPr>
          <p:blipFill rotWithShape="1">
            <a:blip r:embed="rId8"/>
            <a:srcRect l="31718" t="15398" r="30207" b="8372"/>
            <a:stretch/>
          </p:blipFill>
          <p:spPr>
            <a:xfrm>
              <a:off x="8054330" y="2430811"/>
              <a:ext cx="1009834" cy="1684805"/>
            </a:xfrm>
            <a:prstGeom prst="rect">
              <a:avLst/>
            </a:prstGeom>
          </p:spPr>
        </p:pic>
      </p:grpSp>
      <p:grpSp>
        <p:nvGrpSpPr>
          <p:cNvPr id="20" name="Gruppe 19">
            <a:extLst>
              <a:ext uri="{FF2B5EF4-FFF2-40B4-BE49-F238E27FC236}">
                <a16:creationId xmlns:a16="http://schemas.microsoft.com/office/drawing/2014/main" id="{6C6D69B1-2C99-E5F2-5B57-F0DD5EED94A5}"/>
              </a:ext>
            </a:extLst>
          </p:cNvPr>
          <p:cNvGrpSpPr/>
          <p:nvPr/>
        </p:nvGrpSpPr>
        <p:grpSpPr>
          <a:xfrm>
            <a:off x="5627534" y="2407478"/>
            <a:ext cx="1521734" cy="1663476"/>
            <a:chOff x="9049037" y="4417674"/>
            <a:chExt cx="1588417" cy="1676400"/>
          </a:xfrm>
        </p:grpSpPr>
        <p:pic>
          <p:nvPicPr>
            <p:cNvPr id="16" name="Bilde 15">
              <a:extLst>
                <a:ext uri="{FF2B5EF4-FFF2-40B4-BE49-F238E27FC236}">
                  <a16:creationId xmlns:a16="http://schemas.microsoft.com/office/drawing/2014/main" id="{350A577C-81A3-5AF9-44CE-6CEE410919EE}"/>
                </a:ext>
              </a:extLst>
            </p:cNvPr>
            <p:cNvPicPr>
              <a:picLocks noChangeAspect="1"/>
            </p:cNvPicPr>
            <p:nvPr/>
          </p:nvPicPr>
          <p:blipFill rotWithShape="1">
            <a:blip r:embed="rId9"/>
            <a:srcRect l="33078" r="33221"/>
            <a:stretch/>
          </p:blipFill>
          <p:spPr>
            <a:xfrm>
              <a:off x="9049037" y="4626669"/>
              <a:ext cx="559031" cy="1258409"/>
            </a:xfrm>
            <a:prstGeom prst="rect">
              <a:avLst/>
            </a:prstGeom>
          </p:spPr>
        </p:pic>
        <p:pic>
          <p:nvPicPr>
            <p:cNvPr id="17" name="Bilde 16">
              <a:extLst>
                <a:ext uri="{FF2B5EF4-FFF2-40B4-BE49-F238E27FC236}">
                  <a16:creationId xmlns:a16="http://schemas.microsoft.com/office/drawing/2014/main" id="{7F83381C-187F-DCD9-7151-DFB4630B9291}"/>
                </a:ext>
              </a:extLst>
            </p:cNvPr>
            <p:cNvPicPr>
              <a:picLocks noChangeAspect="1"/>
            </p:cNvPicPr>
            <p:nvPr/>
          </p:nvPicPr>
          <p:blipFill rotWithShape="1">
            <a:blip r:embed="rId10"/>
            <a:srcRect l="23693" r="25542"/>
            <a:stretch/>
          </p:blipFill>
          <p:spPr>
            <a:xfrm>
              <a:off x="9515664" y="4417674"/>
              <a:ext cx="1121790" cy="1676400"/>
            </a:xfrm>
            <a:prstGeom prst="rect">
              <a:avLst/>
            </a:prstGeom>
          </p:spPr>
        </p:pic>
      </p:grpSp>
      <p:pic>
        <p:nvPicPr>
          <p:cNvPr id="3082" name="Picture 10" descr="Bilderesultat for Rognebærmøll">
            <a:extLst>
              <a:ext uri="{FF2B5EF4-FFF2-40B4-BE49-F238E27FC236}">
                <a16:creationId xmlns:a16="http://schemas.microsoft.com/office/drawing/2014/main" id="{A11FEAAF-1896-5C0F-B2D7-24677AACFB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9339" y="4359186"/>
            <a:ext cx="2367862" cy="1548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ilderesultat for vassarve">
            <a:extLst>
              <a:ext uri="{FF2B5EF4-FFF2-40B4-BE49-F238E27FC236}">
                <a16:creationId xmlns:a16="http://schemas.microsoft.com/office/drawing/2014/main" id="{9BA1A9A4-F130-4098-909B-7A7C054F817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607" y="4378975"/>
            <a:ext cx="2060173" cy="154425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e 1">
            <a:extLst>
              <a:ext uri="{FF2B5EF4-FFF2-40B4-BE49-F238E27FC236}">
                <a16:creationId xmlns:a16="http://schemas.microsoft.com/office/drawing/2014/main" id="{DE288F3C-CD3B-81F0-87C5-267AE55112B1}"/>
              </a:ext>
            </a:extLst>
          </p:cNvPr>
          <p:cNvGrpSpPr/>
          <p:nvPr/>
        </p:nvGrpSpPr>
        <p:grpSpPr>
          <a:xfrm>
            <a:off x="7507201" y="1471996"/>
            <a:ext cx="4228482" cy="4067065"/>
            <a:chOff x="7507201" y="1421196"/>
            <a:chExt cx="4228482" cy="4067065"/>
          </a:xfrm>
        </p:grpSpPr>
        <p:graphicFrame>
          <p:nvGraphicFramePr>
            <p:cNvPr id="4" name="Group 2051">
              <a:extLst>
                <a:ext uri="{FF2B5EF4-FFF2-40B4-BE49-F238E27FC236}">
                  <a16:creationId xmlns:a16="http://schemas.microsoft.com/office/drawing/2014/main" id="{70236540-A377-4AE4-2F19-EC624C020DE8}"/>
                </a:ext>
              </a:extLst>
            </p:cNvPr>
            <p:cNvGraphicFramePr>
              <a:graphicFrameLocks/>
            </p:cNvGraphicFramePr>
            <p:nvPr>
              <p:extLst>
                <p:ext uri="{D42A27DB-BD31-4B8C-83A1-F6EECF244321}">
                  <p14:modId xmlns:p14="http://schemas.microsoft.com/office/powerpoint/2010/main" val="2494370335"/>
                </p:ext>
              </p:extLst>
            </p:nvPr>
          </p:nvGraphicFramePr>
          <p:xfrm>
            <a:off x="7507201" y="1421196"/>
            <a:ext cx="2158559" cy="3611880"/>
          </p:xfrm>
          <a:graphic>
            <a:graphicData uri="http://schemas.openxmlformats.org/drawingml/2006/table">
              <a:tbl>
                <a:tblPr>
                  <a:tableStyleId>{3B4B98B0-60AC-42C2-AFA5-B58CD77FA1E5}</a:tableStyleId>
                </a:tblPr>
                <a:tblGrid>
                  <a:gridCol w="2158559">
                    <a:extLst>
                      <a:ext uri="{9D8B030D-6E8A-4147-A177-3AD203B41FA5}">
                        <a16:colId xmlns:a16="http://schemas.microsoft.com/office/drawing/2014/main" val="20002"/>
                      </a:ext>
                    </a:extLst>
                  </a:gridCol>
                </a:tblGrid>
                <a:tr h="398372">
                  <a:tc>
                    <a:txBody>
                      <a:bodyPr/>
                      <a:lstStyle/>
                      <a:p>
                        <a:pPr marL="285750" marR="0" lvl="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endParaRPr kumimoji="0" lang="nb-NO" sz="1800" b="0" u="none" strike="noStrike" cap="none" normalizeH="0" baseline="0">
                          <a:ln>
                            <a:noFill/>
                          </a:ln>
                          <a:solidFill>
                            <a:schemeClr val="tx1"/>
                          </a:solidFill>
                          <a:effectLst/>
                        </a:endParaRPr>
                      </a:p>
                      <a:p>
                        <a:pPr marL="285750" marR="0" lvl="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kumimoji="0" lang="nb-NO" sz="1800" b="0" u="none" strike="noStrike" cap="none" normalizeH="0" baseline="0">
                            <a:ln>
                              <a:noFill/>
                            </a:ln>
                            <a:solidFill>
                              <a:schemeClr val="tx1"/>
                            </a:solidFill>
                            <a:effectLst/>
                          </a:rPr>
                          <a:t>Insekter (</a:t>
                        </a:r>
                        <a:r>
                          <a:rPr kumimoji="0" lang="nb-NO" sz="1800" b="0" u="none" strike="noStrike" cap="none" normalizeH="0" baseline="0" err="1">
                            <a:ln>
                              <a:noFill/>
                            </a:ln>
                            <a:solidFill>
                              <a:schemeClr val="tx1"/>
                            </a:solidFill>
                            <a:effectLst/>
                          </a:rPr>
                          <a:t>insecticid</a:t>
                        </a:r>
                        <a:r>
                          <a:rPr kumimoji="0" lang="nb-NO" sz="1800" b="0" u="none" strike="noStrike" cap="none" normalizeH="0" baseline="0">
                            <a:ln>
                              <a:noFill/>
                            </a:ln>
                            <a:solidFill>
                              <a:schemeClr val="tx1"/>
                            </a:solidFill>
                            <a:effectLst/>
                          </a:rPr>
                          <a:t>)</a:t>
                        </a: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3"/>
                    </a:ext>
                  </a:extLst>
                </a:tr>
                <a:tr h="396234">
                  <a:tc>
                    <a:txBody>
                      <a:bodyPr/>
                      <a:lstStyle/>
                      <a:p>
                        <a:pPr marL="285750" marR="0" lvl="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kumimoji="0" lang="nb-NO" sz="1800" b="0" u="none" strike="noStrike" cap="none" normalizeH="0" baseline="0">
                            <a:ln>
                              <a:noFill/>
                            </a:ln>
                            <a:solidFill>
                              <a:schemeClr val="tx1"/>
                            </a:solidFill>
                            <a:effectLst/>
                          </a:rPr>
                          <a:t>Nematoder (</a:t>
                        </a:r>
                        <a:r>
                          <a:rPr kumimoji="0" lang="nb-NO" sz="1800" b="0" u="none" strike="noStrike" cap="none" normalizeH="0" baseline="0" err="1">
                            <a:ln>
                              <a:noFill/>
                            </a:ln>
                            <a:solidFill>
                              <a:schemeClr val="tx1"/>
                            </a:solidFill>
                            <a:effectLst/>
                          </a:rPr>
                          <a:t>nematicid</a:t>
                        </a:r>
                        <a:r>
                          <a:rPr kumimoji="0" lang="nb-NO" sz="1800" b="0" u="none" strike="noStrike" cap="none" normalizeH="0" baseline="0">
                            <a:ln>
                              <a:noFill/>
                            </a:ln>
                            <a:solidFill>
                              <a:schemeClr val="tx1"/>
                            </a:solidFill>
                            <a:effectLst/>
                          </a:rPr>
                          <a:t>)</a:t>
                        </a: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4"/>
                    </a:ext>
                  </a:extLst>
                </a:tr>
                <a:tr h="396234">
                  <a:tc>
                    <a:txBody>
                      <a:bodyPr/>
                      <a:lstStyle/>
                      <a:p>
                        <a:pPr marL="285750" marR="0" lvl="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kumimoji="0" lang="nb-NO" sz="1800" b="0" u="none" strike="noStrike" cap="none" normalizeH="0" baseline="0">
                            <a:ln>
                              <a:noFill/>
                            </a:ln>
                            <a:solidFill>
                              <a:schemeClr val="tx1"/>
                            </a:solidFill>
                            <a:effectLst/>
                          </a:rPr>
                          <a:t>Midder (</a:t>
                        </a:r>
                        <a:r>
                          <a:rPr kumimoji="0" lang="nb-NO" sz="1800" b="0" u="none" strike="noStrike" cap="none" normalizeH="0" baseline="0" err="1">
                            <a:ln>
                              <a:noFill/>
                            </a:ln>
                            <a:solidFill>
                              <a:schemeClr val="tx1"/>
                            </a:solidFill>
                            <a:effectLst/>
                          </a:rPr>
                          <a:t>acaricid</a:t>
                        </a:r>
                        <a:r>
                          <a:rPr kumimoji="0" lang="nb-NO" sz="1800" b="0" u="none" strike="noStrike" cap="none" normalizeH="0" baseline="0">
                            <a:ln>
                              <a:noFill/>
                            </a:ln>
                            <a:solidFill>
                              <a:schemeClr val="tx1"/>
                            </a:solidFill>
                            <a:effectLst/>
                          </a:rPr>
                          <a:t>)</a:t>
                        </a:r>
                        <a:endParaRPr kumimoji="0" lang="nb-NO" sz="1800" b="0" i="0" u="none" strike="noStrike" cap="none" normalizeH="0" baseline="0">
                          <a:ln>
                            <a:noFill/>
                          </a:ln>
                          <a:solidFill>
                            <a:schemeClr val="tx1"/>
                          </a:solidFill>
                          <a:effectLst/>
                          <a:latin typeface="Arial" charset="0"/>
                        </a:endParaRPr>
                      </a:p>
                    </a:txBody>
                    <a:tcPr horzOverflow="overflow"/>
                  </a:tc>
                  <a:extLst>
                    <a:ext uri="{0D108BD9-81ED-4DB2-BD59-A6C34878D82A}">
                      <a16:rowId xmlns:a16="http://schemas.microsoft.com/office/drawing/2014/main" val="10005"/>
                    </a:ext>
                  </a:extLst>
                </a:tr>
                <a:tr h="396234">
                  <a:tc>
                    <a:txBody>
                      <a:bodyPr/>
                      <a:lstStyle/>
                      <a:p>
                        <a:pPr marL="285750" marR="0" lvl="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kumimoji="0" lang="nb-NO" sz="1800" b="0" u="none" strike="noStrike" cap="none" normalizeH="0" baseline="0" dirty="0">
                            <a:ln>
                              <a:noFill/>
                            </a:ln>
                            <a:solidFill>
                              <a:schemeClr val="tx1"/>
                            </a:solidFill>
                            <a:effectLst/>
                          </a:rPr>
                          <a:t>Snegler (</a:t>
                        </a:r>
                        <a:r>
                          <a:rPr kumimoji="0" lang="nb-NO" sz="1800" b="0" u="none" strike="noStrike" cap="none" normalizeH="0" baseline="0" dirty="0" err="1">
                            <a:ln>
                              <a:noFill/>
                            </a:ln>
                            <a:solidFill>
                              <a:schemeClr val="tx1"/>
                            </a:solidFill>
                            <a:effectLst/>
                          </a:rPr>
                          <a:t>molluscicid</a:t>
                        </a:r>
                        <a:r>
                          <a:rPr kumimoji="0" lang="nb-NO" sz="1800" b="0" u="none" strike="noStrike" cap="none" normalizeH="0" baseline="0" dirty="0">
                            <a:ln>
                              <a:noFill/>
                            </a:ln>
                            <a:solidFill>
                              <a:schemeClr val="tx1"/>
                            </a:solidFill>
                            <a:effectLst/>
                          </a:rPr>
                          <a:t>)</a:t>
                        </a:r>
                        <a:endParaRPr kumimoji="0" lang="nb-NO" sz="18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6"/>
                    </a:ext>
                  </a:extLst>
                </a:tr>
                <a:tr h="396234">
                  <a:tc>
                    <a:txBody>
                      <a:bodyPr/>
                      <a:lstStyle/>
                      <a:p>
                        <a:pPr marL="285750" marR="0" lvl="0" indent="-2857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pPr>
                        <a:r>
                          <a:rPr kumimoji="0" lang="nb-NO" sz="1800" b="0" u="none" strike="noStrike" cap="none" normalizeH="0" baseline="0" dirty="0">
                            <a:ln>
                              <a:noFill/>
                            </a:ln>
                            <a:solidFill>
                              <a:schemeClr val="tx1"/>
                            </a:solidFill>
                            <a:effectLst/>
                          </a:rPr>
                          <a:t>Smågnagere (rodenticid)</a:t>
                        </a:r>
                        <a:endParaRPr kumimoji="0" lang="nb-NO" sz="1800" b="0" i="0" u="none" strike="noStrike" cap="none" normalizeH="0" baseline="0" dirty="0">
                          <a:ln>
                            <a:noFill/>
                          </a:ln>
                          <a:solidFill>
                            <a:schemeClr val="tx1"/>
                          </a:solidFill>
                          <a:effectLst/>
                          <a:latin typeface="Arial" charset="0"/>
                        </a:endParaRPr>
                      </a:p>
                    </a:txBody>
                    <a:tcPr horzOverflow="overflow"/>
                  </a:tc>
                  <a:extLst>
                    <a:ext uri="{0D108BD9-81ED-4DB2-BD59-A6C34878D82A}">
                      <a16:rowId xmlns:a16="http://schemas.microsoft.com/office/drawing/2014/main" val="10007"/>
                    </a:ext>
                  </a:extLst>
                </a:tr>
              </a:tbl>
            </a:graphicData>
          </a:graphic>
        </p:graphicFrame>
        <p:grpSp>
          <p:nvGrpSpPr>
            <p:cNvPr id="5" name="Gruppe 4">
              <a:extLst>
                <a:ext uri="{FF2B5EF4-FFF2-40B4-BE49-F238E27FC236}">
                  <a16:creationId xmlns:a16="http://schemas.microsoft.com/office/drawing/2014/main" id="{1802641A-2A2B-69B3-0D59-38FCD941FB44}"/>
                </a:ext>
              </a:extLst>
            </p:cNvPr>
            <p:cNvGrpSpPr/>
            <p:nvPr/>
          </p:nvGrpSpPr>
          <p:grpSpPr>
            <a:xfrm>
              <a:off x="9393836" y="1769308"/>
              <a:ext cx="2341847" cy="3718953"/>
              <a:chOff x="9393836" y="1769308"/>
              <a:chExt cx="2341847" cy="3718953"/>
            </a:xfrm>
          </p:grpSpPr>
          <p:pic>
            <p:nvPicPr>
              <p:cNvPr id="6" name="Picture 8" descr="Bilderesultat for clipart rodent">
                <a:extLst>
                  <a:ext uri="{FF2B5EF4-FFF2-40B4-BE49-F238E27FC236}">
                    <a16:creationId xmlns:a16="http://schemas.microsoft.com/office/drawing/2014/main" id="{7B10A2FB-DA4D-4B4C-8EA0-4C7A8C5C80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93836" y="4575053"/>
                <a:ext cx="2341847" cy="913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lderesultat for clipart nematode">
                <a:extLst>
                  <a:ext uri="{FF2B5EF4-FFF2-40B4-BE49-F238E27FC236}">
                    <a16:creationId xmlns:a16="http://schemas.microsoft.com/office/drawing/2014/main" id="{5043A8DF-D3B7-89E2-E139-A3FA64646B3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36186" y="2740148"/>
                <a:ext cx="406295" cy="2891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lderesultat for clipart mite">
                <a:extLst>
                  <a:ext uri="{FF2B5EF4-FFF2-40B4-BE49-F238E27FC236}">
                    <a16:creationId xmlns:a16="http://schemas.microsoft.com/office/drawing/2014/main" id="{4FF0AB73-C3D8-2777-3A14-AE8F4A4FDA6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77854" y="3309558"/>
                <a:ext cx="406295" cy="4875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ilderesultat for clipart snail">
                <a:extLst>
                  <a:ext uri="{FF2B5EF4-FFF2-40B4-BE49-F238E27FC236}">
                    <a16:creationId xmlns:a16="http://schemas.microsoft.com/office/drawing/2014/main" id="{445A3A56-D7AF-C528-8A88-E5D7BDF4408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281296" y="3928966"/>
                <a:ext cx="922371" cy="5504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Bilderesultat for clipart insects">
                <a:extLst>
                  <a:ext uri="{FF2B5EF4-FFF2-40B4-BE49-F238E27FC236}">
                    <a16:creationId xmlns:a16="http://schemas.microsoft.com/office/drawing/2014/main" id="{D0376D42-E7DA-A769-221D-C79B7D9CF57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81296" y="1769308"/>
                <a:ext cx="570224" cy="73941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kstSylinder 20">
            <a:extLst>
              <a:ext uri="{FF2B5EF4-FFF2-40B4-BE49-F238E27FC236}">
                <a16:creationId xmlns:a16="http://schemas.microsoft.com/office/drawing/2014/main" id="{66AC15EF-C4B9-7FEE-2F57-852DCB82790C}"/>
              </a:ext>
            </a:extLst>
          </p:cNvPr>
          <p:cNvSpPr txBox="1"/>
          <p:nvPr/>
        </p:nvSpPr>
        <p:spPr>
          <a:xfrm>
            <a:off x="952017" y="6174385"/>
            <a:ext cx="910594" cy="276999"/>
          </a:xfrm>
          <a:prstGeom prst="rect">
            <a:avLst/>
          </a:prstGeom>
          <a:noFill/>
        </p:spPr>
        <p:txBody>
          <a:bodyPr wrap="square" lIns="91440" tIns="45720" rIns="91440" bIns="45720" rtlCol="0" anchor="t">
            <a:spAutoFit/>
          </a:bodyPr>
          <a:lstStyle/>
          <a:p>
            <a:r>
              <a:rPr lang="nb-NO" sz="1200" b="1"/>
              <a:t>Vassarve</a:t>
            </a:r>
          </a:p>
        </p:txBody>
      </p:sp>
      <p:sp>
        <p:nvSpPr>
          <p:cNvPr id="26" name="TekstSylinder 25">
            <a:extLst>
              <a:ext uri="{FF2B5EF4-FFF2-40B4-BE49-F238E27FC236}">
                <a16:creationId xmlns:a16="http://schemas.microsoft.com/office/drawing/2014/main" id="{4349862A-7900-E220-5E5C-F74E07EA4D52}"/>
              </a:ext>
            </a:extLst>
          </p:cNvPr>
          <p:cNvSpPr txBox="1"/>
          <p:nvPr/>
        </p:nvSpPr>
        <p:spPr>
          <a:xfrm>
            <a:off x="3039483" y="5910933"/>
            <a:ext cx="2067615" cy="261610"/>
          </a:xfrm>
          <a:prstGeom prst="rect">
            <a:avLst/>
          </a:prstGeom>
          <a:solidFill>
            <a:schemeClr val="tx1">
              <a:alpha val="50000"/>
            </a:schemeClr>
          </a:solidFill>
        </p:spPr>
        <p:txBody>
          <a:bodyPr wrap="square" rtlCol="0">
            <a:spAutoFit/>
          </a:bodyPr>
          <a:lstStyle/>
          <a:p>
            <a:pPr algn="r"/>
            <a:r>
              <a:rPr lang="nb-NO" sz="1050">
                <a:solidFill>
                  <a:schemeClr val="bg1"/>
                </a:solidFill>
              </a:rPr>
              <a:t>Foto: B. Glorvigen, NLR</a:t>
            </a:r>
          </a:p>
        </p:txBody>
      </p:sp>
      <p:sp>
        <p:nvSpPr>
          <p:cNvPr id="28" name="TekstSylinder 27">
            <a:extLst>
              <a:ext uri="{FF2B5EF4-FFF2-40B4-BE49-F238E27FC236}">
                <a16:creationId xmlns:a16="http://schemas.microsoft.com/office/drawing/2014/main" id="{20F7035D-F8E8-892B-4E14-798D5ACC2DB6}"/>
              </a:ext>
            </a:extLst>
          </p:cNvPr>
          <p:cNvSpPr txBox="1"/>
          <p:nvPr/>
        </p:nvSpPr>
        <p:spPr>
          <a:xfrm>
            <a:off x="920606" y="5912683"/>
            <a:ext cx="2060173" cy="261610"/>
          </a:xfrm>
          <a:prstGeom prst="rect">
            <a:avLst/>
          </a:prstGeom>
          <a:solidFill>
            <a:schemeClr val="tx1">
              <a:alpha val="50000"/>
            </a:schemeClr>
          </a:solidFill>
        </p:spPr>
        <p:txBody>
          <a:bodyPr wrap="square" rtlCol="0">
            <a:spAutoFit/>
          </a:bodyPr>
          <a:lstStyle/>
          <a:p>
            <a:pPr algn="r"/>
            <a:r>
              <a:rPr lang="nb-NO" sz="1050">
                <a:solidFill>
                  <a:schemeClr val="bg1"/>
                </a:solidFill>
              </a:rPr>
              <a:t>Foto: E. Fløistad, NIBIO</a:t>
            </a:r>
          </a:p>
        </p:txBody>
      </p:sp>
      <p:sp>
        <p:nvSpPr>
          <p:cNvPr id="30" name="TekstSylinder 29">
            <a:extLst>
              <a:ext uri="{FF2B5EF4-FFF2-40B4-BE49-F238E27FC236}">
                <a16:creationId xmlns:a16="http://schemas.microsoft.com/office/drawing/2014/main" id="{14F53B45-9E50-0057-3439-4A916CF3014C}"/>
              </a:ext>
            </a:extLst>
          </p:cNvPr>
          <p:cNvSpPr txBox="1"/>
          <p:nvPr/>
        </p:nvSpPr>
        <p:spPr>
          <a:xfrm>
            <a:off x="5137588" y="5910933"/>
            <a:ext cx="2369613" cy="261610"/>
          </a:xfrm>
          <a:prstGeom prst="rect">
            <a:avLst/>
          </a:prstGeom>
          <a:solidFill>
            <a:schemeClr val="tx1">
              <a:alpha val="50000"/>
            </a:schemeClr>
          </a:solidFill>
        </p:spPr>
        <p:txBody>
          <a:bodyPr wrap="square" rtlCol="0">
            <a:spAutoFit/>
          </a:bodyPr>
          <a:lstStyle/>
          <a:p>
            <a:pPr algn="r"/>
            <a:r>
              <a:rPr lang="nb-NO" sz="1050">
                <a:solidFill>
                  <a:schemeClr val="bg1"/>
                </a:solidFill>
              </a:rPr>
              <a:t>Foto: S. Kobro, NIBIO</a:t>
            </a:r>
          </a:p>
        </p:txBody>
      </p:sp>
      <p:sp>
        <p:nvSpPr>
          <p:cNvPr id="24" name="TekstSylinder 23">
            <a:extLst>
              <a:ext uri="{FF2B5EF4-FFF2-40B4-BE49-F238E27FC236}">
                <a16:creationId xmlns:a16="http://schemas.microsoft.com/office/drawing/2014/main" id="{ABC02421-2284-37AC-72D4-44B2C0F410C3}"/>
              </a:ext>
            </a:extLst>
          </p:cNvPr>
          <p:cNvSpPr txBox="1"/>
          <p:nvPr/>
        </p:nvSpPr>
        <p:spPr>
          <a:xfrm>
            <a:off x="3393896" y="3938044"/>
            <a:ext cx="174369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cs typeface="Calibri"/>
              </a:rPr>
              <a:t>Foto: Felleskjøpet</a:t>
            </a:r>
          </a:p>
        </p:txBody>
      </p:sp>
      <p:sp>
        <p:nvSpPr>
          <p:cNvPr id="27" name="TekstSylinder 26">
            <a:extLst>
              <a:ext uri="{FF2B5EF4-FFF2-40B4-BE49-F238E27FC236}">
                <a16:creationId xmlns:a16="http://schemas.microsoft.com/office/drawing/2014/main" id="{C42CFECC-A41F-4988-397B-584E1AC4CB5A}"/>
              </a:ext>
            </a:extLst>
          </p:cNvPr>
          <p:cNvSpPr txBox="1"/>
          <p:nvPr/>
        </p:nvSpPr>
        <p:spPr>
          <a:xfrm>
            <a:off x="9808783" y="5488261"/>
            <a:ext cx="208547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dirty="0">
                <a:cs typeface="Calibri"/>
              </a:rPr>
              <a:t>Illustrasjoner: </a:t>
            </a:r>
            <a:r>
              <a:rPr lang="nb-NO" sz="900" dirty="0" err="1">
                <a:ea typeface="+mn-lt"/>
                <a:cs typeface="+mn-lt"/>
                <a:hlinkClick r:id="rId18">
                  <a:extLst>
                    <a:ext uri="{A12FA001-AC4F-418D-AE19-62706E023703}">
                      <ahyp:hlinkClr xmlns:ahyp="http://schemas.microsoft.com/office/drawing/2018/hyperlinkcolor" val="tx"/>
                    </a:ext>
                  </a:extLst>
                </a:hlinkClick>
              </a:rPr>
              <a:t>Free</a:t>
            </a:r>
            <a:r>
              <a:rPr lang="nb-NO" sz="900" dirty="0">
                <a:ea typeface="+mn-lt"/>
                <a:cs typeface="+mn-lt"/>
                <a:hlinkClick r:id="rId18">
                  <a:extLst>
                    <a:ext uri="{A12FA001-AC4F-418D-AE19-62706E023703}">
                      <ahyp:hlinkClr xmlns:ahyp="http://schemas.microsoft.com/office/drawing/2018/hyperlinkcolor" val="tx"/>
                    </a:ext>
                  </a:extLst>
                </a:hlinkClick>
              </a:rPr>
              <a:t> Clip art </a:t>
            </a:r>
            <a:endParaRPr lang="nb-NO" sz="900" dirty="0"/>
          </a:p>
        </p:txBody>
      </p:sp>
      <p:sp>
        <p:nvSpPr>
          <p:cNvPr id="29" name="TekstSylinder 28">
            <a:extLst>
              <a:ext uri="{FF2B5EF4-FFF2-40B4-BE49-F238E27FC236}">
                <a16:creationId xmlns:a16="http://schemas.microsoft.com/office/drawing/2014/main" id="{00FBA4AB-CC41-CF61-BFBE-1848EF19E5B6}"/>
              </a:ext>
            </a:extLst>
          </p:cNvPr>
          <p:cNvSpPr txBox="1"/>
          <p:nvPr/>
        </p:nvSpPr>
        <p:spPr>
          <a:xfrm>
            <a:off x="2982752" y="6172543"/>
            <a:ext cx="1260629" cy="276999"/>
          </a:xfrm>
          <a:prstGeom prst="rect">
            <a:avLst/>
          </a:prstGeom>
          <a:noFill/>
        </p:spPr>
        <p:txBody>
          <a:bodyPr wrap="square" rtlCol="0">
            <a:spAutoFit/>
          </a:bodyPr>
          <a:lstStyle/>
          <a:p>
            <a:r>
              <a:rPr lang="nb-NO" sz="1200" b="1"/>
              <a:t>Tørråte</a:t>
            </a:r>
          </a:p>
        </p:txBody>
      </p:sp>
      <p:sp>
        <p:nvSpPr>
          <p:cNvPr id="31" name="TekstSylinder 30">
            <a:extLst>
              <a:ext uri="{FF2B5EF4-FFF2-40B4-BE49-F238E27FC236}">
                <a16:creationId xmlns:a16="http://schemas.microsoft.com/office/drawing/2014/main" id="{0E8DBF2C-2A91-AD48-6A53-CCB6925647DF}"/>
              </a:ext>
            </a:extLst>
          </p:cNvPr>
          <p:cNvSpPr txBox="1"/>
          <p:nvPr/>
        </p:nvSpPr>
        <p:spPr>
          <a:xfrm>
            <a:off x="5137588" y="6172542"/>
            <a:ext cx="1571347" cy="276999"/>
          </a:xfrm>
          <a:prstGeom prst="rect">
            <a:avLst/>
          </a:prstGeom>
          <a:noFill/>
        </p:spPr>
        <p:txBody>
          <a:bodyPr wrap="square" rtlCol="0">
            <a:spAutoFit/>
          </a:bodyPr>
          <a:lstStyle/>
          <a:p>
            <a:r>
              <a:rPr lang="nb-NO" sz="1200" b="1"/>
              <a:t>Rognebærmøll</a:t>
            </a:r>
          </a:p>
        </p:txBody>
      </p:sp>
      <p:pic>
        <p:nvPicPr>
          <p:cNvPr id="33" name="Bilde 32" descr="Et bilde som inneholder Grafikk, Font, grafisk design, design&#10;&#10;Automatisk generert beskrivelse">
            <a:extLst>
              <a:ext uri="{FF2B5EF4-FFF2-40B4-BE49-F238E27FC236}">
                <a16:creationId xmlns:a16="http://schemas.microsoft.com/office/drawing/2014/main" id="{AF8B3E6F-ED83-7DD8-47F9-BE71FDF6160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7115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24" grpId="0"/>
      <p:bldP spid="27"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a:extLst>
              <a:ext uri="{FF2B5EF4-FFF2-40B4-BE49-F238E27FC236}">
                <a16:creationId xmlns:a16="http://schemas.microsoft.com/office/drawing/2014/main" id="{62CA7BD0-B26C-66C6-F0C6-1E140E045B5B}"/>
              </a:ext>
            </a:extLst>
          </p:cNvPr>
          <p:cNvSpPr>
            <a:spLocks noGrp="1" noChangeArrowheads="1"/>
          </p:cNvSpPr>
          <p:nvPr>
            <p:ph type="title"/>
          </p:nvPr>
        </p:nvSpPr>
        <p:spPr>
          <a:xfrm>
            <a:off x="371284" y="247602"/>
            <a:ext cx="11449431" cy="1242155"/>
          </a:xfrm>
        </p:spPr>
        <p:txBody>
          <a:bodyPr>
            <a:normAutofit/>
          </a:bodyPr>
          <a:lstStyle/>
          <a:p>
            <a:pPr eaLnBrk="1" hangingPunct="1"/>
            <a:r>
              <a:rPr lang="nb-NO" altLang="nb-NO" dirty="0"/>
              <a:t>2. Inndeling etter opptak og transport</a:t>
            </a:r>
          </a:p>
        </p:txBody>
      </p:sp>
      <p:graphicFrame>
        <p:nvGraphicFramePr>
          <p:cNvPr id="5" name="Tabell 5">
            <a:extLst>
              <a:ext uri="{FF2B5EF4-FFF2-40B4-BE49-F238E27FC236}">
                <a16:creationId xmlns:a16="http://schemas.microsoft.com/office/drawing/2014/main" id="{D3D31A95-2A2F-05E4-789C-2B64504BC62E}"/>
              </a:ext>
            </a:extLst>
          </p:cNvPr>
          <p:cNvGraphicFramePr>
            <a:graphicFrameLocks noGrp="1"/>
          </p:cNvGraphicFramePr>
          <p:nvPr>
            <p:ph idx="4294967295"/>
            <p:extLst>
              <p:ext uri="{D42A27DB-BD31-4B8C-83A1-F6EECF244321}">
                <p14:modId xmlns:p14="http://schemas.microsoft.com/office/powerpoint/2010/main" val="2034703622"/>
              </p:ext>
            </p:extLst>
          </p:nvPr>
        </p:nvGraphicFramePr>
        <p:xfrm>
          <a:off x="371284" y="1353820"/>
          <a:ext cx="11236516" cy="4399278"/>
        </p:xfrm>
        <a:graphic>
          <a:graphicData uri="http://schemas.openxmlformats.org/drawingml/2006/table">
            <a:tbl>
              <a:tblPr firstRow="1" bandRow="1">
                <a:tableStyleId>{5C22544A-7EE6-4342-B048-85BDC9FD1C3A}</a:tableStyleId>
              </a:tblPr>
              <a:tblGrid>
                <a:gridCol w="2555837">
                  <a:extLst>
                    <a:ext uri="{9D8B030D-6E8A-4147-A177-3AD203B41FA5}">
                      <a16:colId xmlns:a16="http://schemas.microsoft.com/office/drawing/2014/main" val="142447866"/>
                    </a:ext>
                  </a:extLst>
                </a:gridCol>
                <a:gridCol w="2066245">
                  <a:extLst>
                    <a:ext uri="{9D8B030D-6E8A-4147-A177-3AD203B41FA5}">
                      <a16:colId xmlns:a16="http://schemas.microsoft.com/office/drawing/2014/main" val="2065501021"/>
                    </a:ext>
                  </a:extLst>
                </a:gridCol>
                <a:gridCol w="2594980">
                  <a:extLst>
                    <a:ext uri="{9D8B030D-6E8A-4147-A177-3AD203B41FA5}">
                      <a16:colId xmlns:a16="http://schemas.microsoft.com/office/drawing/2014/main" val="2056928587"/>
                    </a:ext>
                  </a:extLst>
                </a:gridCol>
                <a:gridCol w="4019454">
                  <a:extLst>
                    <a:ext uri="{9D8B030D-6E8A-4147-A177-3AD203B41FA5}">
                      <a16:colId xmlns:a16="http://schemas.microsoft.com/office/drawing/2014/main" val="2759601279"/>
                    </a:ext>
                  </a:extLst>
                </a:gridCol>
              </a:tblGrid>
              <a:tr h="323081">
                <a:tc>
                  <a:txBody>
                    <a:bodyPr/>
                    <a:lstStyle/>
                    <a:p>
                      <a:r>
                        <a:rPr lang="nb-NO" sz="1400" dirty="0"/>
                        <a:t>Middelgruppe</a:t>
                      </a:r>
                    </a:p>
                  </a:txBody>
                  <a:tcPr/>
                </a:tc>
                <a:tc>
                  <a:txBody>
                    <a:bodyPr/>
                    <a:lstStyle/>
                    <a:p>
                      <a:r>
                        <a:rPr lang="nb-NO" sz="1400" dirty="0"/>
                        <a:t>Virkemåte</a:t>
                      </a:r>
                    </a:p>
                  </a:txBody>
                  <a:tcPr/>
                </a:tc>
                <a:tc>
                  <a:txBody>
                    <a:bodyPr/>
                    <a:lstStyle/>
                    <a:p>
                      <a:r>
                        <a:rPr lang="nb-NO" sz="1400"/>
                        <a:t>Transportmåte</a:t>
                      </a:r>
                    </a:p>
                  </a:txBody>
                  <a:tcPr/>
                </a:tc>
                <a:tc>
                  <a:txBody>
                    <a:bodyPr/>
                    <a:lstStyle/>
                    <a:p>
                      <a:r>
                        <a:rPr lang="nb-NO" sz="1400" dirty="0"/>
                        <a:t>Virkning</a:t>
                      </a:r>
                    </a:p>
                  </a:txBody>
                  <a:tcPr/>
                </a:tc>
                <a:extLst>
                  <a:ext uri="{0D108BD9-81ED-4DB2-BD59-A6C34878D82A}">
                    <a16:rowId xmlns:a16="http://schemas.microsoft.com/office/drawing/2014/main" val="2610280604"/>
                  </a:ext>
                </a:extLst>
              </a:tr>
              <a:tr h="393081">
                <a:tc rowSpan="3">
                  <a:txBody>
                    <a:bodyPr/>
                    <a:lstStyle/>
                    <a:p>
                      <a:pPr algn="l"/>
                      <a:r>
                        <a:rPr lang="nb-NO" sz="1400" b="1"/>
                        <a:t>Soppmidler</a:t>
                      </a:r>
                    </a:p>
                  </a:txBody>
                  <a:tcPr anchor="ctr"/>
                </a:tc>
                <a:tc>
                  <a:txBody>
                    <a:bodyPr/>
                    <a:lstStyle/>
                    <a:p>
                      <a:r>
                        <a:rPr lang="nb-NO" sz="1400"/>
                        <a:t>Systemisk</a:t>
                      </a:r>
                    </a:p>
                  </a:txBody>
                  <a:tcPr/>
                </a:tc>
                <a:tc>
                  <a:txBody>
                    <a:bodyPr/>
                    <a:lstStyle/>
                    <a:p>
                      <a:r>
                        <a:rPr lang="nb-NO" sz="1400"/>
                        <a:t>Følger vannstrømmen</a:t>
                      </a:r>
                    </a:p>
                  </a:txBody>
                  <a:tcPr/>
                </a:tc>
                <a:tc>
                  <a:txBody>
                    <a:bodyPr/>
                    <a:lstStyle/>
                    <a:p>
                      <a:r>
                        <a:rPr lang="nb-NO" sz="1400"/>
                        <a:t>Forebyggende (preventiv) og kurativ</a:t>
                      </a:r>
                    </a:p>
                  </a:txBody>
                  <a:tcPr/>
                </a:tc>
                <a:extLst>
                  <a:ext uri="{0D108BD9-81ED-4DB2-BD59-A6C34878D82A}">
                    <a16:rowId xmlns:a16="http://schemas.microsoft.com/office/drawing/2014/main" val="2861618403"/>
                  </a:ext>
                </a:extLst>
              </a:tr>
              <a:tr h="393081">
                <a:tc vMerge="1">
                  <a:txBody>
                    <a:bodyPr/>
                    <a:lstStyle/>
                    <a:p>
                      <a:endParaRPr lang="nb-NO"/>
                    </a:p>
                  </a:txBody>
                  <a:tcPr/>
                </a:tc>
                <a:tc>
                  <a:txBody>
                    <a:bodyPr/>
                    <a:lstStyle/>
                    <a:p>
                      <a:r>
                        <a:rPr lang="nb-NO" sz="1400"/>
                        <a:t>Kontaktvirkende</a:t>
                      </a:r>
                    </a:p>
                  </a:txBody>
                  <a:tcPr/>
                </a:tc>
                <a:tc>
                  <a:txBody>
                    <a:bodyPr/>
                    <a:lstStyle/>
                    <a:p>
                      <a:r>
                        <a:rPr lang="nb-NO" sz="1400"/>
                        <a:t>Som overflatebelegg</a:t>
                      </a:r>
                    </a:p>
                  </a:txBody>
                  <a:tcPr/>
                </a:tc>
                <a:tc>
                  <a:txBody>
                    <a:bodyPr/>
                    <a:lstStyle/>
                    <a:p>
                      <a:pPr>
                        <a:tabLst>
                          <a:tab pos="3856038" algn="l"/>
                        </a:tabLst>
                      </a:pPr>
                      <a:r>
                        <a:rPr lang="nb-NO" sz="1400"/>
                        <a:t>Forebyggende</a:t>
                      </a:r>
                    </a:p>
                  </a:txBody>
                  <a:tcPr/>
                </a:tc>
                <a:extLst>
                  <a:ext uri="{0D108BD9-81ED-4DB2-BD59-A6C34878D82A}">
                    <a16:rowId xmlns:a16="http://schemas.microsoft.com/office/drawing/2014/main" val="2087676352"/>
                  </a:ext>
                </a:extLst>
              </a:tr>
              <a:tr h="393081">
                <a:tc vMerge="1">
                  <a:txBody>
                    <a:bodyPr/>
                    <a:lstStyle/>
                    <a:p>
                      <a:pPr algn="l"/>
                      <a:endParaRPr lang="nb-NO" sz="1800" b="1"/>
                    </a:p>
                  </a:txBody>
                  <a:tcPr anchor="ctr"/>
                </a:tc>
                <a:tc>
                  <a:txBody>
                    <a:bodyPr/>
                    <a:lstStyle/>
                    <a:p>
                      <a:r>
                        <a:rPr lang="nb-NO" sz="1400"/>
                        <a:t>Translaminær</a:t>
                      </a:r>
                    </a:p>
                  </a:txBody>
                  <a:tcPr/>
                </a:tc>
                <a:tc>
                  <a:txBody>
                    <a:bodyPr/>
                    <a:lstStyle/>
                    <a:p>
                      <a:r>
                        <a:rPr lang="nb-NO" sz="1400"/>
                        <a:t>Trenger gjennom bladet</a:t>
                      </a:r>
                    </a:p>
                  </a:txBody>
                  <a:tcPr/>
                </a:tc>
                <a:tc>
                  <a:txBody>
                    <a:bodyPr/>
                    <a:lstStyle/>
                    <a:p>
                      <a:pPr>
                        <a:tabLst>
                          <a:tab pos="3856038" algn="l"/>
                        </a:tabLst>
                      </a:pPr>
                      <a:r>
                        <a:rPr lang="nb-NO" sz="1400"/>
                        <a:t>Forebyggende</a:t>
                      </a:r>
                    </a:p>
                  </a:txBody>
                  <a:tcPr/>
                </a:tc>
                <a:extLst>
                  <a:ext uri="{0D108BD9-81ED-4DB2-BD59-A6C34878D82A}">
                    <a16:rowId xmlns:a16="http://schemas.microsoft.com/office/drawing/2014/main" val="149942309"/>
                  </a:ext>
                </a:extLst>
              </a:tr>
              <a:tr h="393081">
                <a:tc rowSpan="3">
                  <a:txBody>
                    <a:bodyPr/>
                    <a:lstStyle/>
                    <a:p>
                      <a:pPr algn="l"/>
                      <a:r>
                        <a:rPr lang="nb-NO" sz="1400" b="1"/>
                        <a:t>Skadedyrmidler</a:t>
                      </a:r>
                    </a:p>
                  </a:txBody>
                  <a:tcPr anchor="ctr"/>
                </a:tc>
                <a:tc>
                  <a:txBody>
                    <a:bodyPr/>
                    <a:lstStyle/>
                    <a:p>
                      <a:r>
                        <a:rPr lang="nb-NO" sz="1400"/>
                        <a:t>Systemisk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a:t>Følger vannstrømmen</a:t>
                      </a:r>
                    </a:p>
                  </a:txBody>
                  <a:tcPr/>
                </a:tc>
                <a:tc>
                  <a:txBody>
                    <a:bodyPr/>
                    <a:lstStyle/>
                    <a:p>
                      <a:r>
                        <a:rPr lang="nb-NO" sz="1400"/>
                        <a:t>Mot sugende skadedyr</a:t>
                      </a:r>
                    </a:p>
                  </a:txBody>
                  <a:tcPr/>
                </a:tc>
                <a:extLst>
                  <a:ext uri="{0D108BD9-81ED-4DB2-BD59-A6C34878D82A}">
                    <a16:rowId xmlns:a16="http://schemas.microsoft.com/office/drawing/2014/main" val="2818893063"/>
                  </a:ext>
                </a:extLst>
              </a:tr>
              <a:tr h="393081">
                <a:tc vMerge="1">
                  <a:txBody>
                    <a:bodyPr/>
                    <a:lstStyle/>
                    <a:p>
                      <a:endParaRPr lang="nb-NO"/>
                    </a:p>
                  </a:txBody>
                  <a:tcPr/>
                </a:tc>
                <a:tc>
                  <a:txBody>
                    <a:bodyPr/>
                    <a:lstStyle/>
                    <a:p>
                      <a:r>
                        <a:rPr lang="nb-NO" sz="1400"/>
                        <a:t>Kontaktvirkende</a:t>
                      </a:r>
                    </a:p>
                  </a:txBody>
                  <a:tcPr/>
                </a:tc>
                <a:tc>
                  <a:txBody>
                    <a:bodyPr/>
                    <a:lstStyle/>
                    <a:p>
                      <a:r>
                        <a:rPr lang="nb-NO" sz="1400"/>
                        <a:t>På bladoverflate</a:t>
                      </a:r>
                    </a:p>
                  </a:txBody>
                  <a:tcPr/>
                </a:tc>
                <a:tc>
                  <a:txBody>
                    <a:bodyPr/>
                    <a:lstStyle/>
                    <a:p>
                      <a:r>
                        <a:rPr lang="nb-NO" sz="1400"/>
                        <a:t>Som magegift</a:t>
                      </a:r>
                    </a:p>
                  </a:txBody>
                  <a:tcPr/>
                </a:tc>
                <a:extLst>
                  <a:ext uri="{0D108BD9-81ED-4DB2-BD59-A6C34878D82A}">
                    <a16:rowId xmlns:a16="http://schemas.microsoft.com/office/drawing/2014/main" val="1993527694"/>
                  </a:ext>
                </a:extLst>
              </a:tr>
              <a:tr h="549237">
                <a:tc vMerge="1">
                  <a:txBody>
                    <a:bodyPr/>
                    <a:lstStyle/>
                    <a:p>
                      <a:endParaRPr lang="nb-NO"/>
                    </a:p>
                  </a:txBody>
                  <a:tcPr/>
                </a:tc>
                <a:tc>
                  <a:txBody>
                    <a:bodyPr/>
                    <a:lstStyle/>
                    <a:p>
                      <a:r>
                        <a:rPr lang="nb-NO" sz="1400"/>
                        <a:t>Med dybdevirkning</a:t>
                      </a:r>
                    </a:p>
                  </a:txBody>
                  <a:tcPr/>
                </a:tc>
                <a:tc>
                  <a:txBody>
                    <a:bodyPr/>
                    <a:lstStyle/>
                    <a:p>
                      <a:r>
                        <a:rPr lang="nb-NO" sz="1400"/>
                        <a:t>Trenger inn i planten utenom ledningsvevet</a:t>
                      </a:r>
                    </a:p>
                  </a:txBody>
                  <a:tcPr/>
                </a:tc>
                <a:tc>
                  <a:txBody>
                    <a:bodyPr/>
                    <a:lstStyle/>
                    <a:p>
                      <a:r>
                        <a:rPr lang="nb-NO" sz="1400"/>
                        <a:t>Mot bl.a. minerende insekter</a:t>
                      </a:r>
                    </a:p>
                  </a:txBody>
                  <a:tcPr/>
                </a:tc>
                <a:extLst>
                  <a:ext uri="{0D108BD9-81ED-4DB2-BD59-A6C34878D82A}">
                    <a16:rowId xmlns:a16="http://schemas.microsoft.com/office/drawing/2014/main" val="1203176308"/>
                  </a:ext>
                </a:extLst>
              </a:tr>
              <a:tr h="393081">
                <a:tc>
                  <a:txBody>
                    <a:bodyPr/>
                    <a:lstStyle/>
                    <a:p>
                      <a:r>
                        <a:rPr lang="nb-NO" sz="1400" b="1"/>
                        <a:t>Vekstregulerende midler</a:t>
                      </a:r>
                    </a:p>
                  </a:txBody>
                  <a:tcPr/>
                </a:tc>
                <a:tc>
                  <a:txBody>
                    <a:bodyPr/>
                    <a:lstStyle/>
                    <a:p>
                      <a:r>
                        <a:rPr lang="nb-NO" sz="1400"/>
                        <a:t>Systemisk</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a:t>Følger vannstrømmen</a:t>
                      </a:r>
                    </a:p>
                  </a:txBody>
                  <a:tcPr/>
                </a:tc>
                <a:tc>
                  <a:txBody>
                    <a:bodyPr/>
                    <a:lstStyle/>
                    <a:p>
                      <a:r>
                        <a:rPr lang="nb-NO" sz="1400" dirty="0"/>
                        <a:t>Til bl.a. stråforkorting</a:t>
                      </a:r>
                    </a:p>
                  </a:txBody>
                  <a:tcPr/>
                </a:tc>
                <a:extLst>
                  <a:ext uri="{0D108BD9-81ED-4DB2-BD59-A6C34878D82A}">
                    <a16:rowId xmlns:a16="http://schemas.microsoft.com/office/drawing/2014/main" val="2273536269"/>
                  </a:ext>
                </a:extLst>
              </a:tr>
              <a:tr h="393081">
                <a:tc>
                  <a:txBody>
                    <a:bodyPr/>
                    <a:lstStyle/>
                    <a:p>
                      <a:r>
                        <a:rPr lang="nb-NO" sz="1400" b="1"/>
                        <a:t>Nedvisningsmidler</a:t>
                      </a:r>
                    </a:p>
                  </a:txBody>
                  <a:tcPr/>
                </a:tc>
                <a:tc>
                  <a:txBody>
                    <a:bodyPr/>
                    <a:lstStyle/>
                    <a:p>
                      <a:r>
                        <a:rPr lang="nb-NO" sz="1400"/>
                        <a:t>Kontaktvirkende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a:t>På bladoverflate</a:t>
                      </a:r>
                    </a:p>
                  </a:txBody>
                  <a:tcPr/>
                </a:tc>
                <a:tc>
                  <a:txBody>
                    <a:bodyPr/>
                    <a:lstStyle/>
                    <a:p>
                      <a:r>
                        <a:rPr lang="nb-NO" sz="1400"/>
                        <a:t>Til bl.a. nedvisning </a:t>
                      </a:r>
                      <a:r>
                        <a:rPr lang="nb-NO" sz="1400" err="1"/>
                        <a:t>frøeng</a:t>
                      </a:r>
                      <a:r>
                        <a:rPr lang="nb-NO" sz="1400"/>
                        <a:t> og potetris</a:t>
                      </a:r>
                    </a:p>
                  </a:txBody>
                  <a:tcPr/>
                </a:tc>
                <a:extLst>
                  <a:ext uri="{0D108BD9-81ED-4DB2-BD59-A6C34878D82A}">
                    <a16:rowId xmlns:a16="http://schemas.microsoft.com/office/drawing/2014/main" val="2296722362"/>
                  </a:ext>
                </a:extLst>
              </a:tr>
              <a:tr h="775393">
                <a:tc>
                  <a:txBody>
                    <a:bodyPr/>
                    <a:lstStyle/>
                    <a:p>
                      <a:r>
                        <a:rPr lang="nb-NO" sz="1400" b="1"/>
                        <a:t>Sprede- og klebemidler</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a:t>Kontaktvirkende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a:t>På bladoverflate</a:t>
                      </a:r>
                    </a:p>
                  </a:txBody>
                  <a:tcPr/>
                </a:tc>
                <a:tc>
                  <a:txBody>
                    <a:bodyPr/>
                    <a:lstStyle/>
                    <a:p>
                      <a:r>
                        <a:rPr lang="nb-NO" sz="1400" dirty="0"/>
                        <a:t>Øker biologiske virkning av preparatene, </a:t>
                      </a:r>
                    </a:p>
                    <a:p>
                      <a:r>
                        <a:rPr lang="nb-NO" sz="1400" dirty="0"/>
                        <a:t>ved at midlenes evne til å feste seg og </a:t>
                      </a:r>
                    </a:p>
                    <a:p>
                      <a:r>
                        <a:rPr lang="nb-NO" sz="1400" dirty="0"/>
                        <a:t>fordele seg i plantene øker</a:t>
                      </a:r>
                      <a:endParaRPr lang="nb-NO" sz="1400" dirty="0">
                        <a:solidFill>
                          <a:srgbClr val="C00000"/>
                        </a:solidFill>
                      </a:endParaRPr>
                    </a:p>
                  </a:txBody>
                  <a:tcPr/>
                </a:tc>
                <a:extLst>
                  <a:ext uri="{0D108BD9-81ED-4DB2-BD59-A6C34878D82A}">
                    <a16:rowId xmlns:a16="http://schemas.microsoft.com/office/drawing/2014/main" val="3216405437"/>
                  </a:ext>
                </a:extLst>
              </a:tr>
            </a:tbl>
          </a:graphicData>
        </a:graphic>
      </p:graphicFrame>
      <p:pic>
        <p:nvPicPr>
          <p:cNvPr id="2" name="Bilde 1" descr="Et bilde som inneholder Grafikk, Font, grafisk design, design&#10;&#10;Automatisk generert beskrivelse">
            <a:extLst>
              <a:ext uri="{FF2B5EF4-FFF2-40B4-BE49-F238E27FC236}">
                <a16:creationId xmlns:a16="http://schemas.microsoft.com/office/drawing/2014/main" id="{3B3C1318-4BCE-6549-88C0-06DCD2E2F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6" descr="side6 var -23a copy">
            <a:extLst>
              <a:ext uri="{FF2B5EF4-FFF2-40B4-BE49-F238E27FC236}">
                <a16:creationId xmlns:a16="http://schemas.microsoft.com/office/drawing/2014/main" id="{AD7021BF-DBF3-982E-64B8-F62200017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415" y="319844"/>
            <a:ext cx="4211853" cy="61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ssholder for innhold 11">
            <a:extLst>
              <a:ext uri="{FF2B5EF4-FFF2-40B4-BE49-F238E27FC236}">
                <a16:creationId xmlns:a16="http://schemas.microsoft.com/office/drawing/2014/main" id="{7807D301-281C-3C25-8C07-F0688BCAFA9E}"/>
              </a:ext>
            </a:extLst>
          </p:cNvPr>
          <p:cNvSpPr>
            <a:spLocks noGrp="1"/>
          </p:cNvSpPr>
          <p:nvPr>
            <p:ph idx="4294967295"/>
          </p:nvPr>
        </p:nvSpPr>
        <p:spPr>
          <a:xfrm>
            <a:off x="4972957" y="2714276"/>
            <a:ext cx="4902200" cy="523875"/>
          </a:xfrm>
        </p:spPr>
        <p:txBody>
          <a:bodyPr/>
          <a:lstStyle/>
          <a:p>
            <a:pPr marL="0" indent="0">
              <a:buNone/>
            </a:pPr>
            <a:r>
              <a:rPr lang="nb-NO" altLang="nb-NO" dirty="0">
                <a:latin typeface="+mj-lt"/>
              </a:rPr>
              <a:t>Virker der hvor midlet treffer</a:t>
            </a:r>
          </a:p>
          <a:p>
            <a:pPr marL="0" indent="0">
              <a:buNone/>
            </a:pPr>
            <a:endParaRPr lang="nb-NO" dirty="0">
              <a:latin typeface="+mj-lt"/>
            </a:endParaRPr>
          </a:p>
        </p:txBody>
      </p:sp>
      <p:sp>
        <p:nvSpPr>
          <p:cNvPr id="10" name="Plassholder for tekst 9">
            <a:extLst>
              <a:ext uri="{FF2B5EF4-FFF2-40B4-BE49-F238E27FC236}">
                <a16:creationId xmlns:a16="http://schemas.microsoft.com/office/drawing/2014/main" id="{E909641E-5FD8-A131-CB41-B8713DC4E6DF}"/>
              </a:ext>
            </a:extLst>
          </p:cNvPr>
          <p:cNvSpPr>
            <a:spLocks noGrp="1"/>
          </p:cNvSpPr>
          <p:nvPr>
            <p:ph type="body" sz="quarter" idx="4294967295"/>
          </p:nvPr>
        </p:nvSpPr>
        <p:spPr>
          <a:xfrm>
            <a:off x="416732" y="534989"/>
            <a:ext cx="9652000" cy="1111250"/>
          </a:xfrm>
        </p:spPr>
        <p:txBody>
          <a:bodyPr>
            <a:normAutofit fontScale="25000" lnSpcReduction="20000"/>
          </a:bodyPr>
          <a:lstStyle/>
          <a:p>
            <a:pPr marL="0" indent="0">
              <a:spcBef>
                <a:spcPct val="0"/>
              </a:spcBef>
              <a:buNone/>
            </a:pPr>
            <a:r>
              <a:rPr lang="nb-NO" altLang="nb-NO" sz="15200" dirty="0">
                <a:solidFill>
                  <a:schemeClr val="tx1"/>
                </a:solidFill>
                <a:latin typeface="+mj-lt"/>
                <a:ea typeface="+mj-ea"/>
                <a:cs typeface="+mj-cs"/>
              </a:rPr>
              <a:t>2. Inndeling etter opptak </a:t>
            </a:r>
            <a:br>
              <a:rPr lang="nb-NO" altLang="nb-NO" sz="15200" dirty="0">
                <a:solidFill>
                  <a:schemeClr val="tx1"/>
                </a:solidFill>
                <a:latin typeface="+mj-lt"/>
                <a:ea typeface="+mj-ea"/>
                <a:cs typeface="+mj-cs"/>
              </a:rPr>
            </a:br>
            <a:r>
              <a:rPr lang="nb-NO" altLang="nb-NO" sz="15200" dirty="0">
                <a:solidFill>
                  <a:schemeClr val="tx1"/>
                </a:solidFill>
                <a:latin typeface="+mj-lt"/>
                <a:ea typeface="+mj-ea"/>
                <a:cs typeface="+mj-cs"/>
              </a:rPr>
              <a:t>og transport</a:t>
            </a:r>
          </a:p>
          <a:p>
            <a:pPr>
              <a:spcBef>
                <a:spcPct val="0"/>
              </a:spcBef>
            </a:pPr>
            <a:endParaRPr lang="nb-NO" altLang="nb-NO" sz="3800" dirty="0">
              <a:solidFill>
                <a:schemeClr val="tx2"/>
              </a:solidFill>
              <a:latin typeface="+mj-lt"/>
              <a:ea typeface="+mj-ea"/>
              <a:cs typeface="+mj-cs"/>
            </a:endParaRPr>
          </a:p>
          <a:p>
            <a:pPr marL="0" indent="0">
              <a:spcBef>
                <a:spcPct val="0"/>
              </a:spcBef>
              <a:buNone/>
            </a:pPr>
            <a:r>
              <a:rPr lang="nb-NO" altLang="nb-NO" sz="9600" b="1" dirty="0">
                <a:latin typeface="+mj-lt"/>
                <a:ea typeface="+mj-ea"/>
                <a:cs typeface="+mj-cs"/>
              </a:rPr>
              <a:t>Kontaktvirkende midler</a:t>
            </a:r>
            <a:endParaRPr lang="nb-NO" sz="9600" b="1" dirty="0">
              <a:latin typeface="+mj-lt"/>
              <a:ea typeface="+mj-ea"/>
              <a:cs typeface="+mj-cs"/>
            </a:endParaRPr>
          </a:p>
        </p:txBody>
      </p:sp>
      <p:sp>
        <p:nvSpPr>
          <p:cNvPr id="16388" name="Rectangle 4">
            <a:extLst>
              <a:ext uri="{FF2B5EF4-FFF2-40B4-BE49-F238E27FC236}">
                <a16:creationId xmlns:a16="http://schemas.microsoft.com/office/drawing/2014/main" id="{EC5833AE-1D74-A5B6-0A71-4AA745A3F5E7}"/>
              </a:ext>
            </a:extLst>
          </p:cNvPr>
          <p:cNvSpPr>
            <a:spLocks noChangeArrowheads="1"/>
          </p:cNvSpPr>
          <p:nvPr/>
        </p:nvSpPr>
        <p:spPr bwMode="auto">
          <a:xfrm>
            <a:off x="1524000" y="53498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6390" name="Text Box 37">
            <a:extLst>
              <a:ext uri="{FF2B5EF4-FFF2-40B4-BE49-F238E27FC236}">
                <a16:creationId xmlns:a16="http://schemas.microsoft.com/office/drawing/2014/main" id="{E77FFB06-213F-BCEF-56F7-99F4CD965A26}"/>
              </a:ext>
            </a:extLst>
          </p:cNvPr>
          <p:cNvSpPr txBox="1">
            <a:spLocks noChangeArrowheads="1"/>
          </p:cNvSpPr>
          <p:nvPr/>
        </p:nvSpPr>
        <p:spPr bwMode="auto">
          <a:xfrm>
            <a:off x="7563415" y="6184511"/>
            <a:ext cx="24658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200" dirty="0">
                <a:latin typeface="+mn-lt"/>
              </a:rPr>
              <a:t>Illustrasjon: Bjørn Nordheim</a:t>
            </a:r>
          </a:p>
        </p:txBody>
      </p:sp>
      <p:pic>
        <p:nvPicPr>
          <p:cNvPr id="4" name="Bilde 3" descr="Et bilde som inneholder Grafikk, Font, grafisk design, design&#10;&#10;Automatisk generert beskrivelse">
            <a:extLst>
              <a:ext uri="{FF2B5EF4-FFF2-40B4-BE49-F238E27FC236}">
                <a16:creationId xmlns:a16="http://schemas.microsoft.com/office/drawing/2014/main" id="{411BFA12-EEC8-413B-450E-155F883FD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8">
            <a:extLst>
              <a:ext uri="{FF2B5EF4-FFF2-40B4-BE49-F238E27FC236}">
                <a16:creationId xmlns:a16="http://schemas.microsoft.com/office/drawing/2014/main" id="{3C10343A-1F46-2AFD-765C-835F91A3F886}"/>
              </a:ext>
            </a:extLst>
          </p:cNvPr>
          <p:cNvSpPr>
            <a:spLocks noChangeArrowheads="1"/>
          </p:cNvSpPr>
          <p:nvPr/>
        </p:nvSpPr>
        <p:spPr bwMode="auto">
          <a:xfrm>
            <a:off x="1439863" y="66319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9467" name="Text Box 40">
            <a:extLst>
              <a:ext uri="{FF2B5EF4-FFF2-40B4-BE49-F238E27FC236}">
                <a16:creationId xmlns:a16="http://schemas.microsoft.com/office/drawing/2014/main" id="{D99A4727-A80A-E062-E95D-9F580F4F1BC5}"/>
              </a:ext>
            </a:extLst>
          </p:cNvPr>
          <p:cNvSpPr txBox="1">
            <a:spLocks noChangeArrowheads="1"/>
          </p:cNvSpPr>
          <p:nvPr/>
        </p:nvSpPr>
        <p:spPr bwMode="auto">
          <a:xfrm>
            <a:off x="2171457" y="1751155"/>
            <a:ext cx="1866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a:t>Transpirasjon</a:t>
            </a:r>
          </a:p>
        </p:txBody>
      </p:sp>
      <p:sp>
        <p:nvSpPr>
          <p:cNvPr id="19468" name="Text Box 41">
            <a:extLst>
              <a:ext uri="{FF2B5EF4-FFF2-40B4-BE49-F238E27FC236}">
                <a16:creationId xmlns:a16="http://schemas.microsoft.com/office/drawing/2014/main" id="{70B1F5D8-847C-BF2D-5F42-B69C351CF2B5}"/>
              </a:ext>
            </a:extLst>
          </p:cNvPr>
          <p:cNvSpPr txBox="1">
            <a:spLocks noChangeArrowheads="1"/>
          </p:cNvSpPr>
          <p:nvPr/>
        </p:nvSpPr>
        <p:spPr bwMode="auto">
          <a:xfrm>
            <a:off x="4843443" y="1756484"/>
            <a:ext cx="1816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a:t>Transpirasjon</a:t>
            </a:r>
          </a:p>
        </p:txBody>
      </p:sp>
      <p:sp>
        <p:nvSpPr>
          <p:cNvPr id="19483" name="Line 61">
            <a:extLst>
              <a:ext uri="{FF2B5EF4-FFF2-40B4-BE49-F238E27FC236}">
                <a16:creationId xmlns:a16="http://schemas.microsoft.com/office/drawing/2014/main" id="{3F426B9C-8886-5ACA-5D2C-C24B6D0F93C8}"/>
              </a:ext>
            </a:extLst>
          </p:cNvPr>
          <p:cNvSpPr>
            <a:spLocks noChangeShapeType="1"/>
          </p:cNvSpPr>
          <p:nvPr/>
        </p:nvSpPr>
        <p:spPr bwMode="auto">
          <a:xfrm>
            <a:off x="5478462" y="4897308"/>
            <a:ext cx="27940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5" name="Line 63">
            <a:extLst>
              <a:ext uri="{FF2B5EF4-FFF2-40B4-BE49-F238E27FC236}">
                <a16:creationId xmlns:a16="http://schemas.microsoft.com/office/drawing/2014/main" id="{C82364A5-93AA-D7CA-EC73-091E82BEB4B5}"/>
              </a:ext>
            </a:extLst>
          </p:cNvPr>
          <p:cNvSpPr>
            <a:spLocks noChangeShapeType="1"/>
          </p:cNvSpPr>
          <p:nvPr/>
        </p:nvSpPr>
        <p:spPr bwMode="auto">
          <a:xfrm>
            <a:off x="8486774" y="1854239"/>
            <a:ext cx="293688" cy="502693"/>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6" name="Line 64">
            <a:extLst>
              <a:ext uri="{FF2B5EF4-FFF2-40B4-BE49-F238E27FC236}">
                <a16:creationId xmlns:a16="http://schemas.microsoft.com/office/drawing/2014/main" id="{6E0A0369-694D-51AD-CF92-9BE9A53B8677}"/>
              </a:ext>
            </a:extLst>
          </p:cNvPr>
          <p:cNvSpPr>
            <a:spLocks noChangeShapeType="1"/>
          </p:cNvSpPr>
          <p:nvPr/>
        </p:nvSpPr>
        <p:spPr bwMode="auto">
          <a:xfrm>
            <a:off x="8213724" y="1904743"/>
            <a:ext cx="217488" cy="522039"/>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7" name="Line 65">
            <a:extLst>
              <a:ext uri="{FF2B5EF4-FFF2-40B4-BE49-F238E27FC236}">
                <a16:creationId xmlns:a16="http://schemas.microsoft.com/office/drawing/2014/main" id="{E31BB64A-0F14-3910-51D4-519BB3589C38}"/>
              </a:ext>
            </a:extLst>
          </p:cNvPr>
          <p:cNvSpPr>
            <a:spLocks noChangeShapeType="1"/>
          </p:cNvSpPr>
          <p:nvPr/>
        </p:nvSpPr>
        <p:spPr bwMode="auto">
          <a:xfrm>
            <a:off x="7795418" y="1974256"/>
            <a:ext cx="69850" cy="4191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8" name="Line 66">
            <a:extLst>
              <a:ext uri="{FF2B5EF4-FFF2-40B4-BE49-F238E27FC236}">
                <a16:creationId xmlns:a16="http://schemas.microsoft.com/office/drawing/2014/main" id="{B9D0769D-BDEA-9D32-391B-F3B48D079583}"/>
              </a:ext>
            </a:extLst>
          </p:cNvPr>
          <p:cNvSpPr>
            <a:spLocks noChangeShapeType="1"/>
          </p:cNvSpPr>
          <p:nvPr/>
        </p:nvSpPr>
        <p:spPr bwMode="auto">
          <a:xfrm>
            <a:off x="8679993" y="1395945"/>
            <a:ext cx="336551" cy="383669"/>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8" name="Plassholder for tekst 9">
            <a:extLst>
              <a:ext uri="{FF2B5EF4-FFF2-40B4-BE49-F238E27FC236}">
                <a16:creationId xmlns:a16="http://schemas.microsoft.com/office/drawing/2014/main" id="{B3128CD2-9727-E38F-AD68-1639DF76B11C}"/>
              </a:ext>
            </a:extLst>
          </p:cNvPr>
          <p:cNvSpPr>
            <a:spLocks noGrp="1"/>
          </p:cNvSpPr>
          <p:nvPr>
            <p:ph type="body" sz="quarter" idx="4294967295"/>
          </p:nvPr>
        </p:nvSpPr>
        <p:spPr>
          <a:xfrm>
            <a:off x="344148" y="260244"/>
            <a:ext cx="9080500" cy="1111250"/>
          </a:xfrm>
        </p:spPr>
        <p:txBody>
          <a:bodyPr>
            <a:normAutofit fontScale="85000" lnSpcReduction="10000"/>
          </a:bodyPr>
          <a:lstStyle/>
          <a:p>
            <a:pPr marL="0" indent="0">
              <a:spcBef>
                <a:spcPct val="0"/>
              </a:spcBef>
              <a:buNone/>
            </a:pPr>
            <a:r>
              <a:rPr lang="nb-NO" altLang="nb-NO" sz="4500" dirty="0">
                <a:solidFill>
                  <a:schemeClr val="tx1"/>
                </a:solidFill>
                <a:latin typeface="+mj-lt"/>
                <a:ea typeface="+mj-ea"/>
                <a:cs typeface="+mj-cs"/>
              </a:rPr>
              <a:t>2. Inndeling etter opptak og transport</a:t>
            </a:r>
          </a:p>
          <a:p>
            <a:pPr marL="0" indent="0">
              <a:spcBef>
                <a:spcPct val="0"/>
              </a:spcBef>
              <a:buNone/>
            </a:pPr>
            <a:r>
              <a:rPr lang="nb-NO" altLang="nb-NO" sz="2800" b="1" dirty="0">
                <a:latin typeface="+mj-lt"/>
                <a:ea typeface="+mj-ea"/>
                <a:cs typeface="+mj-cs"/>
              </a:rPr>
              <a:t>Systemiske midlers transport i planta </a:t>
            </a:r>
            <a:endParaRPr lang="nb-NO" sz="2800" b="1" dirty="0">
              <a:latin typeface="+mj-lt"/>
              <a:ea typeface="+mj-ea"/>
              <a:cs typeface="+mj-cs"/>
            </a:endParaRPr>
          </a:p>
        </p:txBody>
      </p:sp>
      <p:sp>
        <p:nvSpPr>
          <p:cNvPr id="3" name="Text Box 37">
            <a:extLst>
              <a:ext uri="{FF2B5EF4-FFF2-40B4-BE49-F238E27FC236}">
                <a16:creationId xmlns:a16="http://schemas.microsoft.com/office/drawing/2014/main" id="{1E658AE8-37FA-5CF3-9CC0-00ABFF50FB9E}"/>
              </a:ext>
            </a:extLst>
          </p:cNvPr>
          <p:cNvSpPr txBox="1">
            <a:spLocks noChangeArrowheads="1"/>
          </p:cNvSpPr>
          <p:nvPr/>
        </p:nvSpPr>
        <p:spPr bwMode="auto">
          <a:xfrm>
            <a:off x="8267339" y="5656273"/>
            <a:ext cx="20745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200">
                <a:solidFill>
                  <a:schemeClr val="tx1">
                    <a:lumMod val="65000"/>
                    <a:lumOff val="35000"/>
                  </a:schemeClr>
                </a:solidFill>
                <a:latin typeface="+mn-lt"/>
              </a:rPr>
              <a:t>Illustrasjon: Bjørn Nordheim</a:t>
            </a:r>
          </a:p>
        </p:txBody>
      </p:sp>
      <p:grpSp>
        <p:nvGrpSpPr>
          <p:cNvPr id="6" name="Gruppe 5">
            <a:extLst>
              <a:ext uri="{FF2B5EF4-FFF2-40B4-BE49-F238E27FC236}">
                <a16:creationId xmlns:a16="http://schemas.microsoft.com/office/drawing/2014/main" id="{A6FE051E-4DD2-BA67-1605-DD6870240168}"/>
              </a:ext>
            </a:extLst>
          </p:cNvPr>
          <p:cNvGrpSpPr/>
          <p:nvPr/>
        </p:nvGrpSpPr>
        <p:grpSpPr>
          <a:xfrm>
            <a:off x="2181904" y="1094054"/>
            <a:ext cx="8011885" cy="5502613"/>
            <a:chOff x="1905000" y="898640"/>
            <a:chExt cx="8381999" cy="6073545"/>
          </a:xfrm>
        </p:grpSpPr>
        <p:grpSp>
          <p:nvGrpSpPr>
            <p:cNvPr id="5" name="Gruppe 4">
              <a:extLst>
                <a:ext uri="{FF2B5EF4-FFF2-40B4-BE49-F238E27FC236}">
                  <a16:creationId xmlns:a16="http://schemas.microsoft.com/office/drawing/2014/main" id="{353B6491-9254-0D20-D563-61115E3CEA94}"/>
                </a:ext>
              </a:extLst>
            </p:cNvPr>
            <p:cNvGrpSpPr/>
            <p:nvPr/>
          </p:nvGrpSpPr>
          <p:grpSpPr>
            <a:xfrm>
              <a:off x="1905000" y="898640"/>
              <a:ext cx="8381999" cy="6073545"/>
              <a:chOff x="1993901" y="-18819"/>
              <a:chExt cx="8381999" cy="6073545"/>
            </a:xfrm>
          </p:grpSpPr>
          <p:pic>
            <p:nvPicPr>
              <p:cNvPr id="19461" name="Picture 13" descr="side 23a">
                <a:extLst>
                  <a:ext uri="{FF2B5EF4-FFF2-40B4-BE49-F238E27FC236}">
                    <a16:creationId xmlns:a16="http://schemas.microsoft.com/office/drawing/2014/main" id="{3E2BEBB1-6CB1-A162-3551-A90B4A6786DA}"/>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993901" y="1350964"/>
                <a:ext cx="2949575"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5" descr="side 23b">
                <a:extLst>
                  <a:ext uri="{FF2B5EF4-FFF2-40B4-BE49-F238E27FC236}">
                    <a16:creationId xmlns:a16="http://schemas.microsoft.com/office/drawing/2014/main" id="{B807FCEC-B898-9BE5-2DE1-E27A54FF3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20813"/>
                <a:ext cx="29210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5" descr="side 23c">
                <a:extLst>
                  <a:ext uri="{FF2B5EF4-FFF2-40B4-BE49-F238E27FC236}">
                    <a16:creationId xmlns:a16="http://schemas.microsoft.com/office/drawing/2014/main" id="{711CC537-1311-E0B7-7229-6F03C52EB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750" y="1490664"/>
                <a:ext cx="27241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37">
                <a:extLst>
                  <a:ext uri="{FF2B5EF4-FFF2-40B4-BE49-F238E27FC236}">
                    <a16:creationId xmlns:a16="http://schemas.microsoft.com/office/drawing/2014/main" id="{D7CF447B-0615-53D1-F249-1DC4DEA5581C}"/>
                  </a:ext>
                </a:extLst>
              </p:cNvPr>
              <p:cNvSpPr txBox="1">
                <a:spLocks noChangeArrowheads="1"/>
              </p:cNvSpPr>
              <p:nvPr/>
            </p:nvSpPr>
            <p:spPr bwMode="auto">
              <a:xfrm>
                <a:off x="2027238" y="5456239"/>
                <a:ext cx="279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algn="ctr" eaLnBrk="1" hangingPunct="1">
                  <a:buFontTx/>
                  <a:buNone/>
                </a:pPr>
                <a:r>
                  <a:rPr lang="nb-NO" altLang="nb-NO" sz="1600"/>
                  <a:t>Bladvirkende middel </a:t>
                </a:r>
                <a:br>
                  <a:rPr lang="nb-NO" altLang="nb-NO" sz="1600"/>
                </a:br>
                <a:r>
                  <a:rPr lang="nb-NO" altLang="nb-NO" sz="1600"/>
                  <a:t>via vannstrømmen</a:t>
                </a:r>
              </a:p>
            </p:txBody>
          </p:sp>
          <p:sp>
            <p:nvSpPr>
              <p:cNvPr id="19465" name="Text Box 38">
                <a:extLst>
                  <a:ext uri="{FF2B5EF4-FFF2-40B4-BE49-F238E27FC236}">
                    <a16:creationId xmlns:a16="http://schemas.microsoft.com/office/drawing/2014/main" id="{AB580834-7CC0-FDF1-2113-A787C9F22E15}"/>
                  </a:ext>
                </a:extLst>
              </p:cNvPr>
              <p:cNvSpPr txBox="1">
                <a:spLocks noChangeArrowheads="1"/>
              </p:cNvSpPr>
              <p:nvPr/>
            </p:nvSpPr>
            <p:spPr bwMode="auto">
              <a:xfrm>
                <a:off x="4911725" y="5473701"/>
                <a:ext cx="2654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algn="ctr" eaLnBrk="1" hangingPunct="1">
                  <a:buFontTx/>
                  <a:buNone/>
                </a:pPr>
                <a:r>
                  <a:rPr lang="nb-NO" altLang="nb-NO" sz="1600" dirty="0"/>
                  <a:t>Jordvirkende</a:t>
                </a:r>
                <a:r>
                  <a:rPr lang="nb-NO" altLang="nb-NO" sz="1600" dirty="0">
                    <a:latin typeface="Times New Roman" panose="02020603050405020304" pitchFamily="18" charset="0"/>
                  </a:rPr>
                  <a:t> </a:t>
                </a:r>
                <a:r>
                  <a:rPr lang="nb-NO" altLang="nb-NO" sz="1600" dirty="0"/>
                  <a:t>middel</a:t>
                </a:r>
                <a:r>
                  <a:rPr lang="nb-NO" altLang="nb-NO" sz="1600" dirty="0">
                    <a:latin typeface="Times New Roman" panose="02020603050405020304" pitchFamily="18" charset="0"/>
                  </a:rPr>
                  <a:t> </a:t>
                </a:r>
                <a:br>
                  <a:rPr lang="nb-NO" altLang="nb-NO" sz="1600" dirty="0">
                    <a:latin typeface="Times New Roman" panose="02020603050405020304" pitchFamily="18" charset="0"/>
                  </a:rPr>
                </a:br>
                <a:r>
                  <a:rPr lang="nb-NO" altLang="nb-NO" sz="1600" dirty="0"/>
                  <a:t>via</a:t>
                </a:r>
                <a:r>
                  <a:rPr lang="nb-NO" altLang="nb-NO" sz="1600" dirty="0">
                    <a:latin typeface="Times New Roman" panose="02020603050405020304" pitchFamily="18" charset="0"/>
                  </a:rPr>
                  <a:t> </a:t>
                </a:r>
                <a:r>
                  <a:rPr lang="nb-NO" altLang="nb-NO" sz="1600" dirty="0"/>
                  <a:t>vannstrømmen</a:t>
                </a:r>
              </a:p>
            </p:txBody>
          </p:sp>
          <p:sp>
            <p:nvSpPr>
              <p:cNvPr id="19466" name="Text Box 39">
                <a:extLst>
                  <a:ext uri="{FF2B5EF4-FFF2-40B4-BE49-F238E27FC236}">
                    <a16:creationId xmlns:a16="http://schemas.microsoft.com/office/drawing/2014/main" id="{420BD994-11C6-6FC8-6CE1-BD42C87B2CE0}"/>
                  </a:ext>
                </a:extLst>
              </p:cNvPr>
              <p:cNvSpPr txBox="1">
                <a:spLocks noChangeArrowheads="1"/>
              </p:cNvSpPr>
              <p:nvPr/>
            </p:nvSpPr>
            <p:spPr bwMode="auto">
              <a:xfrm>
                <a:off x="7646988" y="5457826"/>
                <a:ext cx="2584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algn="ctr" eaLnBrk="1" hangingPunct="1">
                  <a:buFontTx/>
                  <a:buNone/>
                </a:pPr>
                <a:r>
                  <a:rPr lang="nb-NO" altLang="nb-NO" sz="1600"/>
                  <a:t>Bladvirkende middel </a:t>
                </a:r>
                <a:br>
                  <a:rPr lang="nb-NO" altLang="nb-NO" sz="1600"/>
                </a:br>
                <a:r>
                  <a:rPr lang="nb-NO" altLang="nb-NO" sz="1600"/>
                  <a:t>via assimilatstrømmen</a:t>
                </a:r>
              </a:p>
            </p:txBody>
          </p:sp>
          <p:sp>
            <p:nvSpPr>
              <p:cNvPr id="19484" name="AutoShape 62">
                <a:extLst>
                  <a:ext uri="{FF2B5EF4-FFF2-40B4-BE49-F238E27FC236}">
                    <a16:creationId xmlns:a16="http://schemas.microsoft.com/office/drawing/2014/main" id="{694CFCDF-828C-713C-F466-2889F0874C0E}"/>
                  </a:ext>
                </a:extLst>
              </p:cNvPr>
              <p:cNvSpPr>
                <a:spLocks noChangeArrowheads="1"/>
              </p:cNvSpPr>
              <p:nvPr/>
            </p:nvSpPr>
            <p:spPr bwMode="auto">
              <a:xfrm>
                <a:off x="7762875" y="-18819"/>
                <a:ext cx="838200" cy="838200"/>
              </a:xfrm>
              <a:prstGeom prst="sun">
                <a:avLst>
                  <a:gd name="adj" fmla="val 25000"/>
                </a:avLst>
              </a:prstGeom>
              <a:solidFill>
                <a:srgbClr val="FFFF00"/>
              </a:solidFill>
              <a:ln w="9525">
                <a:solidFill>
                  <a:schemeClr val="tx1"/>
                </a:solidFill>
                <a:miter lim="800000"/>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grpSp>
        <p:sp>
          <p:nvSpPr>
            <p:cNvPr id="19469" name="Line 42">
              <a:extLst>
                <a:ext uri="{FF2B5EF4-FFF2-40B4-BE49-F238E27FC236}">
                  <a16:creationId xmlns:a16="http://schemas.microsoft.com/office/drawing/2014/main" id="{DE85CCC5-CC09-76A1-0B21-8AED612FF388}"/>
                </a:ext>
              </a:extLst>
            </p:cNvPr>
            <p:cNvSpPr>
              <a:spLocks noChangeShapeType="1"/>
            </p:cNvSpPr>
            <p:nvPr/>
          </p:nvSpPr>
          <p:spPr bwMode="auto">
            <a:xfrm flipH="1" flipV="1">
              <a:off x="2213430" y="3795713"/>
              <a:ext cx="209550" cy="349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0" name="Line 43">
              <a:extLst>
                <a:ext uri="{FF2B5EF4-FFF2-40B4-BE49-F238E27FC236}">
                  <a16:creationId xmlns:a16="http://schemas.microsoft.com/office/drawing/2014/main" id="{A52F99E0-F8D3-9907-E02E-9C62ABF0DB5A}"/>
                </a:ext>
              </a:extLst>
            </p:cNvPr>
            <p:cNvSpPr>
              <a:spLocks noChangeShapeType="1"/>
            </p:cNvSpPr>
            <p:nvPr/>
          </p:nvSpPr>
          <p:spPr bwMode="auto">
            <a:xfrm flipH="1" flipV="1">
              <a:off x="2003880" y="4005263"/>
              <a:ext cx="209550" cy="349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1" name="Line 44">
              <a:extLst>
                <a:ext uri="{FF2B5EF4-FFF2-40B4-BE49-F238E27FC236}">
                  <a16:creationId xmlns:a16="http://schemas.microsoft.com/office/drawing/2014/main" id="{90F5256B-853D-7B02-4662-BBD98407006B}"/>
                </a:ext>
              </a:extLst>
            </p:cNvPr>
            <p:cNvSpPr>
              <a:spLocks noChangeShapeType="1"/>
            </p:cNvSpPr>
            <p:nvPr/>
          </p:nvSpPr>
          <p:spPr bwMode="auto">
            <a:xfrm flipH="1" flipV="1">
              <a:off x="2422980" y="3725863"/>
              <a:ext cx="13970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2" name="Line 45">
              <a:extLst>
                <a:ext uri="{FF2B5EF4-FFF2-40B4-BE49-F238E27FC236}">
                  <a16:creationId xmlns:a16="http://schemas.microsoft.com/office/drawing/2014/main" id="{FFD53169-C230-0479-0E49-95A8DDC5EB16}"/>
                </a:ext>
              </a:extLst>
            </p:cNvPr>
            <p:cNvSpPr>
              <a:spLocks noChangeShapeType="1"/>
            </p:cNvSpPr>
            <p:nvPr/>
          </p:nvSpPr>
          <p:spPr bwMode="auto">
            <a:xfrm flipH="1" flipV="1">
              <a:off x="5686425" y="2324342"/>
              <a:ext cx="139700" cy="209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3" name="Line 47">
              <a:extLst>
                <a:ext uri="{FF2B5EF4-FFF2-40B4-BE49-F238E27FC236}">
                  <a16:creationId xmlns:a16="http://schemas.microsoft.com/office/drawing/2014/main" id="{91EF8BD6-75BB-13E4-93D3-9DC118766E14}"/>
                </a:ext>
              </a:extLst>
            </p:cNvPr>
            <p:cNvSpPr>
              <a:spLocks noChangeShapeType="1"/>
            </p:cNvSpPr>
            <p:nvPr/>
          </p:nvSpPr>
          <p:spPr bwMode="auto">
            <a:xfrm flipV="1">
              <a:off x="6804025" y="2044942"/>
              <a:ext cx="6985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4" name="Line 48">
              <a:extLst>
                <a:ext uri="{FF2B5EF4-FFF2-40B4-BE49-F238E27FC236}">
                  <a16:creationId xmlns:a16="http://schemas.microsoft.com/office/drawing/2014/main" id="{A0A59F29-549E-011D-C985-E0F6991ADE36}"/>
                </a:ext>
              </a:extLst>
            </p:cNvPr>
            <p:cNvSpPr>
              <a:spLocks noChangeShapeType="1"/>
            </p:cNvSpPr>
            <p:nvPr/>
          </p:nvSpPr>
          <p:spPr bwMode="auto">
            <a:xfrm flipV="1">
              <a:off x="7014256" y="3743204"/>
              <a:ext cx="6349"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5" name="Line 49">
              <a:extLst>
                <a:ext uri="{FF2B5EF4-FFF2-40B4-BE49-F238E27FC236}">
                  <a16:creationId xmlns:a16="http://schemas.microsoft.com/office/drawing/2014/main" id="{7044C8A9-5D79-959A-08C7-4465605EF47A}"/>
                </a:ext>
              </a:extLst>
            </p:cNvPr>
            <p:cNvSpPr>
              <a:spLocks noChangeShapeType="1"/>
            </p:cNvSpPr>
            <p:nvPr/>
          </p:nvSpPr>
          <p:spPr bwMode="auto">
            <a:xfrm flipH="1" flipV="1">
              <a:off x="5337174" y="2603742"/>
              <a:ext cx="141287"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6" name="Line 50">
              <a:extLst>
                <a:ext uri="{FF2B5EF4-FFF2-40B4-BE49-F238E27FC236}">
                  <a16:creationId xmlns:a16="http://schemas.microsoft.com/office/drawing/2014/main" id="{3D9189E9-B1D2-31DC-A570-B28B3BBFA83A}"/>
                </a:ext>
              </a:extLst>
            </p:cNvPr>
            <p:cNvSpPr>
              <a:spLocks noChangeShapeType="1"/>
            </p:cNvSpPr>
            <p:nvPr/>
          </p:nvSpPr>
          <p:spPr bwMode="auto">
            <a:xfrm flipH="1" flipV="1">
              <a:off x="5148264" y="3813054"/>
              <a:ext cx="13970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7" name="Line 51">
              <a:extLst>
                <a:ext uri="{FF2B5EF4-FFF2-40B4-BE49-F238E27FC236}">
                  <a16:creationId xmlns:a16="http://schemas.microsoft.com/office/drawing/2014/main" id="{4A1C8139-6301-CD97-C2A3-D7C03A04A25D}"/>
                </a:ext>
              </a:extLst>
            </p:cNvPr>
            <p:cNvSpPr>
              <a:spLocks noChangeShapeType="1"/>
            </p:cNvSpPr>
            <p:nvPr/>
          </p:nvSpPr>
          <p:spPr bwMode="auto">
            <a:xfrm flipH="1" flipV="1">
              <a:off x="4938714" y="4022604"/>
              <a:ext cx="139700" cy="209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8" name="Line 52">
              <a:extLst>
                <a:ext uri="{FF2B5EF4-FFF2-40B4-BE49-F238E27FC236}">
                  <a16:creationId xmlns:a16="http://schemas.microsoft.com/office/drawing/2014/main" id="{1F511E3C-C33B-2FE2-B5C0-654B46996E02}"/>
                </a:ext>
              </a:extLst>
            </p:cNvPr>
            <p:cNvSpPr>
              <a:spLocks noChangeShapeType="1"/>
            </p:cNvSpPr>
            <p:nvPr/>
          </p:nvSpPr>
          <p:spPr bwMode="auto">
            <a:xfrm flipH="1" flipV="1">
              <a:off x="5497514" y="3743204"/>
              <a:ext cx="69850" cy="209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79" name="Line 56">
              <a:extLst>
                <a:ext uri="{FF2B5EF4-FFF2-40B4-BE49-F238E27FC236}">
                  <a16:creationId xmlns:a16="http://schemas.microsoft.com/office/drawing/2014/main" id="{42DC94DB-409A-CF1A-D0C9-5F71CF28AE0F}"/>
                </a:ext>
              </a:extLst>
            </p:cNvPr>
            <p:cNvSpPr>
              <a:spLocks noChangeShapeType="1"/>
            </p:cNvSpPr>
            <p:nvPr/>
          </p:nvSpPr>
          <p:spPr bwMode="auto">
            <a:xfrm flipV="1">
              <a:off x="6741206" y="3743204"/>
              <a:ext cx="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0" name="Line 57">
              <a:extLst>
                <a:ext uri="{FF2B5EF4-FFF2-40B4-BE49-F238E27FC236}">
                  <a16:creationId xmlns:a16="http://schemas.microsoft.com/office/drawing/2014/main" id="{68197686-DFE7-9759-41F2-BEA1D0DD31A6}"/>
                </a:ext>
              </a:extLst>
            </p:cNvPr>
            <p:cNvSpPr>
              <a:spLocks noChangeShapeType="1"/>
            </p:cNvSpPr>
            <p:nvPr/>
          </p:nvSpPr>
          <p:spPr bwMode="auto">
            <a:xfrm flipH="1" flipV="1">
              <a:off x="5662613" y="4475948"/>
              <a:ext cx="300037" cy="139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1" name="Line 58">
              <a:extLst>
                <a:ext uri="{FF2B5EF4-FFF2-40B4-BE49-F238E27FC236}">
                  <a16:creationId xmlns:a16="http://schemas.microsoft.com/office/drawing/2014/main" id="{5FA14D0B-CFE7-6586-8F92-A2A39FD610AB}"/>
                </a:ext>
              </a:extLst>
            </p:cNvPr>
            <p:cNvSpPr>
              <a:spLocks noChangeShapeType="1"/>
            </p:cNvSpPr>
            <p:nvPr/>
          </p:nvSpPr>
          <p:spPr bwMode="auto">
            <a:xfrm flipV="1">
              <a:off x="6379936" y="4354513"/>
              <a:ext cx="209550" cy="139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9482" name="Line 59">
              <a:extLst>
                <a:ext uri="{FF2B5EF4-FFF2-40B4-BE49-F238E27FC236}">
                  <a16:creationId xmlns:a16="http://schemas.microsoft.com/office/drawing/2014/main" id="{0AE7882D-1E9B-F113-22AB-BF0957E44AA5}"/>
                </a:ext>
              </a:extLst>
            </p:cNvPr>
            <p:cNvSpPr>
              <a:spLocks noChangeShapeType="1"/>
            </p:cNvSpPr>
            <p:nvPr/>
          </p:nvSpPr>
          <p:spPr bwMode="auto">
            <a:xfrm>
              <a:off x="9016544" y="4475948"/>
              <a:ext cx="0" cy="279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grpSp>
      <p:pic>
        <p:nvPicPr>
          <p:cNvPr id="4" name="Bilde 3" descr="Et bilde som inneholder Grafikk, Font, grafisk design, design&#10;&#10;Automatisk generert beskrivelse">
            <a:extLst>
              <a:ext uri="{FF2B5EF4-FFF2-40B4-BE49-F238E27FC236}">
                <a16:creationId xmlns:a16="http://schemas.microsoft.com/office/drawing/2014/main" id="{468ED855-8CB7-DEBB-14FE-3CC7F43C26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DBE253C-04CE-14BF-AC4A-F5FB7170176A}"/>
              </a:ext>
            </a:extLst>
          </p:cNvPr>
          <p:cNvPicPr>
            <a:picLocks noChangeAspect="1"/>
          </p:cNvPicPr>
          <p:nvPr/>
        </p:nvPicPr>
        <p:blipFill rotWithShape="1">
          <a:blip r:embed="rId3">
            <a:extLst>
              <a:ext uri="{28A0092B-C50C-407E-A947-70E740481C1C}">
                <a14:useLocalDpi xmlns:a14="http://schemas.microsoft.com/office/drawing/2010/main" val="0"/>
              </a:ext>
            </a:extLst>
          </a:blip>
          <a:srcRect b="13786"/>
          <a:stretch/>
        </p:blipFill>
        <p:spPr>
          <a:xfrm>
            <a:off x="4216206" y="1118681"/>
            <a:ext cx="4770683" cy="5703369"/>
          </a:xfrm>
          <a:prstGeom prst="rect">
            <a:avLst/>
          </a:prstGeom>
        </p:spPr>
      </p:pic>
      <p:grpSp>
        <p:nvGrpSpPr>
          <p:cNvPr id="18434" name="Group 1088">
            <a:extLst>
              <a:ext uri="{FF2B5EF4-FFF2-40B4-BE49-F238E27FC236}">
                <a16:creationId xmlns:a16="http://schemas.microsoft.com/office/drawing/2014/main" id="{675978B1-2B79-C26E-EE28-471955FAFB9F}"/>
              </a:ext>
            </a:extLst>
          </p:cNvPr>
          <p:cNvGrpSpPr>
            <a:grpSpLocks/>
          </p:cNvGrpSpPr>
          <p:nvPr/>
        </p:nvGrpSpPr>
        <p:grpSpPr bwMode="auto">
          <a:xfrm>
            <a:off x="4376050" y="4132291"/>
            <a:ext cx="1835012" cy="1368333"/>
            <a:chOff x="1728" y="2304"/>
            <a:chExt cx="1616" cy="1031"/>
          </a:xfrm>
        </p:grpSpPr>
        <p:grpSp>
          <p:nvGrpSpPr>
            <p:cNvPr id="18467" name="Group 1056">
              <a:extLst>
                <a:ext uri="{FF2B5EF4-FFF2-40B4-BE49-F238E27FC236}">
                  <a16:creationId xmlns:a16="http://schemas.microsoft.com/office/drawing/2014/main" id="{FB412043-1653-F11D-3F6D-7C5A2A5DE412}"/>
                </a:ext>
              </a:extLst>
            </p:cNvPr>
            <p:cNvGrpSpPr>
              <a:grpSpLocks/>
            </p:cNvGrpSpPr>
            <p:nvPr/>
          </p:nvGrpSpPr>
          <p:grpSpPr bwMode="auto">
            <a:xfrm>
              <a:off x="1872" y="2304"/>
              <a:ext cx="1472" cy="768"/>
              <a:chOff x="1152" y="2364"/>
              <a:chExt cx="1472" cy="768"/>
            </a:xfrm>
          </p:grpSpPr>
          <p:sp>
            <p:nvSpPr>
              <p:cNvPr id="18468" name="Freeform 1031">
                <a:extLst>
                  <a:ext uri="{FF2B5EF4-FFF2-40B4-BE49-F238E27FC236}">
                    <a16:creationId xmlns:a16="http://schemas.microsoft.com/office/drawing/2014/main" id="{8E4821C1-AE70-FDA9-7D37-71006A339DC2}"/>
                  </a:ext>
                </a:extLst>
              </p:cNvPr>
              <p:cNvSpPr>
                <a:spLocks/>
              </p:cNvSpPr>
              <p:nvPr/>
            </p:nvSpPr>
            <p:spPr bwMode="auto">
              <a:xfrm>
                <a:off x="1152" y="2376"/>
                <a:ext cx="735" cy="750"/>
              </a:xfrm>
              <a:custGeom>
                <a:avLst/>
                <a:gdLst>
                  <a:gd name="T0" fmla="*/ 300 w 551"/>
                  <a:gd name="T1" fmla="*/ 0 h 1000"/>
                  <a:gd name="T2" fmla="*/ 187 w 551"/>
                  <a:gd name="T3" fmla="*/ 38 h 1000"/>
                  <a:gd name="T4" fmla="*/ 1060 w 551"/>
                  <a:gd name="T5" fmla="*/ 50 h 1000"/>
                  <a:gd name="T6" fmla="*/ 2160 w 551"/>
                  <a:gd name="T7" fmla="*/ 62 h 1000"/>
                  <a:gd name="T8" fmla="*/ 2920 w 551"/>
                  <a:gd name="T9" fmla="*/ 71 h 1000"/>
                  <a:gd name="T10" fmla="*/ 4222 w 551"/>
                  <a:gd name="T11" fmla="*/ 89 h 1000"/>
                  <a:gd name="T12" fmla="*/ 4870 w 551"/>
                  <a:gd name="T13" fmla="*/ 96 h 1000"/>
                  <a:gd name="T14" fmla="*/ 5519 w 551"/>
                  <a:gd name="T15" fmla="*/ 101 h 1000"/>
                  <a:gd name="T16" fmla="*/ 0 60000 65536"/>
                  <a:gd name="T17" fmla="*/ 0 60000 65536"/>
                  <a:gd name="T18" fmla="*/ 0 60000 65536"/>
                  <a:gd name="T19" fmla="*/ 0 60000 65536"/>
                  <a:gd name="T20" fmla="*/ 0 60000 65536"/>
                  <a:gd name="T21" fmla="*/ 0 60000 65536"/>
                  <a:gd name="T22" fmla="*/ 0 60000 65536"/>
                  <a:gd name="T23" fmla="*/ 0 60000 65536"/>
                  <a:gd name="T24" fmla="*/ 0 w 551"/>
                  <a:gd name="T25" fmla="*/ 0 h 1000"/>
                  <a:gd name="T26" fmla="*/ 551 w 551"/>
                  <a:gd name="T27" fmla="*/ 1000 h 1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1" h="1000">
                    <a:moveTo>
                      <a:pt x="30" y="0"/>
                    </a:moveTo>
                    <a:cubicBezTo>
                      <a:pt x="0" y="151"/>
                      <a:pt x="4" y="165"/>
                      <a:pt x="19" y="381"/>
                    </a:cubicBezTo>
                    <a:cubicBezTo>
                      <a:pt x="22" y="426"/>
                      <a:pt x="67" y="487"/>
                      <a:pt x="106" y="500"/>
                    </a:cubicBezTo>
                    <a:cubicBezTo>
                      <a:pt x="141" y="548"/>
                      <a:pt x="181" y="565"/>
                      <a:pt x="215" y="609"/>
                    </a:cubicBezTo>
                    <a:cubicBezTo>
                      <a:pt x="283" y="697"/>
                      <a:pt x="227" y="654"/>
                      <a:pt x="291" y="696"/>
                    </a:cubicBezTo>
                    <a:cubicBezTo>
                      <a:pt x="334" y="761"/>
                      <a:pt x="378" y="827"/>
                      <a:pt x="421" y="892"/>
                    </a:cubicBezTo>
                    <a:cubicBezTo>
                      <a:pt x="438" y="917"/>
                      <a:pt x="460" y="940"/>
                      <a:pt x="486" y="957"/>
                    </a:cubicBezTo>
                    <a:cubicBezTo>
                      <a:pt x="508" y="971"/>
                      <a:pt x="551" y="1000"/>
                      <a:pt x="551" y="100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69" name="Freeform 1032">
                <a:extLst>
                  <a:ext uri="{FF2B5EF4-FFF2-40B4-BE49-F238E27FC236}">
                    <a16:creationId xmlns:a16="http://schemas.microsoft.com/office/drawing/2014/main" id="{672BB234-E1F3-A17D-A7F6-6F84CFF57E72}"/>
                  </a:ext>
                </a:extLst>
              </p:cNvPr>
              <p:cNvSpPr>
                <a:spLocks/>
              </p:cNvSpPr>
              <p:nvPr/>
            </p:nvSpPr>
            <p:spPr bwMode="auto">
              <a:xfrm>
                <a:off x="1680" y="2387"/>
                <a:ext cx="725" cy="719"/>
              </a:xfrm>
              <a:custGeom>
                <a:avLst/>
                <a:gdLst>
                  <a:gd name="T0" fmla="*/ 1 w 544"/>
                  <a:gd name="T1" fmla="*/ 1 h 959"/>
                  <a:gd name="T2" fmla="*/ 219 w 544"/>
                  <a:gd name="T3" fmla="*/ 27 h 959"/>
                  <a:gd name="T4" fmla="*/ 3032 w 544"/>
                  <a:gd name="T5" fmla="*/ 66 h 959"/>
                  <a:gd name="T6" fmla="*/ 3904 w 544"/>
                  <a:gd name="T7" fmla="*/ 79 h 959"/>
                  <a:gd name="T8" fmla="*/ 4226 w 544"/>
                  <a:gd name="T9" fmla="*/ 82 h 959"/>
                  <a:gd name="T10" fmla="*/ 4987 w 544"/>
                  <a:gd name="T11" fmla="*/ 91 h 959"/>
                  <a:gd name="T12" fmla="*/ 5412 w 544"/>
                  <a:gd name="T13" fmla="*/ 95 h 959"/>
                  <a:gd name="T14" fmla="*/ 0 60000 65536"/>
                  <a:gd name="T15" fmla="*/ 0 60000 65536"/>
                  <a:gd name="T16" fmla="*/ 0 60000 65536"/>
                  <a:gd name="T17" fmla="*/ 0 60000 65536"/>
                  <a:gd name="T18" fmla="*/ 0 60000 65536"/>
                  <a:gd name="T19" fmla="*/ 0 60000 65536"/>
                  <a:gd name="T20" fmla="*/ 0 60000 65536"/>
                  <a:gd name="T21" fmla="*/ 0 w 544"/>
                  <a:gd name="T22" fmla="*/ 0 h 959"/>
                  <a:gd name="T23" fmla="*/ 544 w 544"/>
                  <a:gd name="T24" fmla="*/ 959 h 9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4" h="959">
                    <a:moveTo>
                      <a:pt x="1" y="13"/>
                    </a:moveTo>
                    <a:cubicBezTo>
                      <a:pt x="38" y="123"/>
                      <a:pt x="0" y="0"/>
                      <a:pt x="22" y="274"/>
                    </a:cubicBezTo>
                    <a:cubicBezTo>
                      <a:pt x="34" y="422"/>
                      <a:pt x="186" y="589"/>
                      <a:pt x="305" y="665"/>
                    </a:cubicBezTo>
                    <a:cubicBezTo>
                      <a:pt x="334" y="709"/>
                      <a:pt x="363" y="752"/>
                      <a:pt x="392" y="796"/>
                    </a:cubicBezTo>
                    <a:cubicBezTo>
                      <a:pt x="400" y="809"/>
                      <a:pt x="416" y="816"/>
                      <a:pt x="425" y="828"/>
                    </a:cubicBezTo>
                    <a:cubicBezTo>
                      <a:pt x="495" y="917"/>
                      <a:pt x="437" y="872"/>
                      <a:pt x="501" y="915"/>
                    </a:cubicBezTo>
                    <a:cubicBezTo>
                      <a:pt x="526" y="955"/>
                      <a:pt x="510" y="942"/>
                      <a:pt x="544" y="959"/>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70" name="Freeform 1033">
                <a:extLst>
                  <a:ext uri="{FF2B5EF4-FFF2-40B4-BE49-F238E27FC236}">
                    <a16:creationId xmlns:a16="http://schemas.microsoft.com/office/drawing/2014/main" id="{245A64B7-D5A4-5BD2-2F97-C0DF1B8A63D8}"/>
                  </a:ext>
                </a:extLst>
              </p:cNvPr>
              <p:cNvSpPr>
                <a:spLocks/>
              </p:cNvSpPr>
              <p:nvPr/>
            </p:nvSpPr>
            <p:spPr bwMode="auto">
              <a:xfrm>
                <a:off x="2048" y="2412"/>
                <a:ext cx="565" cy="677"/>
              </a:xfrm>
              <a:custGeom>
                <a:avLst/>
                <a:gdLst>
                  <a:gd name="T0" fmla="*/ 0 w 424"/>
                  <a:gd name="T1" fmla="*/ 0 h 902"/>
                  <a:gd name="T2" fmla="*/ 332 w 424"/>
                  <a:gd name="T3" fmla="*/ 34 h 902"/>
                  <a:gd name="T4" fmla="*/ 1414 w 424"/>
                  <a:gd name="T5" fmla="*/ 53 h 902"/>
                  <a:gd name="T6" fmla="*/ 2269 w 424"/>
                  <a:gd name="T7" fmla="*/ 65 h 902"/>
                  <a:gd name="T8" fmla="*/ 2922 w 424"/>
                  <a:gd name="T9" fmla="*/ 72 h 902"/>
                  <a:gd name="T10" fmla="*/ 3135 w 424"/>
                  <a:gd name="T11" fmla="*/ 76 h 902"/>
                  <a:gd name="T12" fmla="*/ 3791 w 424"/>
                  <a:gd name="T13" fmla="*/ 80 h 902"/>
                  <a:gd name="T14" fmla="*/ 4218 w 424"/>
                  <a:gd name="T15" fmla="*/ 91 h 902"/>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902"/>
                  <a:gd name="T26" fmla="*/ 424 w 424"/>
                  <a:gd name="T27" fmla="*/ 902 h 9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902">
                    <a:moveTo>
                      <a:pt x="0" y="0"/>
                    </a:moveTo>
                    <a:cubicBezTo>
                      <a:pt x="6" y="116"/>
                      <a:pt x="1" y="226"/>
                      <a:pt x="33" y="337"/>
                    </a:cubicBezTo>
                    <a:cubicBezTo>
                      <a:pt x="55" y="413"/>
                      <a:pt x="99" y="456"/>
                      <a:pt x="142" y="521"/>
                    </a:cubicBezTo>
                    <a:cubicBezTo>
                      <a:pt x="169" y="561"/>
                      <a:pt x="194" y="618"/>
                      <a:pt x="228" y="652"/>
                    </a:cubicBezTo>
                    <a:cubicBezTo>
                      <a:pt x="250" y="674"/>
                      <a:pt x="277" y="691"/>
                      <a:pt x="294" y="717"/>
                    </a:cubicBezTo>
                    <a:cubicBezTo>
                      <a:pt x="301" y="728"/>
                      <a:pt x="306" y="741"/>
                      <a:pt x="315" y="750"/>
                    </a:cubicBezTo>
                    <a:cubicBezTo>
                      <a:pt x="320" y="755"/>
                      <a:pt x="378" y="801"/>
                      <a:pt x="381" y="804"/>
                    </a:cubicBezTo>
                    <a:cubicBezTo>
                      <a:pt x="385" y="815"/>
                      <a:pt x="397" y="902"/>
                      <a:pt x="424" y="902"/>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73" name="Oval 1036">
                <a:extLst>
                  <a:ext uri="{FF2B5EF4-FFF2-40B4-BE49-F238E27FC236}">
                    <a16:creationId xmlns:a16="http://schemas.microsoft.com/office/drawing/2014/main" id="{94AEBBC5-A7A5-499F-6BB4-B447CCB707E2}"/>
                  </a:ext>
                </a:extLst>
              </p:cNvPr>
              <p:cNvSpPr>
                <a:spLocks noChangeArrowheads="1"/>
              </p:cNvSpPr>
              <p:nvPr/>
            </p:nvSpPr>
            <p:spPr bwMode="auto">
              <a:xfrm>
                <a:off x="2275" y="2443"/>
                <a:ext cx="179" cy="62"/>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8476" name="Text Box 1039">
                <a:extLst>
                  <a:ext uri="{FF2B5EF4-FFF2-40B4-BE49-F238E27FC236}">
                    <a16:creationId xmlns:a16="http://schemas.microsoft.com/office/drawing/2014/main" id="{E343CABC-8D1B-5A95-29D0-BD4D85AA2528}"/>
                  </a:ext>
                </a:extLst>
              </p:cNvPr>
              <p:cNvSpPr txBox="1">
                <a:spLocks noChangeArrowheads="1"/>
              </p:cNvSpPr>
              <p:nvPr/>
            </p:nvSpPr>
            <p:spPr bwMode="auto">
              <a:xfrm>
                <a:off x="1424" y="2524"/>
                <a:ext cx="96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algn="ctr" eaLnBrk="1" hangingPunct="1">
                  <a:buFontTx/>
                  <a:buNone/>
                </a:pPr>
                <a:r>
                  <a:rPr lang="nb-NO" altLang="nb-NO" sz="1400" dirty="0">
                    <a:latin typeface="+mn-lt"/>
                  </a:rPr>
                  <a:t>Spirende frø</a:t>
                </a:r>
              </a:p>
            </p:txBody>
          </p:sp>
          <p:sp>
            <p:nvSpPr>
              <p:cNvPr id="18477" name="Freeform 1040">
                <a:extLst>
                  <a:ext uri="{FF2B5EF4-FFF2-40B4-BE49-F238E27FC236}">
                    <a16:creationId xmlns:a16="http://schemas.microsoft.com/office/drawing/2014/main" id="{036E4BCC-2E7D-7D2A-526D-48C38D6C9758}"/>
                  </a:ext>
                </a:extLst>
              </p:cNvPr>
              <p:cNvSpPr>
                <a:spLocks/>
              </p:cNvSpPr>
              <p:nvPr/>
            </p:nvSpPr>
            <p:spPr bwMode="auto">
              <a:xfrm>
                <a:off x="1825" y="2364"/>
                <a:ext cx="44" cy="81"/>
              </a:xfrm>
              <a:custGeom>
                <a:avLst/>
                <a:gdLst>
                  <a:gd name="T0" fmla="*/ 219 w 33"/>
                  <a:gd name="T1" fmla="*/ 0 h 108"/>
                  <a:gd name="T2" fmla="*/ 332 w 33"/>
                  <a:gd name="T3" fmla="*/ 11 h 108"/>
                  <a:gd name="T4" fmla="*/ 0 60000 65536"/>
                  <a:gd name="T5" fmla="*/ 0 60000 65536"/>
                  <a:gd name="T6" fmla="*/ 0 w 33"/>
                  <a:gd name="T7" fmla="*/ 0 h 108"/>
                  <a:gd name="T8" fmla="*/ 33 w 33"/>
                  <a:gd name="T9" fmla="*/ 108 h 108"/>
                </a:gdLst>
                <a:ahLst/>
                <a:cxnLst>
                  <a:cxn ang="T4">
                    <a:pos x="T0" y="T1"/>
                  </a:cxn>
                  <a:cxn ang="T5">
                    <a:pos x="T2" y="T3"/>
                  </a:cxn>
                </a:cxnLst>
                <a:rect l="T6" t="T7" r="T8" b="T9"/>
                <a:pathLst>
                  <a:path w="33" h="108">
                    <a:moveTo>
                      <a:pt x="22" y="0"/>
                    </a:moveTo>
                    <a:cubicBezTo>
                      <a:pt x="10" y="36"/>
                      <a:pt x="0" y="78"/>
                      <a:pt x="33" y="108"/>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82" name="Line 1045">
                <a:extLst>
                  <a:ext uri="{FF2B5EF4-FFF2-40B4-BE49-F238E27FC236}">
                    <a16:creationId xmlns:a16="http://schemas.microsoft.com/office/drawing/2014/main" id="{8AE78382-448D-DA23-AC21-1390E534E2DA}"/>
                  </a:ext>
                </a:extLst>
              </p:cNvPr>
              <p:cNvSpPr>
                <a:spLocks noChangeShapeType="1"/>
              </p:cNvSpPr>
              <p:nvPr/>
            </p:nvSpPr>
            <p:spPr bwMode="auto">
              <a:xfrm>
                <a:off x="1856" y="2412"/>
                <a:ext cx="0"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83" name="Line 1046">
                <a:extLst>
                  <a:ext uri="{FF2B5EF4-FFF2-40B4-BE49-F238E27FC236}">
                    <a16:creationId xmlns:a16="http://schemas.microsoft.com/office/drawing/2014/main" id="{592857A0-3806-47BD-C70C-861E1610AF84}"/>
                  </a:ext>
                </a:extLst>
              </p:cNvPr>
              <p:cNvSpPr>
                <a:spLocks noChangeShapeType="1"/>
              </p:cNvSpPr>
              <p:nvPr/>
            </p:nvSpPr>
            <p:spPr bwMode="auto">
              <a:xfrm>
                <a:off x="1792" y="3096"/>
                <a:ext cx="64"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84" name="Line 1047">
                <a:extLst>
                  <a:ext uri="{FF2B5EF4-FFF2-40B4-BE49-F238E27FC236}">
                    <a16:creationId xmlns:a16="http://schemas.microsoft.com/office/drawing/2014/main" id="{9D622C94-4316-6029-4539-ABFACB843FC3}"/>
                  </a:ext>
                </a:extLst>
              </p:cNvPr>
              <p:cNvSpPr>
                <a:spLocks noChangeShapeType="1"/>
              </p:cNvSpPr>
              <p:nvPr/>
            </p:nvSpPr>
            <p:spPr bwMode="auto">
              <a:xfrm>
                <a:off x="2304" y="3060"/>
                <a:ext cx="128"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85" name="Line 1048">
                <a:extLst>
                  <a:ext uri="{FF2B5EF4-FFF2-40B4-BE49-F238E27FC236}">
                    <a16:creationId xmlns:a16="http://schemas.microsoft.com/office/drawing/2014/main" id="{C8EAA3F2-BCD6-9477-2EF2-EB4BC5FAD9B0}"/>
                  </a:ext>
                </a:extLst>
              </p:cNvPr>
              <p:cNvSpPr>
                <a:spLocks noChangeShapeType="1"/>
              </p:cNvSpPr>
              <p:nvPr/>
            </p:nvSpPr>
            <p:spPr bwMode="auto">
              <a:xfrm>
                <a:off x="2560" y="3060"/>
                <a:ext cx="64"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86" name="Line 1049">
                <a:extLst>
                  <a:ext uri="{FF2B5EF4-FFF2-40B4-BE49-F238E27FC236}">
                    <a16:creationId xmlns:a16="http://schemas.microsoft.com/office/drawing/2014/main" id="{39133941-42CC-1E55-4B8B-89A6213C8B5C}"/>
                  </a:ext>
                </a:extLst>
              </p:cNvPr>
              <p:cNvSpPr>
                <a:spLocks noChangeShapeType="1"/>
              </p:cNvSpPr>
              <p:nvPr/>
            </p:nvSpPr>
            <p:spPr bwMode="auto">
              <a:xfrm>
                <a:off x="2048" y="2412"/>
                <a:ext cx="192" cy="3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nb-NO"/>
              </a:p>
            </p:txBody>
          </p:sp>
        </p:grpSp>
        <p:sp>
          <p:nvSpPr>
            <p:cNvPr id="18441" name="Freeform 1062">
              <a:extLst>
                <a:ext uri="{FF2B5EF4-FFF2-40B4-BE49-F238E27FC236}">
                  <a16:creationId xmlns:a16="http://schemas.microsoft.com/office/drawing/2014/main" id="{8633DDFF-6FF3-473E-5BBA-7C4CC5AA6EB8}"/>
                </a:ext>
              </a:extLst>
            </p:cNvPr>
            <p:cNvSpPr>
              <a:spLocks/>
            </p:cNvSpPr>
            <p:nvPr/>
          </p:nvSpPr>
          <p:spPr bwMode="auto">
            <a:xfrm>
              <a:off x="1728" y="2328"/>
              <a:ext cx="735" cy="999"/>
            </a:xfrm>
            <a:custGeom>
              <a:avLst/>
              <a:gdLst>
                <a:gd name="T0" fmla="*/ 300 w 551"/>
                <a:gd name="T1" fmla="*/ 0 h 1000"/>
                <a:gd name="T2" fmla="*/ 187 w 551"/>
                <a:gd name="T3" fmla="*/ 381 h 1000"/>
                <a:gd name="T4" fmla="*/ 1060 w 551"/>
                <a:gd name="T5" fmla="*/ 500 h 1000"/>
                <a:gd name="T6" fmla="*/ 2160 w 551"/>
                <a:gd name="T7" fmla="*/ 601 h 1000"/>
                <a:gd name="T8" fmla="*/ 2920 w 551"/>
                <a:gd name="T9" fmla="*/ 688 h 1000"/>
                <a:gd name="T10" fmla="*/ 4222 w 551"/>
                <a:gd name="T11" fmla="*/ 884 h 1000"/>
                <a:gd name="T12" fmla="*/ 4870 w 551"/>
                <a:gd name="T13" fmla="*/ 949 h 1000"/>
                <a:gd name="T14" fmla="*/ 5519 w 551"/>
                <a:gd name="T15" fmla="*/ 992 h 1000"/>
                <a:gd name="T16" fmla="*/ 0 60000 65536"/>
                <a:gd name="T17" fmla="*/ 0 60000 65536"/>
                <a:gd name="T18" fmla="*/ 0 60000 65536"/>
                <a:gd name="T19" fmla="*/ 0 60000 65536"/>
                <a:gd name="T20" fmla="*/ 0 60000 65536"/>
                <a:gd name="T21" fmla="*/ 0 60000 65536"/>
                <a:gd name="T22" fmla="*/ 0 60000 65536"/>
                <a:gd name="T23" fmla="*/ 0 60000 65536"/>
                <a:gd name="T24" fmla="*/ 0 w 551"/>
                <a:gd name="T25" fmla="*/ 0 h 1000"/>
                <a:gd name="T26" fmla="*/ 551 w 551"/>
                <a:gd name="T27" fmla="*/ 1000 h 1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1" h="1000">
                  <a:moveTo>
                    <a:pt x="30" y="0"/>
                  </a:moveTo>
                  <a:cubicBezTo>
                    <a:pt x="0" y="151"/>
                    <a:pt x="4" y="165"/>
                    <a:pt x="19" y="381"/>
                  </a:cubicBezTo>
                  <a:cubicBezTo>
                    <a:pt x="22" y="426"/>
                    <a:pt x="67" y="487"/>
                    <a:pt x="106" y="500"/>
                  </a:cubicBezTo>
                  <a:cubicBezTo>
                    <a:pt x="141" y="548"/>
                    <a:pt x="181" y="565"/>
                    <a:pt x="215" y="609"/>
                  </a:cubicBezTo>
                  <a:cubicBezTo>
                    <a:pt x="283" y="697"/>
                    <a:pt x="227" y="654"/>
                    <a:pt x="291" y="696"/>
                  </a:cubicBezTo>
                  <a:cubicBezTo>
                    <a:pt x="334" y="761"/>
                    <a:pt x="378" y="827"/>
                    <a:pt x="421" y="892"/>
                  </a:cubicBezTo>
                  <a:cubicBezTo>
                    <a:pt x="438" y="917"/>
                    <a:pt x="460" y="940"/>
                    <a:pt x="486" y="957"/>
                  </a:cubicBezTo>
                  <a:cubicBezTo>
                    <a:pt x="508" y="971"/>
                    <a:pt x="551" y="1000"/>
                    <a:pt x="551" y="100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44" name="Oval 1065">
              <a:extLst>
                <a:ext uri="{FF2B5EF4-FFF2-40B4-BE49-F238E27FC236}">
                  <a16:creationId xmlns:a16="http://schemas.microsoft.com/office/drawing/2014/main" id="{80112CE2-02CA-3A09-7C93-9C3A13B77967}"/>
                </a:ext>
              </a:extLst>
            </p:cNvPr>
            <p:cNvSpPr>
              <a:spLocks noChangeArrowheads="1"/>
            </p:cNvSpPr>
            <p:nvPr/>
          </p:nvSpPr>
          <p:spPr bwMode="auto">
            <a:xfrm>
              <a:off x="2944" y="2664"/>
              <a:ext cx="128" cy="48"/>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8445" name="Oval 1066">
              <a:extLst>
                <a:ext uri="{FF2B5EF4-FFF2-40B4-BE49-F238E27FC236}">
                  <a16:creationId xmlns:a16="http://schemas.microsoft.com/office/drawing/2014/main" id="{83D983CF-456C-C32A-E603-1F27377EA373}"/>
                </a:ext>
              </a:extLst>
            </p:cNvPr>
            <p:cNvSpPr>
              <a:spLocks noChangeArrowheads="1"/>
            </p:cNvSpPr>
            <p:nvPr/>
          </p:nvSpPr>
          <p:spPr bwMode="auto">
            <a:xfrm>
              <a:off x="2112" y="2760"/>
              <a:ext cx="128" cy="48"/>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8447" name="Oval 1068">
              <a:extLst>
                <a:ext uri="{FF2B5EF4-FFF2-40B4-BE49-F238E27FC236}">
                  <a16:creationId xmlns:a16="http://schemas.microsoft.com/office/drawing/2014/main" id="{5AC0BDEF-1841-8C73-66F0-E053A7B53DAB}"/>
                </a:ext>
              </a:extLst>
            </p:cNvPr>
            <p:cNvSpPr>
              <a:spLocks noChangeArrowheads="1"/>
            </p:cNvSpPr>
            <p:nvPr/>
          </p:nvSpPr>
          <p:spPr bwMode="auto">
            <a:xfrm>
              <a:off x="2368" y="2424"/>
              <a:ext cx="128" cy="48"/>
            </a:xfrm>
            <a:prstGeom prst="ellipse">
              <a:avLst/>
            </a:prstGeom>
            <a:solidFill>
              <a:schemeClr val="accent1"/>
            </a:solidFill>
            <a:ln w="9525">
              <a:solidFill>
                <a:schemeClr val="tx1"/>
              </a:solidFill>
              <a:prstDash val="dash"/>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8448" name="Oval 1069">
              <a:extLst>
                <a:ext uri="{FF2B5EF4-FFF2-40B4-BE49-F238E27FC236}">
                  <a16:creationId xmlns:a16="http://schemas.microsoft.com/office/drawing/2014/main" id="{0ADF91FA-2705-4DCB-DAD3-89439B140465}"/>
                </a:ext>
              </a:extLst>
            </p:cNvPr>
            <p:cNvSpPr>
              <a:spLocks noChangeArrowheads="1"/>
            </p:cNvSpPr>
            <p:nvPr/>
          </p:nvSpPr>
          <p:spPr bwMode="auto">
            <a:xfrm>
              <a:off x="1856" y="3047"/>
              <a:ext cx="128" cy="48"/>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8450" name="Freeform 1071">
              <a:extLst>
                <a:ext uri="{FF2B5EF4-FFF2-40B4-BE49-F238E27FC236}">
                  <a16:creationId xmlns:a16="http://schemas.microsoft.com/office/drawing/2014/main" id="{13EAAA51-8AFC-EB2D-FB67-E290E5A1EFA9}"/>
                </a:ext>
              </a:extLst>
            </p:cNvPr>
            <p:cNvSpPr>
              <a:spLocks/>
            </p:cNvSpPr>
            <p:nvPr/>
          </p:nvSpPr>
          <p:spPr bwMode="auto">
            <a:xfrm>
              <a:off x="2401" y="2312"/>
              <a:ext cx="44" cy="108"/>
            </a:xfrm>
            <a:custGeom>
              <a:avLst/>
              <a:gdLst>
                <a:gd name="T0" fmla="*/ 219 w 33"/>
                <a:gd name="T1" fmla="*/ 0 h 108"/>
                <a:gd name="T2" fmla="*/ 332 w 33"/>
                <a:gd name="T3" fmla="*/ 108 h 108"/>
                <a:gd name="T4" fmla="*/ 0 60000 65536"/>
                <a:gd name="T5" fmla="*/ 0 60000 65536"/>
                <a:gd name="T6" fmla="*/ 0 w 33"/>
                <a:gd name="T7" fmla="*/ 0 h 108"/>
                <a:gd name="T8" fmla="*/ 33 w 33"/>
                <a:gd name="T9" fmla="*/ 108 h 108"/>
              </a:gdLst>
              <a:ahLst/>
              <a:cxnLst>
                <a:cxn ang="T4">
                  <a:pos x="T0" y="T1"/>
                </a:cxn>
                <a:cxn ang="T5">
                  <a:pos x="T2" y="T3"/>
                </a:cxn>
              </a:cxnLst>
              <a:rect l="T6" t="T7" r="T8" b="T9"/>
              <a:pathLst>
                <a:path w="33" h="108">
                  <a:moveTo>
                    <a:pt x="22" y="0"/>
                  </a:moveTo>
                  <a:cubicBezTo>
                    <a:pt x="10" y="36"/>
                    <a:pt x="0" y="78"/>
                    <a:pt x="33" y="108"/>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52" name="Freeform 1073">
              <a:extLst>
                <a:ext uri="{FF2B5EF4-FFF2-40B4-BE49-F238E27FC236}">
                  <a16:creationId xmlns:a16="http://schemas.microsoft.com/office/drawing/2014/main" id="{4956B8A5-3B1F-4C7A-6937-2B755B53DB16}"/>
                </a:ext>
              </a:extLst>
            </p:cNvPr>
            <p:cNvSpPr>
              <a:spLocks/>
            </p:cNvSpPr>
            <p:nvPr/>
          </p:nvSpPr>
          <p:spPr bwMode="auto">
            <a:xfrm>
              <a:off x="1909" y="2877"/>
              <a:ext cx="22" cy="152"/>
            </a:xfrm>
            <a:custGeom>
              <a:avLst/>
              <a:gdLst>
                <a:gd name="T0" fmla="*/ 0 w 16"/>
                <a:gd name="T1" fmla="*/ 0 h 152"/>
                <a:gd name="T2" fmla="*/ 143 w 16"/>
                <a:gd name="T3" fmla="*/ 152 h 152"/>
                <a:gd name="T4" fmla="*/ 0 60000 65536"/>
                <a:gd name="T5" fmla="*/ 0 60000 65536"/>
                <a:gd name="T6" fmla="*/ 0 w 16"/>
                <a:gd name="T7" fmla="*/ 0 h 152"/>
                <a:gd name="T8" fmla="*/ 16 w 16"/>
                <a:gd name="T9" fmla="*/ 152 h 152"/>
              </a:gdLst>
              <a:ahLst/>
              <a:cxnLst>
                <a:cxn ang="T4">
                  <a:pos x="T0" y="T1"/>
                </a:cxn>
                <a:cxn ang="T5">
                  <a:pos x="T2" y="T3"/>
                </a:cxn>
              </a:cxnLst>
              <a:rect l="T6" t="T7" r="T8" b="T9"/>
              <a:pathLst>
                <a:path w="16" h="152">
                  <a:moveTo>
                    <a:pt x="0" y="0"/>
                  </a:moveTo>
                  <a:cubicBezTo>
                    <a:pt x="16" y="94"/>
                    <a:pt x="11" y="43"/>
                    <a:pt x="11" y="152"/>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53" name="Line 1074">
              <a:extLst>
                <a:ext uri="{FF2B5EF4-FFF2-40B4-BE49-F238E27FC236}">
                  <a16:creationId xmlns:a16="http://schemas.microsoft.com/office/drawing/2014/main" id="{1FE8EC1F-8B66-CE2B-C434-CBAD310B1204}"/>
                </a:ext>
              </a:extLst>
            </p:cNvPr>
            <p:cNvSpPr>
              <a:spLocks noChangeShapeType="1"/>
            </p:cNvSpPr>
            <p:nvPr/>
          </p:nvSpPr>
          <p:spPr bwMode="auto">
            <a:xfrm>
              <a:off x="1920" y="2951"/>
              <a:ext cx="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54" name="Line 1075">
              <a:extLst>
                <a:ext uri="{FF2B5EF4-FFF2-40B4-BE49-F238E27FC236}">
                  <a16:creationId xmlns:a16="http://schemas.microsoft.com/office/drawing/2014/main" id="{229C6240-1B5F-6F75-3CF4-6169B364A36F}"/>
                </a:ext>
              </a:extLst>
            </p:cNvPr>
            <p:cNvSpPr>
              <a:spLocks noChangeShapeType="1"/>
            </p:cNvSpPr>
            <p:nvPr/>
          </p:nvSpPr>
          <p:spPr bwMode="auto">
            <a:xfrm>
              <a:off x="2112" y="2664"/>
              <a:ext cx="64"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56" name="Line 1077">
              <a:extLst>
                <a:ext uri="{FF2B5EF4-FFF2-40B4-BE49-F238E27FC236}">
                  <a16:creationId xmlns:a16="http://schemas.microsoft.com/office/drawing/2014/main" id="{BF575014-0302-D2D4-7EDC-B7FC5E755861}"/>
                </a:ext>
              </a:extLst>
            </p:cNvPr>
            <p:cNvSpPr>
              <a:spLocks noChangeShapeType="1"/>
            </p:cNvSpPr>
            <p:nvPr/>
          </p:nvSpPr>
          <p:spPr bwMode="auto">
            <a:xfrm>
              <a:off x="2368" y="3287"/>
              <a:ext cx="64"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58" name="Line 1079">
              <a:extLst>
                <a:ext uri="{FF2B5EF4-FFF2-40B4-BE49-F238E27FC236}">
                  <a16:creationId xmlns:a16="http://schemas.microsoft.com/office/drawing/2014/main" id="{D2BD60EB-3FE1-1D09-6AA2-85BB9F0459E1}"/>
                </a:ext>
              </a:extLst>
            </p:cNvPr>
            <p:cNvSpPr>
              <a:spLocks noChangeShapeType="1"/>
            </p:cNvSpPr>
            <p:nvPr/>
          </p:nvSpPr>
          <p:spPr bwMode="auto">
            <a:xfrm>
              <a:off x="3136" y="3239"/>
              <a:ext cx="64"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18461" name="Freeform 1082">
              <a:extLst>
                <a:ext uri="{FF2B5EF4-FFF2-40B4-BE49-F238E27FC236}">
                  <a16:creationId xmlns:a16="http://schemas.microsoft.com/office/drawing/2014/main" id="{E31401D2-4BC5-45DB-EF53-B16BDA9CC386}"/>
                </a:ext>
              </a:extLst>
            </p:cNvPr>
            <p:cNvSpPr>
              <a:spLocks/>
            </p:cNvSpPr>
            <p:nvPr/>
          </p:nvSpPr>
          <p:spPr bwMode="auto">
            <a:xfrm>
              <a:off x="1830" y="2943"/>
              <a:ext cx="48" cy="120"/>
            </a:xfrm>
            <a:custGeom>
              <a:avLst/>
              <a:gdLst>
                <a:gd name="T0" fmla="*/ 48 w 48"/>
                <a:gd name="T1" fmla="*/ 897 h 90"/>
                <a:gd name="T2" fmla="*/ 0 w 48"/>
                <a:gd name="T3" fmla="*/ 0 h 90"/>
                <a:gd name="T4" fmla="*/ 0 60000 65536"/>
                <a:gd name="T5" fmla="*/ 0 60000 65536"/>
                <a:gd name="T6" fmla="*/ 0 w 48"/>
                <a:gd name="T7" fmla="*/ 0 h 90"/>
                <a:gd name="T8" fmla="*/ 48 w 48"/>
                <a:gd name="T9" fmla="*/ 90 h 90"/>
              </a:gdLst>
              <a:ahLst/>
              <a:cxnLst>
                <a:cxn ang="T4">
                  <a:pos x="T0" y="T1"/>
                </a:cxn>
                <a:cxn ang="T5">
                  <a:pos x="T2" y="T3"/>
                </a:cxn>
              </a:cxnLst>
              <a:rect l="T6" t="T7" r="T8" b="T9"/>
              <a:pathLst>
                <a:path w="48" h="90">
                  <a:moveTo>
                    <a:pt x="48" y="90"/>
                  </a:moveTo>
                  <a:cubicBezTo>
                    <a:pt x="36" y="53"/>
                    <a:pt x="0" y="49"/>
                    <a:pt x="0" y="0"/>
                  </a:cubicBez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62" name="Freeform 1083">
              <a:extLst>
                <a:ext uri="{FF2B5EF4-FFF2-40B4-BE49-F238E27FC236}">
                  <a16:creationId xmlns:a16="http://schemas.microsoft.com/office/drawing/2014/main" id="{235CD5C5-F692-EB32-37D9-6B3DBEE2A470}"/>
                </a:ext>
              </a:extLst>
            </p:cNvPr>
            <p:cNvSpPr>
              <a:spLocks/>
            </p:cNvSpPr>
            <p:nvPr/>
          </p:nvSpPr>
          <p:spPr bwMode="auto">
            <a:xfrm>
              <a:off x="2208" y="2616"/>
              <a:ext cx="62" cy="144"/>
            </a:xfrm>
            <a:custGeom>
              <a:avLst/>
              <a:gdLst>
                <a:gd name="T0" fmla="*/ 0 w 62"/>
                <a:gd name="T1" fmla="*/ 1079 h 108"/>
                <a:gd name="T2" fmla="*/ 48 w 62"/>
                <a:gd name="T3" fmla="*/ 0 h 108"/>
                <a:gd name="T4" fmla="*/ 0 60000 65536"/>
                <a:gd name="T5" fmla="*/ 0 60000 65536"/>
                <a:gd name="T6" fmla="*/ 0 w 62"/>
                <a:gd name="T7" fmla="*/ 0 h 108"/>
                <a:gd name="T8" fmla="*/ 62 w 62"/>
                <a:gd name="T9" fmla="*/ 108 h 108"/>
              </a:gdLst>
              <a:ahLst/>
              <a:cxnLst>
                <a:cxn ang="T4">
                  <a:pos x="T0" y="T1"/>
                </a:cxn>
                <a:cxn ang="T5">
                  <a:pos x="T2" y="T3"/>
                </a:cxn>
              </a:cxnLst>
              <a:rect l="T6" t="T7" r="T8" b="T9"/>
              <a:pathLst>
                <a:path w="62" h="108">
                  <a:moveTo>
                    <a:pt x="0" y="108"/>
                  </a:moveTo>
                  <a:cubicBezTo>
                    <a:pt x="62" y="98"/>
                    <a:pt x="48" y="74"/>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63" name="Freeform 1084">
              <a:extLst>
                <a:ext uri="{FF2B5EF4-FFF2-40B4-BE49-F238E27FC236}">
                  <a16:creationId xmlns:a16="http://schemas.microsoft.com/office/drawing/2014/main" id="{EBADCE9D-0495-9283-F6A0-E663A649B28D}"/>
                </a:ext>
              </a:extLst>
            </p:cNvPr>
            <p:cNvSpPr>
              <a:spLocks/>
            </p:cNvSpPr>
            <p:nvPr/>
          </p:nvSpPr>
          <p:spPr bwMode="auto">
            <a:xfrm>
              <a:off x="2472" y="2336"/>
              <a:ext cx="78" cy="117"/>
            </a:xfrm>
            <a:custGeom>
              <a:avLst/>
              <a:gdLst>
                <a:gd name="T0" fmla="*/ 0 w 78"/>
                <a:gd name="T1" fmla="*/ 822 h 88"/>
                <a:gd name="T2" fmla="*/ 60 w 78"/>
                <a:gd name="T3" fmla="*/ 758 h 88"/>
                <a:gd name="T4" fmla="*/ 78 w 78"/>
                <a:gd name="T5" fmla="*/ 0 h 88"/>
                <a:gd name="T6" fmla="*/ 0 60000 65536"/>
                <a:gd name="T7" fmla="*/ 0 60000 65536"/>
                <a:gd name="T8" fmla="*/ 0 60000 65536"/>
                <a:gd name="T9" fmla="*/ 0 w 78"/>
                <a:gd name="T10" fmla="*/ 0 h 88"/>
                <a:gd name="T11" fmla="*/ 78 w 78"/>
                <a:gd name="T12" fmla="*/ 88 h 88"/>
              </a:gdLst>
              <a:ahLst/>
              <a:cxnLst>
                <a:cxn ang="T6">
                  <a:pos x="T0" y="T1"/>
                </a:cxn>
                <a:cxn ang="T7">
                  <a:pos x="T2" y="T3"/>
                </a:cxn>
                <a:cxn ang="T8">
                  <a:pos x="T4" y="T5"/>
                </a:cxn>
              </a:cxnLst>
              <a:rect l="T9" t="T10" r="T11" b="T12"/>
              <a:pathLst>
                <a:path w="78" h="88">
                  <a:moveTo>
                    <a:pt x="0" y="84"/>
                  </a:moveTo>
                  <a:cubicBezTo>
                    <a:pt x="20" y="82"/>
                    <a:pt x="43" y="88"/>
                    <a:pt x="60" y="78"/>
                  </a:cubicBezTo>
                  <a:cubicBezTo>
                    <a:pt x="75" y="69"/>
                    <a:pt x="78" y="18"/>
                    <a:pt x="7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64" name="Freeform 1085">
              <a:extLst>
                <a:ext uri="{FF2B5EF4-FFF2-40B4-BE49-F238E27FC236}">
                  <a16:creationId xmlns:a16="http://schemas.microsoft.com/office/drawing/2014/main" id="{1CB500FE-85B5-A345-A3AB-80C925031C67}"/>
                </a:ext>
              </a:extLst>
            </p:cNvPr>
            <p:cNvSpPr>
              <a:spLocks/>
            </p:cNvSpPr>
            <p:nvPr/>
          </p:nvSpPr>
          <p:spPr bwMode="auto">
            <a:xfrm>
              <a:off x="3161" y="2366"/>
              <a:ext cx="157" cy="84"/>
            </a:xfrm>
            <a:custGeom>
              <a:avLst/>
              <a:gdLst>
                <a:gd name="T0" fmla="*/ 0 w 72"/>
                <a:gd name="T1" fmla="*/ 795 h 92"/>
                <a:gd name="T2" fmla="*/ 48 w 72"/>
                <a:gd name="T3" fmla="*/ 795 h 92"/>
                <a:gd name="T4" fmla="*/ 66 w 72"/>
                <a:gd name="T5" fmla="*/ 243 h 92"/>
                <a:gd name="T6" fmla="*/ 72 w 72"/>
                <a:gd name="T7" fmla="*/ 0 h 92"/>
                <a:gd name="T8" fmla="*/ 0 60000 65536"/>
                <a:gd name="T9" fmla="*/ 0 60000 65536"/>
                <a:gd name="T10" fmla="*/ 0 60000 65536"/>
                <a:gd name="T11" fmla="*/ 0 60000 65536"/>
                <a:gd name="T12" fmla="*/ 0 w 72"/>
                <a:gd name="T13" fmla="*/ 0 h 92"/>
                <a:gd name="T14" fmla="*/ 72 w 72"/>
                <a:gd name="T15" fmla="*/ 92 h 92"/>
              </a:gdLst>
              <a:ahLst/>
              <a:cxnLst>
                <a:cxn ang="T8">
                  <a:pos x="T0" y="T1"/>
                </a:cxn>
                <a:cxn ang="T9">
                  <a:pos x="T2" y="T3"/>
                </a:cxn>
                <a:cxn ang="T10">
                  <a:pos x="T4" y="T5"/>
                </a:cxn>
                <a:cxn ang="T11">
                  <a:pos x="T6" y="T7"/>
                </a:cxn>
              </a:cxnLst>
              <a:rect l="T12" t="T13" r="T14" b="T15"/>
              <a:pathLst>
                <a:path w="72" h="92">
                  <a:moveTo>
                    <a:pt x="0" y="78"/>
                  </a:moveTo>
                  <a:cubicBezTo>
                    <a:pt x="14" y="83"/>
                    <a:pt x="34" y="92"/>
                    <a:pt x="48" y="78"/>
                  </a:cubicBezTo>
                  <a:cubicBezTo>
                    <a:pt x="61" y="65"/>
                    <a:pt x="61" y="42"/>
                    <a:pt x="66" y="24"/>
                  </a:cubicBezTo>
                  <a:cubicBezTo>
                    <a:pt x="68" y="16"/>
                    <a:pt x="72" y="0"/>
                    <a:pt x="7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18465" name="Freeform 1086">
              <a:extLst>
                <a:ext uri="{FF2B5EF4-FFF2-40B4-BE49-F238E27FC236}">
                  <a16:creationId xmlns:a16="http://schemas.microsoft.com/office/drawing/2014/main" id="{190E582C-3DA6-3BD2-B8C1-855D0BE58AE4}"/>
                </a:ext>
              </a:extLst>
            </p:cNvPr>
            <p:cNvSpPr>
              <a:spLocks/>
            </p:cNvSpPr>
            <p:nvPr/>
          </p:nvSpPr>
          <p:spPr bwMode="auto">
            <a:xfrm>
              <a:off x="2988" y="2544"/>
              <a:ext cx="102" cy="146"/>
            </a:xfrm>
            <a:custGeom>
              <a:avLst/>
              <a:gdLst>
                <a:gd name="T0" fmla="*/ 0 w 102"/>
                <a:gd name="T1" fmla="*/ 980 h 110"/>
                <a:gd name="T2" fmla="*/ 78 w 102"/>
                <a:gd name="T3" fmla="*/ 865 h 110"/>
                <a:gd name="T4" fmla="*/ 102 w 102"/>
                <a:gd name="T5" fmla="*/ 0 h 110"/>
                <a:gd name="T6" fmla="*/ 0 60000 65536"/>
                <a:gd name="T7" fmla="*/ 0 60000 65536"/>
                <a:gd name="T8" fmla="*/ 0 60000 65536"/>
                <a:gd name="T9" fmla="*/ 0 w 102"/>
                <a:gd name="T10" fmla="*/ 0 h 110"/>
                <a:gd name="T11" fmla="*/ 102 w 102"/>
                <a:gd name="T12" fmla="*/ 110 h 110"/>
              </a:gdLst>
              <a:ahLst/>
              <a:cxnLst>
                <a:cxn ang="T6">
                  <a:pos x="T0" y="T1"/>
                </a:cxn>
                <a:cxn ang="T7">
                  <a:pos x="T2" y="T3"/>
                </a:cxn>
                <a:cxn ang="T8">
                  <a:pos x="T4" y="T5"/>
                </a:cxn>
              </a:cxnLst>
              <a:rect l="T9" t="T10" r="T11" b="T12"/>
              <a:pathLst>
                <a:path w="102" h="110">
                  <a:moveTo>
                    <a:pt x="0" y="102"/>
                  </a:moveTo>
                  <a:cubicBezTo>
                    <a:pt x="31" y="110"/>
                    <a:pt x="51" y="108"/>
                    <a:pt x="78" y="90"/>
                  </a:cubicBezTo>
                  <a:cubicBezTo>
                    <a:pt x="88" y="60"/>
                    <a:pt x="102" y="31"/>
                    <a:pt x="10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grpSp>
      <p:sp>
        <p:nvSpPr>
          <p:cNvPr id="18437" name="Text Box 1089">
            <a:extLst>
              <a:ext uri="{FF2B5EF4-FFF2-40B4-BE49-F238E27FC236}">
                <a16:creationId xmlns:a16="http://schemas.microsoft.com/office/drawing/2014/main" id="{4B937A70-564D-08B4-C359-B1E97DC90D9E}"/>
              </a:ext>
            </a:extLst>
          </p:cNvPr>
          <p:cNvSpPr txBox="1">
            <a:spLocks noChangeArrowheads="1"/>
          </p:cNvSpPr>
          <p:nvPr/>
        </p:nvSpPr>
        <p:spPr bwMode="auto">
          <a:xfrm>
            <a:off x="2098182" y="3095908"/>
            <a:ext cx="2095048" cy="11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lnSpc>
                <a:spcPct val="45000"/>
              </a:lnSpc>
              <a:buFontTx/>
              <a:buNone/>
            </a:pPr>
            <a:r>
              <a:rPr lang="nb-NO" altLang="nb-NO" sz="1600" dirty="0">
                <a:latin typeface="+mn-lt"/>
              </a:rPr>
              <a:t>Ek</a:t>
            </a:r>
            <a:r>
              <a:rPr lang="nb-NO" altLang="nb-NO" sz="1600" i="1" dirty="0">
                <a:latin typeface="+mn-lt"/>
              </a:rPr>
              <a:t>sempler på </a:t>
            </a:r>
          </a:p>
          <a:p>
            <a:pPr eaLnBrk="1" hangingPunct="1">
              <a:lnSpc>
                <a:spcPct val="45000"/>
              </a:lnSpc>
              <a:buFontTx/>
              <a:buNone/>
            </a:pPr>
            <a:r>
              <a:rPr lang="nb-NO" altLang="nb-NO" sz="1600" i="1" dirty="0">
                <a:latin typeface="+mn-lt"/>
              </a:rPr>
              <a:t>jordvirkende midler:</a:t>
            </a:r>
            <a:br>
              <a:rPr lang="nb-NO" altLang="nb-NO" sz="1800" i="1" dirty="0">
                <a:latin typeface="+mn-lt"/>
              </a:rPr>
            </a:br>
            <a:endParaRPr lang="nb-NO" altLang="nb-NO" sz="1800" dirty="0">
              <a:latin typeface="+mn-lt"/>
            </a:endParaRPr>
          </a:p>
          <a:p>
            <a:pPr marL="342900" indent="-342900" eaLnBrk="1" hangingPunct="1">
              <a:lnSpc>
                <a:spcPct val="45000"/>
              </a:lnSpc>
              <a:buFont typeface="Wingdings" panose="05000000000000000000" pitchFamily="2" charset="2"/>
              <a:buChar char="ü"/>
            </a:pPr>
            <a:r>
              <a:rPr lang="nb-NO" altLang="nb-NO" sz="1800" dirty="0">
                <a:latin typeface="+mn-lt"/>
              </a:rPr>
              <a:t>Gallery</a:t>
            </a:r>
          </a:p>
          <a:p>
            <a:pPr marL="342900" indent="-342900" eaLnBrk="1" hangingPunct="1">
              <a:lnSpc>
                <a:spcPct val="45000"/>
              </a:lnSpc>
              <a:buFont typeface="Wingdings" panose="05000000000000000000" pitchFamily="2" charset="2"/>
              <a:buChar char="ü"/>
            </a:pPr>
            <a:r>
              <a:rPr lang="nb-NO" altLang="nb-NO" sz="1800" dirty="0">
                <a:latin typeface="+mn-lt"/>
              </a:rPr>
              <a:t>Fenix</a:t>
            </a:r>
          </a:p>
        </p:txBody>
      </p:sp>
      <p:sp>
        <p:nvSpPr>
          <p:cNvPr id="18438" name="Text Box 1090">
            <a:extLst>
              <a:ext uri="{FF2B5EF4-FFF2-40B4-BE49-F238E27FC236}">
                <a16:creationId xmlns:a16="http://schemas.microsoft.com/office/drawing/2014/main" id="{43720B59-0567-5CF7-49F2-1D31A18E3CB5}"/>
              </a:ext>
            </a:extLst>
          </p:cNvPr>
          <p:cNvSpPr txBox="1">
            <a:spLocks noChangeArrowheads="1"/>
          </p:cNvSpPr>
          <p:nvPr/>
        </p:nvSpPr>
        <p:spPr bwMode="auto">
          <a:xfrm>
            <a:off x="9225623" y="1893528"/>
            <a:ext cx="3199519" cy="13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nb-NO"/>
            </a:defPPr>
            <a:lvl1pPr>
              <a:lnSpc>
                <a:spcPct val="45000"/>
              </a:lnSpc>
              <a:spcBef>
                <a:spcPct val="50000"/>
              </a:spcBef>
              <a:buFontTx/>
              <a:buNone/>
              <a:defRPr sz="2000">
                <a:latin typeface="Arial Narrow" panose="020B0606020202030204" pitchFamily="34" charset="0"/>
              </a:defRPr>
            </a:lvl1pPr>
            <a:lvl2pPr marL="742950" indent="-285750" eaLnBrk="0" hangingPunct="0">
              <a:spcBef>
                <a:spcPct val="50000"/>
              </a:spcBef>
              <a:buChar char="–"/>
              <a:defRPr sz="2000">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latin typeface="Arial Narrow" panose="020B0606020202030204" pitchFamily="34" charset="0"/>
              </a:defRPr>
            </a:lvl4pPr>
            <a:lvl5pPr marL="2057400" indent="-228600" eaLnBrk="0" hangingPunct="0">
              <a:spcBef>
                <a:spcPct val="50000"/>
              </a:spcBef>
              <a:buChar char="»"/>
              <a:defRPr sz="2000">
                <a:latin typeface="Arial Narrow" panose="020B0606020202030204" pitchFamily="34" charset="0"/>
              </a:defRPr>
            </a:lvl5pPr>
            <a:lvl6pPr marL="2514600" indent="-228600" eaLnBrk="0" fontAlgn="base" hangingPunct="0">
              <a:spcBef>
                <a:spcPct val="50000"/>
              </a:spcBef>
              <a:spcAft>
                <a:spcPct val="0"/>
              </a:spcAft>
              <a:buChar char="»"/>
              <a:defRPr sz="2000">
                <a:latin typeface="Arial Narrow" panose="020B0606020202030204" pitchFamily="34" charset="0"/>
              </a:defRPr>
            </a:lvl6pPr>
            <a:lvl7pPr marL="2971800" indent="-228600" eaLnBrk="0" fontAlgn="base" hangingPunct="0">
              <a:spcBef>
                <a:spcPct val="50000"/>
              </a:spcBef>
              <a:spcAft>
                <a:spcPct val="0"/>
              </a:spcAft>
              <a:buChar char="»"/>
              <a:defRPr sz="2000">
                <a:latin typeface="Arial Narrow" panose="020B0606020202030204" pitchFamily="34" charset="0"/>
              </a:defRPr>
            </a:lvl7pPr>
            <a:lvl8pPr marL="3429000" indent="-228600" eaLnBrk="0" fontAlgn="base" hangingPunct="0">
              <a:spcBef>
                <a:spcPct val="50000"/>
              </a:spcBef>
              <a:spcAft>
                <a:spcPct val="0"/>
              </a:spcAft>
              <a:buChar char="»"/>
              <a:defRPr sz="2000">
                <a:latin typeface="Arial Narrow" panose="020B0606020202030204" pitchFamily="34" charset="0"/>
              </a:defRPr>
            </a:lvl8pPr>
            <a:lvl9pPr marL="3886200" indent="-228600" eaLnBrk="0" fontAlgn="base" hangingPunct="0">
              <a:spcBef>
                <a:spcPct val="50000"/>
              </a:spcBef>
              <a:spcAft>
                <a:spcPct val="0"/>
              </a:spcAft>
              <a:buChar char="»"/>
              <a:defRPr sz="2000">
                <a:latin typeface="Arial Narrow" panose="020B0606020202030204" pitchFamily="34" charset="0"/>
              </a:defRPr>
            </a:lvl9pPr>
          </a:lstStyle>
          <a:p>
            <a:pPr>
              <a:lnSpc>
                <a:spcPct val="100000"/>
              </a:lnSpc>
            </a:pPr>
            <a:r>
              <a:rPr lang="nb-NO" altLang="nb-NO" sz="1600" i="1" dirty="0">
                <a:latin typeface="+mn-lt"/>
              </a:rPr>
              <a:t>Eksempler på bladvirkende, systemiske midler:</a:t>
            </a:r>
            <a:br>
              <a:rPr lang="nb-NO" altLang="nb-NO" sz="1600" i="1" dirty="0">
                <a:latin typeface="+mn-lt"/>
              </a:rPr>
            </a:br>
            <a:endParaRPr lang="nb-NO" altLang="nb-NO" sz="1600" dirty="0">
              <a:latin typeface="+mn-lt"/>
            </a:endParaRPr>
          </a:p>
          <a:p>
            <a:pPr marL="342900" indent="-342900">
              <a:buFont typeface="Wingdings" panose="05000000000000000000" pitchFamily="2" charset="2"/>
              <a:buChar char="ü"/>
            </a:pPr>
            <a:r>
              <a:rPr lang="nb-NO" altLang="nb-NO" sz="1800" dirty="0">
                <a:latin typeface="+mn-lt"/>
              </a:rPr>
              <a:t>Roundup</a:t>
            </a:r>
          </a:p>
          <a:p>
            <a:pPr marL="342900" indent="-342900">
              <a:buFont typeface="Wingdings" panose="05000000000000000000" pitchFamily="2" charset="2"/>
              <a:buChar char="ü"/>
            </a:pPr>
            <a:r>
              <a:rPr lang="nb-NO" altLang="nb-NO" sz="1800" dirty="0">
                <a:latin typeface="+mn-lt"/>
              </a:rPr>
              <a:t>MCPA</a:t>
            </a:r>
          </a:p>
        </p:txBody>
      </p:sp>
      <p:sp>
        <p:nvSpPr>
          <p:cNvPr id="2" name="Plassholder for tekst 9">
            <a:extLst>
              <a:ext uri="{FF2B5EF4-FFF2-40B4-BE49-F238E27FC236}">
                <a16:creationId xmlns:a16="http://schemas.microsoft.com/office/drawing/2014/main" id="{0B78B04E-4346-DE21-ABE6-587B91D505FB}"/>
              </a:ext>
            </a:extLst>
          </p:cNvPr>
          <p:cNvSpPr>
            <a:spLocks noGrp="1"/>
          </p:cNvSpPr>
          <p:nvPr>
            <p:ph type="body" sz="quarter" idx="4294967295"/>
          </p:nvPr>
        </p:nvSpPr>
        <p:spPr>
          <a:xfrm>
            <a:off x="506633" y="212274"/>
            <a:ext cx="10318750" cy="1096962"/>
          </a:xfrm>
        </p:spPr>
        <p:txBody>
          <a:bodyPr>
            <a:normAutofit fontScale="77500" lnSpcReduction="20000"/>
          </a:bodyPr>
          <a:lstStyle/>
          <a:p>
            <a:pPr marL="0" indent="0">
              <a:spcBef>
                <a:spcPct val="0"/>
              </a:spcBef>
              <a:buNone/>
            </a:pPr>
            <a:r>
              <a:rPr lang="nb-NO" altLang="nb-NO" sz="4500" dirty="0">
                <a:solidFill>
                  <a:schemeClr val="tx1"/>
                </a:solidFill>
                <a:latin typeface="+mj-lt"/>
                <a:ea typeface="+mj-ea"/>
                <a:cs typeface="+mj-cs"/>
              </a:rPr>
              <a:t>2. Inndeling etter opptak og transport i planter</a:t>
            </a:r>
          </a:p>
          <a:p>
            <a:pPr>
              <a:spcBef>
                <a:spcPct val="0"/>
              </a:spcBef>
            </a:pPr>
            <a:endParaRPr lang="nb-NO" altLang="nb-NO" sz="2800" b="1" dirty="0">
              <a:latin typeface="+mj-lt"/>
              <a:ea typeface="+mj-ea"/>
              <a:cs typeface="+mj-cs"/>
            </a:endParaRPr>
          </a:p>
        </p:txBody>
      </p:sp>
      <p:sp>
        <p:nvSpPr>
          <p:cNvPr id="4" name="Text Box 37">
            <a:extLst>
              <a:ext uri="{FF2B5EF4-FFF2-40B4-BE49-F238E27FC236}">
                <a16:creationId xmlns:a16="http://schemas.microsoft.com/office/drawing/2014/main" id="{AE8973E2-A7DE-5FAA-4192-5E9D2DC4ED1F}"/>
              </a:ext>
            </a:extLst>
          </p:cNvPr>
          <p:cNvSpPr txBox="1">
            <a:spLocks noChangeArrowheads="1"/>
          </p:cNvSpPr>
          <p:nvPr/>
        </p:nvSpPr>
        <p:spPr bwMode="auto">
          <a:xfrm>
            <a:off x="28167" y="6596390"/>
            <a:ext cx="262903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050" dirty="0">
                <a:latin typeface="+mn-lt"/>
              </a:rPr>
              <a:t>Illustrasjon: Bjørn Nordheim</a:t>
            </a:r>
          </a:p>
        </p:txBody>
      </p:sp>
      <p:pic>
        <p:nvPicPr>
          <p:cNvPr id="7" name="Bilde 6" descr="Et bilde som inneholder Grafikk, Font, grafisk design, design&#10;&#10;Automatisk generert beskrivelse">
            <a:extLst>
              <a:ext uri="{FF2B5EF4-FFF2-40B4-BE49-F238E27FC236}">
                <a16:creationId xmlns:a16="http://schemas.microsoft.com/office/drawing/2014/main" id="{2810C5D7-689B-FDA3-79B8-05653F3A8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1E6EAC7-9F5C-6327-CE06-B0ACD9387366}"/>
              </a:ext>
            </a:extLst>
          </p:cNvPr>
          <p:cNvSpPr>
            <a:spLocks noGrp="1" noChangeArrowheads="1"/>
          </p:cNvSpPr>
          <p:nvPr>
            <p:ph type="title"/>
          </p:nvPr>
        </p:nvSpPr>
        <p:spPr/>
        <p:txBody>
          <a:bodyPr>
            <a:normAutofit/>
          </a:bodyPr>
          <a:lstStyle/>
          <a:p>
            <a:r>
              <a:rPr lang="nb-NO" altLang="nb-NO"/>
              <a:t>2. Inndeling etter opptak og transport</a:t>
            </a:r>
            <a:br>
              <a:rPr lang="nb-NO" altLang="nb-NO" sz="2700"/>
            </a:br>
            <a:r>
              <a:rPr lang="nb-NO" altLang="nb-NO" sz="2400" b="1">
                <a:solidFill>
                  <a:schemeClr val="tx1"/>
                </a:solidFill>
              </a:rPr>
              <a:t>Transportretning i ulike utviklingsstadium</a:t>
            </a:r>
          </a:p>
        </p:txBody>
      </p:sp>
      <p:grpSp>
        <p:nvGrpSpPr>
          <p:cNvPr id="20483" name="Group 20">
            <a:extLst>
              <a:ext uri="{FF2B5EF4-FFF2-40B4-BE49-F238E27FC236}">
                <a16:creationId xmlns:a16="http://schemas.microsoft.com/office/drawing/2014/main" id="{F9DE2B41-55D9-CD85-8277-9C034B091353}"/>
              </a:ext>
            </a:extLst>
          </p:cNvPr>
          <p:cNvGrpSpPr>
            <a:grpSpLocks/>
          </p:cNvGrpSpPr>
          <p:nvPr/>
        </p:nvGrpSpPr>
        <p:grpSpPr bwMode="auto">
          <a:xfrm>
            <a:off x="1042663" y="1496408"/>
            <a:ext cx="9314693" cy="4652962"/>
            <a:chOff x="-281" y="768"/>
            <a:chExt cx="6247" cy="3120"/>
          </a:xfrm>
        </p:grpSpPr>
        <p:pic>
          <p:nvPicPr>
            <p:cNvPr id="20486" name="Picture 13" descr="21">
              <a:extLst>
                <a:ext uri="{FF2B5EF4-FFF2-40B4-BE49-F238E27FC236}">
                  <a16:creationId xmlns:a16="http://schemas.microsoft.com/office/drawing/2014/main" id="{7A43E72B-2D4C-5EDC-9675-5CE885959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867"/>
            <a:stretch>
              <a:fillRect/>
            </a:stretch>
          </p:blipFill>
          <p:spPr bwMode="auto">
            <a:xfrm>
              <a:off x="984" y="768"/>
              <a:ext cx="3552" cy="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5">
              <a:extLst>
                <a:ext uri="{FF2B5EF4-FFF2-40B4-BE49-F238E27FC236}">
                  <a16:creationId xmlns:a16="http://schemas.microsoft.com/office/drawing/2014/main" id="{C8230B34-EE8A-F7B7-E105-0FC34CF499EA}"/>
                </a:ext>
              </a:extLst>
            </p:cNvPr>
            <p:cNvSpPr txBox="1">
              <a:spLocks noChangeArrowheads="1"/>
            </p:cNvSpPr>
            <p:nvPr/>
          </p:nvSpPr>
          <p:spPr bwMode="auto">
            <a:xfrm>
              <a:off x="874" y="1200"/>
              <a:ext cx="1056"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dirty="0"/>
                <a:t>2-3 blad</a:t>
              </a:r>
            </a:p>
          </p:txBody>
        </p:sp>
        <p:sp>
          <p:nvSpPr>
            <p:cNvPr id="20488" name="Text Box 16">
              <a:extLst>
                <a:ext uri="{FF2B5EF4-FFF2-40B4-BE49-F238E27FC236}">
                  <a16:creationId xmlns:a16="http://schemas.microsoft.com/office/drawing/2014/main" id="{8A640882-7979-D4DA-E801-7F5EC3CC6503}"/>
                </a:ext>
              </a:extLst>
            </p:cNvPr>
            <p:cNvSpPr txBox="1">
              <a:spLocks noChangeArrowheads="1"/>
            </p:cNvSpPr>
            <p:nvPr/>
          </p:nvSpPr>
          <p:spPr bwMode="auto">
            <a:xfrm>
              <a:off x="3931" y="1199"/>
              <a:ext cx="203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dirty="0"/>
                <a:t>4-5 blad = sprøytestadium</a:t>
              </a:r>
            </a:p>
          </p:txBody>
        </p:sp>
        <p:sp>
          <p:nvSpPr>
            <p:cNvPr id="20489" name="Text Box 18">
              <a:extLst>
                <a:ext uri="{FF2B5EF4-FFF2-40B4-BE49-F238E27FC236}">
                  <a16:creationId xmlns:a16="http://schemas.microsoft.com/office/drawing/2014/main" id="{10CDC80F-415E-DF9F-03D2-4BF92EE326E6}"/>
                </a:ext>
              </a:extLst>
            </p:cNvPr>
            <p:cNvSpPr txBox="1">
              <a:spLocks noChangeArrowheads="1"/>
            </p:cNvSpPr>
            <p:nvPr/>
          </p:nvSpPr>
          <p:spPr bwMode="auto">
            <a:xfrm>
              <a:off x="-281" y="2704"/>
              <a:ext cx="720"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2000" b="1">
                  <a:latin typeface="+mn-lt"/>
                </a:rPr>
                <a:t>Kveke</a:t>
              </a:r>
            </a:p>
          </p:txBody>
        </p:sp>
      </p:grpSp>
      <p:sp>
        <p:nvSpPr>
          <p:cNvPr id="3" name="Text Box 37">
            <a:extLst>
              <a:ext uri="{FF2B5EF4-FFF2-40B4-BE49-F238E27FC236}">
                <a16:creationId xmlns:a16="http://schemas.microsoft.com/office/drawing/2014/main" id="{19783D71-681E-B1D4-51CF-1B31B75617A8}"/>
              </a:ext>
            </a:extLst>
          </p:cNvPr>
          <p:cNvSpPr txBox="1">
            <a:spLocks noChangeArrowheads="1"/>
          </p:cNvSpPr>
          <p:nvPr/>
        </p:nvSpPr>
        <p:spPr bwMode="auto">
          <a:xfrm>
            <a:off x="0" y="6596390"/>
            <a:ext cx="26724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050" dirty="0">
                <a:latin typeface="+mn-lt"/>
              </a:rPr>
              <a:t>Illustrasjon: Bjørn Nordheim</a:t>
            </a:r>
          </a:p>
        </p:txBody>
      </p:sp>
      <p:pic>
        <p:nvPicPr>
          <p:cNvPr id="2" name="Bilde 1" descr="Et bilde som inneholder Grafikk, Font, grafisk design, design&#10;&#10;Automatisk generert beskrivelse">
            <a:extLst>
              <a:ext uri="{FF2B5EF4-FFF2-40B4-BE49-F238E27FC236}">
                <a16:creationId xmlns:a16="http://schemas.microsoft.com/office/drawing/2014/main" id="{91231BE1-8E76-D4E1-02D3-45EC4731C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stein&#10;&#10;Automatisk generert beskrivelse">
            <a:extLst>
              <a:ext uri="{FF2B5EF4-FFF2-40B4-BE49-F238E27FC236}">
                <a16:creationId xmlns:a16="http://schemas.microsoft.com/office/drawing/2014/main" id="{DAE6523F-D29E-2947-A66D-964CAF073B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71" t="40343" r="30001" b="26465"/>
          <a:stretch/>
        </p:blipFill>
        <p:spPr>
          <a:xfrm>
            <a:off x="8952000" y="4065147"/>
            <a:ext cx="3240000" cy="2456951"/>
          </a:xfrm>
          <a:prstGeom prst="rect">
            <a:avLst/>
          </a:prstGeom>
        </p:spPr>
      </p:pic>
      <p:pic>
        <p:nvPicPr>
          <p:cNvPr id="19" name="Bilde 18" descr="Et bilde som inneholder frukt, sesamfrø, spiselige frø&#10;&#10;Automatisk generert beskrivelse">
            <a:extLst>
              <a:ext uri="{FF2B5EF4-FFF2-40B4-BE49-F238E27FC236}">
                <a16:creationId xmlns:a16="http://schemas.microsoft.com/office/drawing/2014/main" id="{DA28C9E4-9444-B080-6D8E-EE8B47B01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412002" y="529113"/>
            <a:ext cx="4319999" cy="3240000"/>
          </a:xfrm>
          <a:prstGeom prst="rect">
            <a:avLst/>
          </a:prstGeom>
        </p:spPr>
      </p:pic>
      <p:sp>
        <p:nvSpPr>
          <p:cNvPr id="5" name="Tittel 4">
            <a:extLst>
              <a:ext uri="{FF2B5EF4-FFF2-40B4-BE49-F238E27FC236}">
                <a16:creationId xmlns:a16="http://schemas.microsoft.com/office/drawing/2014/main" id="{9AB57654-9E70-1565-DF5A-98368F348092}"/>
              </a:ext>
            </a:extLst>
          </p:cNvPr>
          <p:cNvSpPr>
            <a:spLocks noGrp="1"/>
          </p:cNvSpPr>
          <p:nvPr>
            <p:ph type="title"/>
          </p:nvPr>
        </p:nvSpPr>
        <p:spPr/>
        <p:txBody>
          <a:bodyPr>
            <a:normAutofit/>
          </a:bodyPr>
          <a:lstStyle/>
          <a:p>
            <a:r>
              <a:rPr lang="nb-NO" dirty="0"/>
              <a:t>Definisjon plantevernmidler I</a:t>
            </a:r>
          </a:p>
        </p:txBody>
      </p:sp>
      <p:sp>
        <p:nvSpPr>
          <p:cNvPr id="16" name="Plassholder for innhold 15">
            <a:extLst>
              <a:ext uri="{FF2B5EF4-FFF2-40B4-BE49-F238E27FC236}">
                <a16:creationId xmlns:a16="http://schemas.microsoft.com/office/drawing/2014/main" id="{F7618FB6-4451-B87B-A3E8-6887C0F1A5BD}"/>
              </a:ext>
            </a:extLst>
          </p:cNvPr>
          <p:cNvSpPr>
            <a:spLocks noGrp="1"/>
          </p:cNvSpPr>
          <p:nvPr>
            <p:ph idx="1"/>
          </p:nvPr>
        </p:nvSpPr>
        <p:spPr>
          <a:xfrm>
            <a:off x="626160" y="1569574"/>
            <a:ext cx="8390255" cy="4536567"/>
          </a:xfrm>
        </p:spPr>
        <p:txBody>
          <a:bodyPr>
            <a:normAutofit/>
          </a:bodyPr>
          <a:lstStyle/>
          <a:p>
            <a:r>
              <a:rPr lang="nb-NO" altLang="nb-NO" b="1" dirty="0"/>
              <a:t>verner</a:t>
            </a:r>
            <a:r>
              <a:rPr lang="nb-NO" altLang="nb-NO" dirty="0"/>
              <a:t> </a:t>
            </a:r>
            <a:r>
              <a:rPr lang="nb-NO" altLang="nb-NO" b="1" dirty="0"/>
              <a:t>kulturplanter mot </a:t>
            </a:r>
            <a:r>
              <a:rPr lang="nb-NO" altLang="nb-NO" dirty="0"/>
              <a:t>eller </a:t>
            </a:r>
            <a:r>
              <a:rPr lang="nb-NO" altLang="nb-NO" b="1" dirty="0"/>
              <a:t>bekjemper</a:t>
            </a:r>
            <a:r>
              <a:rPr lang="nb-NO" altLang="nb-NO" dirty="0"/>
              <a:t> </a:t>
            </a:r>
            <a:r>
              <a:rPr lang="nb-NO" altLang="nb-NO" b="1" dirty="0"/>
              <a:t>skadegjørere</a:t>
            </a:r>
            <a:r>
              <a:rPr lang="nb-NO" altLang="nb-NO" dirty="0"/>
              <a:t> </a:t>
            </a:r>
            <a:br>
              <a:rPr lang="nb-NO" altLang="nb-NO" dirty="0"/>
            </a:br>
            <a:r>
              <a:rPr lang="nb-NO" altLang="nb-NO" dirty="0"/>
              <a:t>på levende planter, plantedeler, såvarer og tømmer</a:t>
            </a:r>
          </a:p>
          <a:p>
            <a:pPr marL="216000" lvl="1" indent="0">
              <a:buNone/>
            </a:pPr>
            <a:r>
              <a:rPr lang="nb-NO" altLang="nb-NO" sz="1400" i="1" dirty="0"/>
              <a:t>Skadegjørere er ugras, insekter, midd, nematoder, sopp, bakterier, virus</a:t>
            </a:r>
            <a:endParaRPr lang="nb-NO" sz="1400" i="1" dirty="0"/>
          </a:p>
        </p:txBody>
      </p:sp>
      <p:sp>
        <p:nvSpPr>
          <p:cNvPr id="14" name="Plassholder for tekst 13">
            <a:extLst>
              <a:ext uri="{FF2B5EF4-FFF2-40B4-BE49-F238E27FC236}">
                <a16:creationId xmlns:a16="http://schemas.microsoft.com/office/drawing/2014/main" id="{6D1EC934-C939-2A1F-5DEB-6E081D530F5E}"/>
              </a:ext>
            </a:extLst>
          </p:cNvPr>
          <p:cNvSpPr>
            <a:spLocks noGrp="1"/>
          </p:cNvSpPr>
          <p:nvPr>
            <p:ph type="body" sz="quarter" idx="4294967295"/>
          </p:nvPr>
        </p:nvSpPr>
        <p:spPr>
          <a:xfrm>
            <a:off x="382524" y="1107199"/>
            <a:ext cx="5673725" cy="434975"/>
          </a:xfrm>
        </p:spPr>
        <p:txBody>
          <a:bodyPr>
            <a:normAutofit fontScale="92500"/>
          </a:bodyPr>
          <a:lstStyle/>
          <a:p>
            <a:pPr marL="0" indent="0">
              <a:buNone/>
            </a:pPr>
            <a:r>
              <a:rPr lang="nb-NO" altLang="nb-NO" dirty="0">
                <a:solidFill>
                  <a:srgbClr val="008000"/>
                </a:solidFill>
              </a:rPr>
              <a:t>= </a:t>
            </a:r>
            <a:r>
              <a:rPr lang="nb-NO" altLang="nb-NO" sz="2400" dirty="0">
                <a:solidFill>
                  <a:srgbClr val="008000"/>
                </a:solidFill>
              </a:rPr>
              <a:t>stoffer, preparater eller organismer som:</a:t>
            </a:r>
          </a:p>
        </p:txBody>
      </p:sp>
      <p:sp>
        <p:nvSpPr>
          <p:cNvPr id="7" name="Plassholder for tekst 13">
            <a:extLst>
              <a:ext uri="{FF2B5EF4-FFF2-40B4-BE49-F238E27FC236}">
                <a16:creationId xmlns:a16="http://schemas.microsoft.com/office/drawing/2014/main" id="{050D3EA0-A226-2292-B356-D6810D2A832A}"/>
              </a:ext>
            </a:extLst>
          </p:cNvPr>
          <p:cNvSpPr txBox="1">
            <a:spLocks/>
          </p:cNvSpPr>
          <p:nvPr/>
        </p:nvSpPr>
        <p:spPr>
          <a:xfrm>
            <a:off x="360043" y="4105372"/>
            <a:ext cx="5674285" cy="311497"/>
          </a:xfrm>
          <a:prstGeom prst="rect">
            <a:avLst/>
          </a:prstGeom>
        </p:spPr>
        <p:txBody>
          <a:bodyPr vert="horz" lIns="0" tIns="0" rIns="0" bIns="0" rtlCol="0">
            <a:normAutofit lnSpcReduction="10000"/>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altLang="nb-NO" dirty="0">
                <a:solidFill>
                  <a:srgbClr val="008000"/>
                </a:solidFill>
              </a:rPr>
              <a:t>= preparater/midler som brukes til:</a:t>
            </a:r>
          </a:p>
        </p:txBody>
      </p:sp>
      <p:sp>
        <p:nvSpPr>
          <p:cNvPr id="8" name="Plassholder for innhold 15">
            <a:extLst>
              <a:ext uri="{FF2B5EF4-FFF2-40B4-BE49-F238E27FC236}">
                <a16:creationId xmlns:a16="http://schemas.microsoft.com/office/drawing/2014/main" id="{78C62CA2-B4E3-4990-DC98-8ADDD44CD802}"/>
              </a:ext>
            </a:extLst>
          </p:cNvPr>
          <p:cNvSpPr txBox="1">
            <a:spLocks/>
          </p:cNvSpPr>
          <p:nvPr/>
        </p:nvSpPr>
        <p:spPr>
          <a:xfrm>
            <a:off x="626160" y="4593462"/>
            <a:ext cx="6764180" cy="1653806"/>
          </a:xfrm>
          <a:prstGeom prst="rect">
            <a:avLst/>
          </a:prstGeom>
        </p:spPr>
        <p:txBody>
          <a:bodyPr vert="horz" lIns="0" tIns="0" rIns="0" bIns="0" rtlCol="0">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6000" lvl="1">
              <a:lnSpc>
                <a:spcPct val="100000"/>
              </a:lnSpc>
              <a:spcBef>
                <a:spcPts val="0"/>
              </a:spcBef>
              <a:spcAft>
                <a:spcPts val="300"/>
              </a:spcAft>
              <a:buFont typeface="Calibri" panose="020F0502020204030204" pitchFamily="34" charset="0"/>
              <a:buChar char="•"/>
            </a:pPr>
            <a:r>
              <a:rPr lang="nb-NO" altLang="nb-NO" sz="2000" b="1" dirty="0"/>
              <a:t>nedvisning </a:t>
            </a:r>
            <a:r>
              <a:rPr lang="nb-NO" altLang="nb-NO" sz="2000" dirty="0"/>
              <a:t>av potetris og annen </a:t>
            </a:r>
            <a:r>
              <a:rPr lang="nb-NO" altLang="nb-NO" sz="2000" dirty="0" err="1"/>
              <a:t>bladmasse</a:t>
            </a:r>
            <a:endParaRPr lang="nb-NO" altLang="nb-NO" sz="2000" dirty="0"/>
          </a:p>
          <a:p>
            <a:pPr marL="216000" lvl="1">
              <a:lnSpc>
                <a:spcPct val="100000"/>
              </a:lnSpc>
              <a:spcBef>
                <a:spcPts val="0"/>
              </a:spcBef>
              <a:spcAft>
                <a:spcPts val="300"/>
              </a:spcAft>
              <a:buFont typeface="Calibri" panose="020F0502020204030204" pitchFamily="34" charset="0"/>
              <a:buChar char="•"/>
            </a:pPr>
            <a:r>
              <a:rPr lang="nb-NO" altLang="nb-NO" sz="2000" b="1" dirty="0"/>
              <a:t>vekstregulering</a:t>
            </a:r>
            <a:r>
              <a:rPr lang="nb-NO" altLang="nb-NO" sz="2000" dirty="0"/>
              <a:t> </a:t>
            </a:r>
          </a:p>
          <a:p>
            <a:pPr marL="216000" lvl="1">
              <a:lnSpc>
                <a:spcPct val="100000"/>
              </a:lnSpc>
              <a:spcBef>
                <a:spcPts val="0"/>
              </a:spcBef>
              <a:spcAft>
                <a:spcPts val="300"/>
              </a:spcAft>
              <a:buFont typeface="Calibri" panose="020F0502020204030204" pitchFamily="34" charset="0"/>
              <a:buChar char="•"/>
            </a:pPr>
            <a:r>
              <a:rPr lang="nb-NO" altLang="nb-NO" sz="2000" b="1" dirty="0"/>
              <a:t>bekjempelse av uønsket vegetasjon </a:t>
            </a:r>
            <a:r>
              <a:rPr lang="nb-NO" altLang="nb-NO" sz="2000" dirty="0"/>
              <a:t>(utenfor dyrket mark)</a:t>
            </a:r>
          </a:p>
          <a:p>
            <a:pPr marL="216000" lvl="1">
              <a:lnSpc>
                <a:spcPct val="100000"/>
              </a:lnSpc>
              <a:spcBef>
                <a:spcPts val="0"/>
              </a:spcBef>
              <a:spcAft>
                <a:spcPts val="300"/>
              </a:spcAft>
              <a:buFont typeface="Calibri" panose="020F0502020204030204" pitchFamily="34" charset="0"/>
              <a:buChar char="•"/>
            </a:pPr>
            <a:r>
              <a:rPr lang="nb-NO" altLang="nb-NO" sz="2000" dirty="0"/>
              <a:t>å </a:t>
            </a:r>
            <a:r>
              <a:rPr lang="nb-NO" altLang="nb-NO" sz="2000" b="1" dirty="0"/>
              <a:t>forsterke eller bedre virkningen</a:t>
            </a:r>
            <a:r>
              <a:rPr lang="nb-NO" altLang="nb-NO" sz="2000" dirty="0"/>
              <a:t> av et stoff (bl.a. klebemidler)</a:t>
            </a:r>
          </a:p>
        </p:txBody>
      </p:sp>
      <p:pic>
        <p:nvPicPr>
          <p:cNvPr id="9" name="Picture 4" descr="j0122853">
            <a:extLst>
              <a:ext uri="{FF2B5EF4-FFF2-40B4-BE49-F238E27FC236}">
                <a16:creationId xmlns:a16="http://schemas.microsoft.com/office/drawing/2014/main" id="{AEE36AAA-83B5-7ED0-FF42-E0C4EB7631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4067" y="2640506"/>
            <a:ext cx="913802" cy="104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9" descr="Et bilde som inneholder utendørs, himmel, blomst, plante&#10;&#10;Automatisk generert beskrivelse">
            <a:extLst>
              <a:ext uri="{FF2B5EF4-FFF2-40B4-BE49-F238E27FC236}">
                <a16:creationId xmlns:a16="http://schemas.microsoft.com/office/drawing/2014/main" id="{7C5394B4-89EF-01DF-3732-F68B5444E1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2000" y="1889113"/>
            <a:ext cx="3240000" cy="2420000"/>
          </a:xfrm>
          <a:prstGeom prst="rect">
            <a:avLst/>
          </a:prstGeom>
        </p:spPr>
      </p:pic>
      <p:pic>
        <p:nvPicPr>
          <p:cNvPr id="1026" name="Picture 2" descr="Bilderesultat for aphid art clip">
            <a:extLst>
              <a:ext uri="{FF2B5EF4-FFF2-40B4-BE49-F238E27FC236}">
                <a16:creationId xmlns:a16="http://schemas.microsoft.com/office/drawing/2014/main" id="{31B8D55E-7D05-6291-D0F5-4C0A1731C0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29" y="2713247"/>
            <a:ext cx="1398098" cy="1039908"/>
          </a:xfrm>
          <a:prstGeom prst="rect">
            <a:avLst/>
          </a:prstGeom>
          <a:noFill/>
          <a:extLst>
            <a:ext uri="{909E8E84-426E-40DD-AFC4-6F175D3DCCD1}">
              <a14:hiddenFill xmlns:a14="http://schemas.microsoft.com/office/drawing/2010/main">
                <a:solidFill>
                  <a:srgbClr val="FFFFFF"/>
                </a:solidFill>
              </a14:hiddenFill>
            </a:ext>
          </a:extLst>
        </p:spPr>
      </p:pic>
      <p:sp>
        <p:nvSpPr>
          <p:cNvPr id="27" name="TekstSylinder 26">
            <a:extLst>
              <a:ext uri="{FF2B5EF4-FFF2-40B4-BE49-F238E27FC236}">
                <a16:creationId xmlns:a16="http://schemas.microsoft.com/office/drawing/2014/main" id="{8289973A-E415-AFD8-0E65-3C207A71AA87}"/>
              </a:ext>
            </a:extLst>
          </p:cNvPr>
          <p:cNvSpPr txBox="1"/>
          <p:nvPr/>
        </p:nvSpPr>
        <p:spPr>
          <a:xfrm>
            <a:off x="4932706" y="3084753"/>
            <a:ext cx="6446900" cy="584775"/>
          </a:xfrm>
          <a:prstGeom prst="rect">
            <a:avLst/>
          </a:prstGeom>
          <a:noFill/>
        </p:spPr>
        <p:txBody>
          <a:bodyPr wrap="square">
            <a:spAutoFit/>
          </a:bodyPr>
          <a:lstStyle/>
          <a:p>
            <a:r>
              <a:rPr lang="en-US" sz="800" dirty="0" err="1">
                <a:hlinkClick r:id="rId8">
                  <a:extLst>
                    <a:ext uri="{A12FA001-AC4F-418D-AE19-62706E023703}">
                      <ahyp:hlinkClr xmlns:ahyp="http://schemas.microsoft.com/office/drawing/2018/hyperlinkcolor" val="tx"/>
                    </a:ext>
                  </a:extLst>
                </a:hlinkClick>
              </a:rPr>
              <a:t>Illustrasjoner</a:t>
            </a:r>
            <a:r>
              <a:rPr lang="en-US" sz="800" dirty="0">
                <a:hlinkClick r:id="rId8">
                  <a:extLst>
                    <a:ext uri="{A12FA001-AC4F-418D-AE19-62706E023703}">
                      <ahyp:hlinkClr xmlns:ahyp="http://schemas.microsoft.com/office/drawing/2018/hyperlinkcolor" val="tx"/>
                    </a:ext>
                  </a:extLst>
                </a:hlinkClick>
              </a:rPr>
              <a:t>: </a:t>
            </a:r>
          </a:p>
          <a:p>
            <a:r>
              <a:rPr lang="en-US" sz="800" dirty="0"/>
              <a:t>Three cartoon aphids stock vector. Illustration</a:t>
            </a:r>
            <a:br>
              <a:rPr lang="en-US" sz="800" dirty="0"/>
            </a:br>
            <a:r>
              <a:rPr lang="en-US" sz="800" dirty="0"/>
              <a:t>of plant - 184216475 (dreamstime.com)</a:t>
            </a:r>
          </a:p>
          <a:p>
            <a:r>
              <a:rPr lang="nb-NO" sz="800" dirty="0" err="1"/>
              <a:t>Fungus</a:t>
            </a:r>
            <a:r>
              <a:rPr lang="nb-NO" sz="800" dirty="0"/>
              <a:t> | </a:t>
            </a:r>
            <a:r>
              <a:rPr lang="nb-NO" sz="800" dirty="0" err="1"/>
              <a:t>ClipArt</a:t>
            </a:r>
            <a:r>
              <a:rPr lang="nb-NO" sz="800" dirty="0"/>
              <a:t> ETC (usf.edu)</a:t>
            </a:r>
          </a:p>
        </p:txBody>
      </p:sp>
      <p:pic>
        <p:nvPicPr>
          <p:cNvPr id="1030" name="Picture 6" descr="Se kildebildet">
            <a:extLst>
              <a:ext uri="{FF2B5EF4-FFF2-40B4-BE49-F238E27FC236}">
                <a16:creationId xmlns:a16="http://schemas.microsoft.com/office/drawing/2014/main" id="{A762F1FC-6FD3-1075-EDB3-A0E33202CE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3191" y="2721965"/>
            <a:ext cx="1516474" cy="931506"/>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1606A7BD-2FA7-0B59-5EB0-AF8724564BD2}"/>
              </a:ext>
            </a:extLst>
          </p:cNvPr>
          <p:cNvSpPr txBox="1"/>
          <p:nvPr/>
        </p:nvSpPr>
        <p:spPr>
          <a:xfrm>
            <a:off x="10121901" y="6522098"/>
            <a:ext cx="2070100" cy="253916"/>
          </a:xfrm>
          <a:prstGeom prst="rect">
            <a:avLst/>
          </a:prstGeom>
          <a:solidFill>
            <a:srgbClr val="FAF6F3"/>
          </a:solidFill>
        </p:spPr>
        <p:txBody>
          <a:bodyPr wrap="square" lIns="91440" tIns="45720" rIns="91440" bIns="45720" rtlCol="0" anchor="t">
            <a:spAutoFit/>
          </a:bodyPr>
          <a:lstStyle/>
          <a:p>
            <a:pPr algn="r"/>
            <a:r>
              <a:rPr lang="nb-NO" sz="1050" dirty="0">
                <a:solidFill>
                  <a:srgbClr val="054449"/>
                </a:solidFill>
              </a:rPr>
              <a:t>Alle foto: B. Glorvigen, NLR</a:t>
            </a:r>
          </a:p>
        </p:txBody>
      </p:sp>
    </p:spTree>
    <p:extLst>
      <p:ext uri="{BB962C8B-B14F-4D97-AF65-F5344CB8AC3E}">
        <p14:creationId xmlns:p14="http://schemas.microsoft.com/office/powerpoint/2010/main" val="5781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Grafikk, Font, grafisk design, design&#10;&#10;Automatisk generert beskrivelse">
            <a:extLst>
              <a:ext uri="{FF2B5EF4-FFF2-40B4-BE49-F238E27FC236}">
                <a16:creationId xmlns:a16="http://schemas.microsoft.com/office/drawing/2014/main" id="{1A9D77F0-1E07-EB13-6557-136A6F026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grpSp>
        <p:nvGrpSpPr>
          <p:cNvPr id="4" name="Gruppe 3">
            <a:extLst>
              <a:ext uri="{FF2B5EF4-FFF2-40B4-BE49-F238E27FC236}">
                <a16:creationId xmlns:a16="http://schemas.microsoft.com/office/drawing/2014/main" id="{EA341E25-7CAB-07FD-0074-9E7D616849E5}"/>
              </a:ext>
            </a:extLst>
          </p:cNvPr>
          <p:cNvGrpSpPr/>
          <p:nvPr/>
        </p:nvGrpSpPr>
        <p:grpSpPr>
          <a:xfrm>
            <a:off x="7658721" y="514972"/>
            <a:ext cx="4270896" cy="6133734"/>
            <a:chOff x="7713611" y="283755"/>
            <a:chExt cx="4270896" cy="6133734"/>
          </a:xfrm>
        </p:grpSpPr>
        <p:pic>
          <p:nvPicPr>
            <p:cNvPr id="5122" name="Picture 2" descr="Image">
              <a:extLst>
                <a:ext uri="{FF2B5EF4-FFF2-40B4-BE49-F238E27FC236}">
                  <a16:creationId xmlns:a16="http://schemas.microsoft.com/office/drawing/2014/main" id="{7846831C-29AD-5A02-5F46-0E32F9E36E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3611" y="283755"/>
              <a:ext cx="4270896" cy="6133734"/>
            </a:xfrm>
            <a:prstGeom prst="rect">
              <a:avLst/>
            </a:prstGeom>
            <a:noFill/>
            <a:extLst>
              <a:ext uri="{909E8E84-426E-40DD-AFC4-6F175D3DCCD1}">
                <a14:hiddenFill xmlns:a14="http://schemas.microsoft.com/office/drawing/2010/main">
                  <a:solidFill>
                    <a:srgbClr val="FFFFFF"/>
                  </a:solidFill>
                </a14:hiddenFill>
              </a:ext>
            </a:extLst>
          </p:spPr>
        </p:pic>
        <p:sp>
          <p:nvSpPr>
            <p:cNvPr id="68616" name="Oval 1032">
              <a:extLst>
                <a:ext uri="{FF2B5EF4-FFF2-40B4-BE49-F238E27FC236}">
                  <a16:creationId xmlns:a16="http://schemas.microsoft.com/office/drawing/2014/main" id="{18C4094D-6FF4-7402-3B6B-805CCD45E955}"/>
                </a:ext>
              </a:extLst>
            </p:cNvPr>
            <p:cNvSpPr>
              <a:spLocks noChangeArrowheads="1"/>
            </p:cNvSpPr>
            <p:nvPr/>
          </p:nvSpPr>
          <p:spPr bwMode="auto">
            <a:xfrm>
              <a:off x="9282464" y="810171"/>
              <a:ext cx="641826" cy="1289845"/>
            </a:xfrm>
            <a:prstGeom prst="ellipse">
              <a:avLst/>
            </a:prstGeom>
            <a:noFill/>
            <a:ln w="2540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68617" name="Oval 1033">
              <a:extLst>
                <a:ext uri="{FF2B5EF4-FFF2-40B4-BE49-F238E27FC236}">
                  <a16:creationId xmlns:a16="http://schemas.microsoft.com/office/drawing/2014/main" id="{7564B729-7B7E-589F-EEA2-3D0EB9EF0024}"/>
                </a:ext>
              </a:extLst>
            </p:cNvPr>
            <p:cNvSpPr>
              <a:spLocks noChangeArrowheads="1"/>
            </p:cNvSpPr>
            <p:nvPr/>
          </p:nvSpPr>
          <p:spPr bwMode="auto">
            <a:xfrm>
              <a:off x="9518343" y="2730136"/>
              <a:ext cx="641826" cy="1338227"/>
            </a:xfrm>
            <a:prstGeom prst="ellipse">
              <a:avLst/>
            </a:prstGeom>
            <a:noFill/>
            <a:ln w="2540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68618" name="Oval 1034">
              <a:extLst>
                <a:ext uri="{FF2B5EF4-FFF2-40B4-BE49-F238E27FC236}">
                  <a16:creationId xmlns:a16="http://schemas.microsoft.com/office/drawing/2014/main" id="{EAC5034C-2022-A0F4-D4B5-6A1BA0AF6BDA}"/>
                </a:ext>
              </a:extLst>
            </p:cNvPr>
            <p:cNvSpPr>
              <a:spLocks noChangeArrowheads="1"/>
            </p:cNvSpPr>
            <p:nvPr/>
          </p:nvSpPr>
          <p:spPr bwMode="auto">
            <a:xfrm>
              <a:off x="9767286" y="4657349"/>
              <a:ext cx="641826" cy="1338227"/>
            </a:xfrm>
            <a:prstGeom prst="ellipse">
              <a:avLst/>
            </a:prstGeom>
            <a:noFill/>
            <a:ln w="2540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grpSp>
      <p:sp>
        <p:nvSpPr>
          <p:cNvPr id="21506" name="Rectangle 1026">
            <a:extLst>
              <a:ext uri="{FF2B5EF4-FFF2-40B4-BE49-F238E27FC236}">
                <a16:creationId xmlns:a16="http://schemas.microsoft.com/office/drawing/2014/main" id="{08BC30EA-4A4E-F6D4-59C1-A36BE4A37409}"/>
              </a:ext>
            </a:extLst>
          </p:cNvPr>
          <p:cNvSpPr>
            <a:spLocks noGrp="1" noChangeArrowheads="1"/>
          </p:cNvSpPr>
          <p:nvPr>
            <p:ph type="title"/>
          </p:nvPr>
        </p:nvSpPr>
        <p:spPr>
          <a:xfrm>
            <a:off x="360045" y="176652"/>
            <a:ext cx="11449431" cy="1242155"/>
          </a:xfrm>
        </p:spPr>
        <p:txBody>
          <a:bodyPr>
            <a:normAutofit/>
          </a:bodyPr>
          <a:lstStyle/>
          <a:p>
            <a:r>
              <a:rPr lang="nb-NO" altLang="nb-NO" sz="4200" dirty="0"/>
              <a:t>2. Inndeling etter opptak og transport</a:t>
            </a:r>
            <a:br>
              <a:rPr lang="nb-NO" altLang="nb-NO" sz="2700" dirty="0"/>
            </a:br>
            <a:endParaRPr lang="nb-NO" altLang="nb-NO" sz="2700" b="1" dirty="0">
              <a:solidFill>
                <a:schemeClr val="tx1"/>
              </a:solidFill>
              <a:latin typeface="+mn-lt"/>
            </a:endParaRPr>
          </a:p>
        </p:txBody>
      </p:sp>
      <p:sp>
        <p:nvSpPr>
          <p:cNvPr id="21507" name="Rectangle 1027">
            <a:extLst>
              <a:ext uri="{FF2B5EF4-FFF2-40B4-BE49-F238E27FC236}">
                <a16:creationId xmlns:a16="http://schemas.microsoft.com/office/drawing/2014/main" id="{701E4F58-734F-3D04-A996-B151FCDD5BC1}"/>
              </a:ext>
            </a:extLst>
          </p:cNvPr>
          <p:cNvSpPr>
            <a:spLocks noGrp="1" noChangeArrowheads="1"/>
          </p:cNvSpPr>
          <p:nvPr>
            <p:ph type="body" sz="quarter" idx="4294967295"/>
          </p:nvPr>
        </p:nvSpPr>
        <p:spPr>
          <a:xfrm>
            <a:off x="360045" y="2100949"/>
            <a:ext cx="4654550" cy="2762250"/>
          </a:xfrm>
        </p:spPr>
        <p:txBody>
          <a:bodyPr>
            <a:normAutofit/>
          </a:bodyPr>
          <a:lstStyle/>
          <a:p>
            <a:pPr marL="342900" indent="-342900" eaLnBrk="1" hangingPunct="1">
              <a:spcAft>
                <a:spcPts val="600"/>
              </a:spcAft>
              <a:buFont typeface="Arial" panose="020B0604020202020204" pitchFamily="34" charset="0"/>
              <a:buChar char="•"/>
            </a:pPr>
            <a:r>
              <a:rPr lang="nb-NO" altLang="nb-NO" dirty="0"/>
              <a:t>Flerårige ugras spirer ujevnt</a:t>
            </a:r>
          </a:p>
          <a:p>
            <a:pPr marL="342900" indent="-342900" eaLnBrk="1" hangingPunct="1">
              <a:spcBef>
                <a:spcPts val="600"/>
              </a:spcBef>
              <a:spcAft>
                <a:spcPts val="600"/>
              </a:spcAft>
              <a:buFont typeface="Arial" panose="020B0604020202020204" pitchFamily="34" charset="0"/>
              <a:buChar char="•"/>
            </a:pPr>
            <a:r>
              <a:rPr lang="nb-NO" altLang="nb-NO" dirty="0"/>
              <a:t>Beste tidspunkt for behandling av ei plante er derfor sjelden med beste tidspunkt for behandling av hele åkeren. </a:t>
            </a:r>
          </a:p>
          <a:p>
            <a:pPr marL="342900" indent="-342900" eaLnBrk="1" hangingPunct="1">
              <a:spcBef>
                <a:spcPts val="600"/>
              </a:spcBef>
              <a:spcAft>
                <a:spcPts val="600"/>
              </a:spcAft>
              <a:buFont typeface="Arial" panose="020B0604020202020204" pitchFamily="34" charset="0"/>
              <a:buChar char="•"/>
            </a:pPr>
            <a:r>
              <a:rPr lang="nb-NO" altLang="nb-NO" dirty="0"/>
              <a:t>Tørrstoffminimum = svake planter</a:t>
            </a:r>
          </a:p>
          <a:p>
            <a:pPr eaLnBrk="1" hangingPunct="1"/>
            <a:endParaRPr lang="nb-NO" altLang="nb-NO" sz="2000" dirty="0"/>
          </a:p>
        </p:txBody>
      </p:sp>
      <p:sp>
        <p:nvSpPr>
          <p:cNvPr id="3" name="TekstSylinder 2">
            <a:extLst>
              <a:ext uri="{FF2B5EF4-FFF2-40B4-BE49-F238E27FC236}">
                <a16:creationId xmlns:a16="http://schemas.microsoft.com/office/drawing/2014/main" id="{D6E83130-D269-A40B-7D11-DB746565FA4C}"/>
              </a:ext>
            </a:extLst>
          </p:cNvPr>
          <p:cNvSpPr txBox="1"/>
          <p:nvPr/>
        </p:nvSpPr>
        <p:spPr>
          <a:xfrm>
            <a:off x="7658721" y="6426296"/>
            <a:ext cx="2694214" cy="261610"/>
          </a:xfrm>
          <a:prstGeom prst="rect">
            <a:avLst/>
          </a:prstGeom>
          <a:noFill/>
        </p:spPr>
        <p:txBody>
          <a:bodyPr wrap="square">
            <a:spAutoFit/>
          </a:bodyPr>
          <a:lstStyle/>
          <a:p>
            <a:r>
              <a:rPr lang="nb-NO" sz="1050" dirty="0">
                <a:solidFill>
                  <a:srgbClr val="29424F"/>
                </a:solidFill>
                <a:latin typeface="Source Sans Pro" panose="020B0503030403020204" pitchFamily="34" charset="0"/>
              </a:rPr>
              <a:t>Illustrasjon</a:t>
            </a:r>
            <a:r>
              <a:rPr lang="nb-NO" sz="1050" b="0" dirty="0">
                <a:solidFill>
                  <a:srgbClr val="29424F"/>
                </a:solidFill>
                <a:effectLst/>
                <a:latin typeface="Source Sans Pro" panose="020B0503030403020204" pitchFamily="34" charset="0"/>
              </a:rPr>
              <a:t>: Hermod Karlsen</a:t>
            </a:r>
            <a:endParaRPr lang="nb-NO" sz="1050" dirty="0"/>
          </a:p>
        </p:txBody>
      </p:sp>
      <p:sp>
        <p:nvSpPr>
          <p:cNvPr id="7" name="TekstSylinder 6">
            <a:extLst>
              <a:ext uri="{FF2B5EF4-FFF2-40B4-BE49-F238E27FC236}">
                <a16:creationId xmlns:a16="http://schemas.microsoft.com/office/drawing/2014/main" id="{92A88BB4-6DFB-D3C1-E050-BF2FC1AD781E}"/>
              </a:ext>
            </a:extLst>
          </p:cNvPr>
          <p:cNvSpPr txBox="1"/>
          <p:nvPr/>
        </p:nvSpPr>
        <p:spPr>
          <a:xfrm>
            <a:off x="239904" y="1085307"/>
            <a:ext cx="6185262" cy="369332"/>
          </a:xfrm>
          <a:prstGeom prst="rect">
            <a:avLst/>
          </a:prstGeom>
        </p:spPr>
        <p:txBody>
          <a:bodyPr/>
          <a:lstStyle>
            <a:defPPr>
              <a:defRPr lang="nb-NO"/>
            </a:defPPr>
            <a:lvl1pPr indent="0" defTabSz="685800">
              <a:lnSpc>
                <a:spcPct val="90000"/>
              </a:lnSpc>
              <a:spcBef>
                <a:spcPts val="300"/>
              </a:spcBef>
              <a:buFont typeface="Calibri" panose="020F0502020204030204" pitchFamily="34" charset="0"/>
              <a:buNone/>
              <a:defRPr sz="2400" b="1">
                <a:ea typeface="+mj-ea"/>
                <a:cs typeface="+mj-cs"/>
              </a:defRPr>
            </a:lvl1pPr>
            <a:lvl2pPr marL="432000" indent="-216000" defTabSz="685800">
              <a:lnSpc>
                <a:spcPct val="90000"/>
              </a:lnSpc>
              <a:spcBef>
                <a:spcPts val="300"/>
              </a:spcBef>
              <a:buFont typeface="Courier New" panose="02070309020205020404" pitchFamily="49" charset="0"/>
              <a:buChar char="o"/>
              <a:defRPr sz="1400"/>
            </a:lvl2pPr>
            <a:lvl3pPr marL="648000" indent="-216000" defTabSz="685800">
              <a:lnSpc>
                <a:spcPct val="90000"/>
              </a:lnSpc>
              <a:spcBef>
                <a:spcPts val="300"/>
              </a:spcBef>
              <a:buFont typeface="Wingdings" panose="05000000000000000000" pitchFamily="2" charset="2"/>
              <a:buChar char="ü"/>
              <a:defRPr sz="1200"/>
            </a:lvl3pPr>
            <a:lvl4pPr marL="864000" indent="-216000" defTabSz="685800">
              <a:lnSpc>
                <a:spcPct val="90000"/>
              </a:lnSpc>
              <a:spcBef>
                <a:spcPts val="300"/>
              </a:spcBef>
              <a:buFont typeface="Arial" panose="020B0604020202020204" pitchFamily="34" charset="0"/>
              <a:buChar char="•"/>
              <a:defRPr sz="1100"/>
            </a:lvl4pPr>
            <a:lvl5pPr marL="1080000" indent="-216000" defTabSz="685800">
              <a:lnSpc>
                <a:spcPct val="90000"/>
              </a:lnSpc>
              <a:spcBef>
                <a:spcPts val="300"/>
              </a:spcBef>
              <a:buFont typeface="Arial" panose="020B0604020202020204" pitchFamily="34" charset="0"/>
              <a:buChar char="•"/>
              <a:defRPr sz="11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nb-NO" altLang="nb-NO" dirty="0"/>
              <a:t>Optimal tid for behandling</a:t>
            </a:r>
            <a:endParaRPr lang="nb-NO"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2BFB77AC-63D0-FF74-0A5D-083F1929D469}"/>
              </a:ext>
            </a:extLst>
          </p:cNvPr>
          <p:cNvSpPr txBox="1">
            <a:spLocks/>
          </p:cNvSpPr>
          <p:nvPr/>
        </p:nvSpPr>
        <p:spPr>
          <a:xfrm>
            <a:off x="916296" y="470603"/>
            <a:ext cx="8324980" cy="1064117"/>
          </a:xfrm>
          <a:prstGeom prst="rect">
            <a:avLst/>
          </a:prstGeom>
          <a:noFill/>
        </p:spPr>
        <p:txBody>
          <a:bodyPr vert="horz" lIns="0" tIns="0" rIns="0" bIns="0" rtlCol="0" anchor="b" anchorCtr="0">
            <a:normAutofit fontScale="92500"/>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endParaRPr lang="nb-NO" altLang="nb-NO" dirty="0">
              <a:solidFill>
                <a:schemeClr val="tx1"/>
              </a:solidFill>
            </a:endParaRPr>
          </a:p>
          <a:p>
            <a:r>
              <a:rPr lang="nb-NO" altLang="nb-NO" sz="4000" dirty="0">
                <a:solidFill>
                  <a:schemeClr val="tx1"/>
                </a:solidFill>
              </a:rPr>
              <a:t>2. Inndeling etter opptak og transport</a:t>
            </a:r>
          </a:p>
          <a:p>
            <a:endParaRPr lang="nb-NO" altLang="nb-NO" dirty="0">
              <a:solidFill>
                <a:schemeClr val="tx1"/>
              </a:solidFill>
            </a:endParaRPr>
          </a:p>
        </p:txBody>
      </p:sp>
      <p:sp>
        <p:nvSpPr>
          <p:cNvPr id="4" name="Plassholder for tekst 1">
            <a:extLst>
              <a:ext uri="{FF2B5EF4-FFF2-40B4-BE49-F238E27FC236}">
                <a16:creationId xmlns:a16="http://schemas.microsoft.com/office/drawing/2014/main" id="{AFE51C03-2F40-F35C-95D1-C5BCFE881C4D}"/>
              </a:ext>
            </a:extLst>
          </p:cNvPr>
          <p:cNvSpPr txBox="1">
            <a:spLocks/>
          </p:cNvSpPr>
          <p:nvPr/>
        </p:nvSpPr>
        <p:spPr>
          <a:xfrm>
            <a:off x="916296" y="1222644"/>
            <a:ext cx="5179704" cy="431949"/>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altLang="nb-NO" sz="2400" b="1"/>
              <a:t>Kompensasjonspunkt, </a:t>
            </a:r>
            <a:r>
              <a:rPr lang="nb-NO" altLang="nb-NO" sz="2400" b="1">
                <a:ea typeface="+mj-ea"/>
                <a:cs typeface="+mj-cs"/>
              </a:rPr>
              <a:t>s</a:t>
            </a:r>
            <a:r>
              <a:rPr lang="nb-NO" sz="2400" b="1">
                <a:ea typeface="+mj-ea"/>
                <a:cs typeface="+mj-cs"/>
              </a:rPr>
              <a:t>pirt frø</a:t>
            </a:r>
          </a:p>
        </p:txBody>
      </p:sp>
      <p:pic>
        <p:nvPicPr>
          <p:cNvPr id="6146" name="Picture 2" descr="Image">
            <a:extLst>
              <a:ext uri="{FF2B5EF4-FFF2-40B4-BE49-F238E27FC236}">
                <a16:creationId xmlns:a16="http://schemas.microsoft.com/office/drawing/2014/main" id="{F1823748-BD6A-CF2C-4939-E7CF56A1A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14" y="1739232"/>
            <a:ext cx="8821783" cy="3946829"/>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3F79BDE6-732B-85E4-3378-4083F80DAB38}"/>
              </a:ext>
            </a:extLst>
          </p:cNvPr>
          <p:cNvSpPr txBox="1"/>
          <p:nvPr/>
        </p:nvSpPr>
        <p:spPr>
          <a:xfrm>
            <a:off x="7751534" y="5298752"/>
            <a:ext cx="2694214" cy="261610"/>
          </a:xfrm>
          <a:prstGeom prst="rect">
            <a:avLst/>
          </a:prstGeom>
          <a:noFill/>
        </p:spPr>
        <p:txBody>
          <a:bodyPr wrap="square">
            <a:spAutoFit/>
          </a:bodyPr>
          <a:lstStyle/>
          <a:p>
            <a:r>
              <a:rPr lang="nb-NO" sz="1050" dirty="0">
                <a:solidFill>
                  <a:srgbClr val="29424F"/>
                </a:solidFill>
                <a:latin typeface="Source Sans Pro" panose="020B0503030403020204" pitchFamily="34" charset="0"/>
              </a:rPr>
              <a:t>Illustrasjon</a:t>
            </a:r>
            <a:r>
              <a:rPr lang="nb-NO" sz="1050" b="0" dirty="0">
                <a:solidFill>
                  <a:srgbClr val="29424F"/>
                </a:solidFill>
                <a:effectLst/>
                <a:latin typeface="Source Sans Pro" panose="020B0503030403020204" pitchFamily="34" charset="0"/>
              </a:rPr>
              <a:t>: Hermod Karlsen</a:t>
            </a:r>
            <a:endParaRPr lang="nb-NO" sz="1050" dirty="0"/>
          </a:p>
        </p:txBody>
      </p:sp>
      <p:pic>
        <p:nvPicPr>
          <p:cNvPr id="2" name="Bilde 1" descr="Et bilde som inneholder Grafikk, Font, grafisk design, design&#10;&#10;Automatisk generert beskrivelse">
            <a:extLst>
              <a:ext uri="{FF2B5EF4-FFF2-40B4-BE49-F238E27FC236}">
                <a16:creationId xmlns:a16="http://schemas.microsoft.com/office/drawing/2014/main" id="{BFA6939B-D05D-C02A-B5E1-8ACE1EE66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922283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97E7297-803D-92F5-B233-D2C62C397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106" y="1958184"/>
            <a:ext cx="4369182" cy="2905506"/>
          </a:xfrm>
          <a:prstGeom prst="rect">
            <a:avLst/>
          </a:prstGeom>
          <a:noFill/>
          <a:extLst>
            <a:ext uri="{909E8E84-426E-40DD-AFC4-6F175D3DCCD1}">
              <a14:hiddenFill xmlns:a14="http://schemas.microsoft.com/office/drawing/2010/main">
                <a:solidFill>
                  <a:srgbClr val="FFFFFF"/>
                </a:solidFill>
              </a14:hiddenFill>
            </a:ext>
          </a:extLst>
        </p:spPr>
      </p:pic>
      <p:sp>
        <p:nvSpPr>
          <p:cNvPr id="9218" name="Tittel 1"/>
          <p:cNvSpPr>
            <a:spLocks noGrp="1"/>
          </p:cNvSpPr>
          <p:nvPr>
            <p:ph type="title"/>
          </p:nvPr>
        </p:nvSpPr>
        <p:spPr/>
        <p:txBody>
          <a:bodyPr>
            <a:normAutofit/>
          </a:bodyPr>
          <a:lstStyle/>
          <a:p>
            <a:r>
              <a:rPr lang="nb-NO" altLang="nb-NO" sz="4000"/>
              <a:t>2. Inndeling etter opptak og transport</a:t>
            </a:r>
            <a:endParaRPr lang="nb-NO" altLang="nb-NO"/>
          </a:p>
        </p:txBody>
      </p:sp>
      <p:graphicFrame>
        <p:nvGraphicFramePr>
          <p:cNvPr id="6" name="Tabell 6">
            <a:extLst>
              <a:ext uri="{FF2B5EF4-FFF2-40B4-BE49-F238E27FC236}">
                <a16:creationId xmlns:a16="http://schemas.microsoft.com/office/drawing/2014/main" id="{2125AA35-27D1-1C1D-7673-024D386FD004}"/>
              </a:ext>
            </a:extLst>
          </p:cNvPr>
          <p:cNvGraphicFramePr>
            <a:graphicFrameLocks noGrp="1"/>
          </p:cNvGraphicFramePr>
          <p:nvPr>
            <p:ph idx="4294967295"/>
            <p:extLst>
              <p:ext uri="{D42A27DB-BD31-4B8C-83A1-F6EECF244321}">
                <p14:modId xmlns:p14="http://schemas.microsoft.com/office/powerpoint/2010/main" val="2540149649"/>
              </p:ext>
            </p:extLst>
          </p:nvPr>
        </p:nvGraphicFramePr>
        <p:xfrm>
          <a:off x="360044" y="1958184"/>
          <a:ext cx="7082155" cy="2905508"/>
        </p:xfrm>
        <a:graphic>
          <a:graphicData uri="http://schemas.openxmlformats.org/drawingml/2006/table">
            <a:tbl>
              <a:tblPr firstRow="1" bandRow="1">
                <a:tableStyleId>{5C22544A-7EE6-4342-B048-85BDC9FD1C3A}</a:tableStyleId>
              </a:tblPr>
              <a:tblGrid>
                <a:gridCol w="2613275">
                  <a:extLst>
                    <a:ext uri="{9D8B030D-6E8A-4147-A177-3AD203B41FA5}">
                      <a16:colId xmlns:a16="http://schemas.microsoft.com/office/drawing/2014/main" val="2866448932"/>
                    </a:ext>
                  </a:extLst>
                </a:gridCol>
                <a:gridCol w="4468880">
                  <a:extLst>
                    <a:ext uri="{9D8B030D-6E8A-4147-A177-3AD203B41FA5}">
                      <a16:colId xmlns:a16="http://schemas.microsoft.com/office/drawing/2014/main" val="2724216285"/>
                    </a:ext>
                  </a:extLst>
                </a:gridCol>
              </a:tblGrid>
              <a:tr h="380239">
                <a:tc>
                  <a:txBody>
                    <a:bodyPr/>
                    <a:lstStyle/>
                    <a:p>
                      <a:r>
                        <a:rPr lang="nb-NO" sz="1600"/>
                        <a:t>Art</a:t>
                      </a:r>
                    </a:p>
                  </a:txBody>
                  <a:tcPr/>
                </a:tc>
                <a:tc>
                  <a:txBody>
                    <a:bodyPr/>
                    <a:lstStyle/>
                    <a:p>
                      <a:r>
                        <a:rPr lang="nb-NO" sz="1600"/>
                        <a:t>Kompensasjonspunkt</a:t>
                      </a:r>
                    </a:p>
                  </a:txBody>
                  <a:tcPr/>
                </a:tc>
                <a:extLst>
                  <a:ext uri="{0D108BD9-81ED-4DB2-BD59-A6C34878D82A}">
                    <a16:rowId xmlns:a16="http://schemas.microsoft.com/office/drawing/2014/main" val="774054260"/>
                  </a:ext>
                </a:extLst>
              </a:tr>
              <a:tr h="380239">
                <a:tc>
                  <a:txBody>
                    <a:bodyPr/>
                    <a:lstStyle/>
                    <a:p>
                      <a:pPr>
                        <a:lnSpc>
                          <a:spcPct val="115000"/>
                        </a:lnSpc>
                        <a:spcAft>
                          <a:spcPts val="0"/>
                        </a:spcAft>
                      </a:pPr>
                      <a:r>
                        <a:rPr lang="nb-NO" sz="1800" baseline="0" dirty="0">
                          <a:latin typeface="+mn-lt"/>
                          <a:ea typeface="Times New Roman"/>
                          <a:cs typeface="Times New Roman"/>
                        </a:rPr>
                        <a:t>Kveke</a:t>
                      </a:r>
                      <a:endParaRPr lang="nb-NO" sz="1800" baseline="0" dirty="0">
                        <a:latin typeface="+mn-lt"/>
                        <a:ea typeface="Calibri"/>
                        <a:cs typeface="Times New Roman"/>
                      </a:endParaRPr>
                    </a:p>
                  </a:txBody>
                  <a:tcPr marL="44451" marR="44451" marT="0" marB="0"/>
                </a:tc>
                <a:tc>
                  <a:txBody>
                    <a:bodyPr/>
                    <a:lstStyle/>
                    <a:p>
                      <a:pPr>
                        <a:lnSpc>
                          <a:spcPct val="115000"/>
                        </a:lnSpc>
                        <a:spcAft>
                          <a:spcPts val="0"/>
                        </a:spcAft>
                      </a:pPr>
                      <a:r>
                        <a:rPr lang="nb-NO" sz="1800" baseline="0">
                          <a:latin typeface="+mn-lt"/>
                          <a:ea typeface="Times New Roman"/>
                          <a:cs typeface="Times New Roman"/>
                        </a:rPr>
                        <a:t>3-4 blad</a:t>
                      </a:r>
                      <a:endParaRPr lang="nb-NO" sz="1800" baseline="0">
                        <a:latin typeface="+mn-lt"/>
                        <a:ea typeface="Calibri"/>
                        <a:cs typeface="Times New Roman"/>
                      </a:endParaRPr>
                    </a:p>
                  </a:txBody>
                  <a:tcPr marL="44451" marR="44451" marT="0" marB="0"/>
                </a:tc>
                <a:extLst>
                  <a:ext uri="{0D108BD9-81ED-4DB2-BD59-A6C34878D82A}">
                    <a16:rowId xmlns:a16="http://schemas.microsoft.com/office/drawing/2014/main" val="3126093477"/>
                  </a:ext>
                </a:extLst>
              </a:tr>
              <a:tr h="624074">
                <a:tc>
                  <a:txBody>
                    <a:bodyPr/>
                    <a:lstStyle/>
                    <a:p>
                      <a:pPr>
                        <a:lnSpc>
                          <a:spcPct val="115000"/>
                        </a:lnSpc>
                        <a:spcAft>
                          <a:spcPts val="0"/>
                        </a:spcAft>
                      </a:pPr>
                      <a:r>
                        <a:rPr lang="nb-NO" sz="1800" baseline="0">
                          <a:latin typeface="+mn-lt"/>
                          <a:ea typeface="Times New Roman"/>
                          <a:cs typeface="Times New Roman"/>
                        </a:rPr>
                        <a:t>Åkertistel</a:t>
                      </a:r>
                      <a:endParaRPr lang="nb-NO" sz="1800" baseline="0">
                        <a:latin typeface="+mn-lt"/>
                        <a:ea typeface="Calibri"/>
                        <a:cs typeface="Times New Roman"/>
                      </a:endParaRPr>
                    </a:p>
                  </a:txBody>
                  <a:tcPr marL="44451" marR="44451" marT="0" marB="0"/>
                </a:tc>
                <a:tc>
                  <a:txBody>
                    <a:bodyPr/>
                    <a:lstStyle/>
                    <a:p>
                      <a:pPr>
                        <a:lnSpc>
                          <a:spcPct val="115000"/>
                        </a:lnSpc>
                        <a:spcAft>
                          <a:spcPts val="0"/>
                        </a:spcAft>
                      </a:pPr>
                      <a:r>
                        <a:rPr lang="nb-NO" sz="1800" baseline="0">
                          <a:solidFill>
                            <a:srgbClr val="000000"/>
                          </a:solidFill>
                          <a:latin typeface="+mn-lt"/>
                          <a:ea typeface="Times New Roman"/>
                          <a:cs typeface="Times New Roman"/>
                        </a:rPr>
                        <a:t>4-8 godt utvikla blad</a:t>
                      </a:r>
                      <a:r>
                        <a:rPr lang="nb-NO" sz="1800" baseline="0">
                          <a:latin typeface="+mn-lt"/>
                          <a:ea typeface="Times New Roman"/>
                          <a:cs typeface="Times New Roman"/>
                        </a:rPr>
                        <a:t> (8-10 blad), </a:t>
                      </a:r>
                    </a:p>
                    <a:p>
                      <a:pPr>
                        <a:lnSpc>
                          <a:spcPct val="115000"/>
                        </a:lnSpc>
                        <a:spcAft>
                          <a:spcPts val="0"/>
                        </a:spcAft>
                      </a:pPr>
                      <a:r>
                        <a:rPr lang="nb-NO" sz="1800" baseline="0">
                          <a:solidFill>
                            <a:srgbClr val="000000"/>
                          </a:solidFill>
                          <a:latin typeface="+mn-lt"/>
                          <a:ea typeface="Times New Roman"/>
                          <a:cs typeface="Times New Roman"/>
                        </a:rPr>
                        <a:t>ofte ved første blomst i bestanden </a:t>
                      </a:r>
                      <a:endParaRPr lang="nb-NO" sz="1800" baseline="0">
                        <a:latin typeface="+mn-lt"/>
                        <a:ea typeface="Calibri"/>
                        <a:cs typeface="Times New Roman"/>
                      </a:endParaRPr>
                    </a:p>
                  </a:txBody>
                  <a:tcPr marL="44451" marR="44451" marT="0" marB="0"/>
                </a:tc>
                <a:extLst>
                  <a:ext uri="{0D108BD9-81ED-4DB2-BD59-A6C34878D82A}">
                    <a16:rowId xmlns:a16="http://schemas.microsoft.com/office/drawing/2014/main" val="3815864405"/>
                  </a:ext>
                </a:extLst>
              </a:tr>
              <a:tr h="380239">
                <a:tc>
                  <a:txBody>
                    <a:bodyPr/>
                    <a:lstStyle/>
                    <a:p>
                      <a:pPr>
                        <a:lnSpc>
                          <a:spcPct val="115000"/>
                        </a:lnSpc>
                        <a:spcAft>
                          <a:spcPts val="0"/>
                        </a:spcAft>
                      </a:pPr>
                      <a:r>
                        <a:rPr lang="nb-NO" sz="1800" baseline="0">
                          <a:latin typeface="+mn-lt"/>
                          <a:ea typeface="Times New Roman"/>
                          <a:cs typeface="Times New Roman"/>
                        </a:rPr>
                        <a:t>Åkerdylle</a:t>
                      </a:r>
                      <a:endParaRPr lang="nb-NO" sz="1800" baseline="0">
                        <a:latin typeface="+mn-lt"/>
                        <a:ea typeface="Calibri"/>
                        <a:cs typeface="Times New Roman"/>
                      </a:endParaRPr>
                    </a:p>
                  </a:txBody>
                  <a:tcPr marL="44451" marR="44451" marT="0" marB="0"/>
                </a:tc>
                <a:tc>
                  <a:txBody>
                    <a:bodyPr/>
                    <a:lstStyle/>
                    <a:p>
                      <a:pPr>
                        <a:lnSpc>
                          <a:spcPct val="115000"/>
                        </a:lnSpc>
                        <a:spcAft>
                          <a:spcPts val="0"/>
                        </a:spcAft>
                      </a:pPr>
                      <a:r>
                        <a:rPr lang="nb-NO" sz="1800" baseline="0">
                          <a:latin typeface="+mn-lt"/>
                          <a:ea typeface="Times New Roman"/>
                          <a:cs typeface="Times New Roman"/>
                        </a:rPr>
                        <a:t>5-7 blad</a:t>
                      </a:r>
                      <a:endParaRPr lang="nb-NO" sz="1800" baseline="0">
                        <a:latin typeface="+mn-lt"/>
                        <a:ea typeface="Calibri"/>
                        <a:cs typeface="Times New Roman"/>
                      </a:endParaRPr>
                    </a:p>
                  </a:txBody>
                  <a:tcPr marL="44451" marR="44451" marT="0" marB="0"/>
                </a:tc>
                <a:extLst>
                  <a:ext uri="{0D108BD9-81ED-4DB2-BD59-A6C34878D82A}">
                    <a16:rowId xmlns:a16="http://schemas.microsoft.com/office/drawing/2014/main" val="194595229"/>
                  </a:ext>
                </a:extLst>
              </a:tr>
              <a:tr h="380239">
                <a:tc>
                  <a:txBody>
                    <a:bodyPr/>
                    <a:lstStyle/>
                    <a:p>
                      <a:pPr>
                        <a:lnSpc>
                          <a:spcPct val="115000"/>
                        </a:lnSpc>
                        <a:spcAft>
                          <a:spcPts val="0"/>
                        </a:spcAft>
                      </a:pPr>
                      <a:r>
                        <a:rPr lang="nb-NO" sz="1800" baseline="0">
                          <a:latin typeface="+mn-lt"/>
                          <a:ea typeface="Times New Roman"/>
                          <a:cs typeface="Times New Roman"/>
                        </a:rPr>
                        <a:t>Hestehov</a:t>
                      </a:r>
                      <a:endParaRPr lang="nb-NO" sz="1800" baseline="0">
                        <a:latin typeface="+mn-lt"/>
                        <a:ea typeface="Calibri"/>
                        <a:cs typeface="Times New Roman"/>
                      </a:endParaRPr>
                    </a:p>
                  </a:txBody>
                  <a:tcPr marL="44451" marR="44451" marT="0" marB="0"/>
                </a:tc>
                <a:tc>
                  <a:txBody>
                    <a:bodyPr/>
                    <a:lstStyle/>
                    <a:p>
                      <a:pPr>
                        <a:lnSpc>
                          <a:spcPct val="115000"/>
                        </a:lnSpc>
                        <a:spcAft>
                          <a:spcPts val="0"/>
                        </a:spcAft>
                      </a:pPr>
                      <a:r>
                        <a:rPr lang="nb-NO" sz="1800" baseline="0">
                          <a:latin typeface="+mn-lt"/>
                          <a:ea typeface="Times New Roman"/>
                          <a:cs typeface="Times New Roman"/>
                        </a:rPr>
                        <a:t>3-5 blad, eller b</a:t>
                      </a:r>
                      <a:r>
                        <a:rPr lang="nb-NO" sz="1800" baseline="0">
                          <a:solidFill>
                            <a:srgbClr val="000000"/>
                          </a:solidFill>
                          <a:latin typeface="+mn-lt"/>
                          <a:ea typeface="Times New Roman"/>
                          <a:cs typeface="Times New Roman"/>
                        </a:rPr>
                        <a:t>lad er ca 10 cm i diameter</a:t>
                      </a:r>
                      <a:endParaRPr lang="nb-NO" sz="1800" baseline="0">
                        <a:latin typeface="+mn-lt"/>
                        <a:ea typeface="Calibri"/>
                        <a:cs typeface="Times New Roman"/>
                      </a:endParaRPr>
                    </a:p>
                  </a:txBody>
                  <a:tcPr marL="44451" marR="44451" marT="0" marB="0"/>
                </a:tc>
                <a:extLst>
                  <a:ext uri="{0D108BD9-81ED-4DB2-BD59-A6C34878D82A}">
                    <a16:rowId xmlns:a16="http://schemas.microsoft.com/office/drawing/2014/main" val="1746778671"/>
                  </a:ext>
                </a:extLst>
              </a:tr>
              <a:tr h="380239">
                <a:tc>
                  <a:txBody>
                    <a:bodyPr/>
                    <a:lstStyle/>
                    <a:p>
                      <a:pPr>
                        <a:lnSpc>
                          <a:spcPct val="115000"/>
                        </a:lnSpc>
                        <a:spcAft>
                          <a:spcPts val="0"/>
                        </a:spcAft>
                      </a:pPr>
                      <a:r>
                        <a:rPr lang="nb-NO" sz="1800" baseline="0">
                          <a:latin typeface="+mn-lt"/>
                          <a:ea typeface="Times New Roman"/>
                          <a:cs typeface="Times New Roman"/>
                        </a:rPr>
                        <a:t>Høymole (1-2 år)</a:t>
                      </a:r>
                      <a:endParaRPr lang="nb-NO" sz="1800" baseline="0">
                        <a:latin typeface="+mn-lt"/>
                        <a:ea typeface="Calibri"/>
                        <a:cs typeface="Times New Roman"/>
                      </a:endParaRPr>
                    </a:p>
                  </a:txBody>
                  <a:tcPr marL="44451" marR="44451" marT="0" marB="0"/>
                </a:tc>
                <a:tc>
                  <a:txBody>
                    <a:bodyPr/>
                    <a:lstStyle/>
                    <a:p>
                      <a:pPr>
                        <a:lnSpc>
                          <a:spcPct val="115000"/>
                        </a:lnSpc>
                        <a:spcAft>
                          <a:spcPts val="0"/>
                        </a:spcAft>
                      </a:pPr>
                      <a:r>
                        <a:rPr lang="nb-NO" sz="1800" baseline="0">
                          <a:latin typeface="+mn-lt"/>
                          <a:ea typeface="Times New Roman"/>
                          <a:cs typeface="Times New Roman"/>
                        </a:rPr>
                        <a:t>Stor rosett</a:t>
                      </a:r>
                      <a:endParaRPr lang="nb-NO" sz="1800" baseline="0">
                        <a:latin typeface="+mn-lt"/>
                        <a:ea typeface="Calibri"/>
                        <a:cs typeface="Times New Roman"/>
                      </a:endParaRPr>
                    </a:p>
                  </a:txBody>
                  <a:tcPr marL="44451" marR="44451" marT="0" marB="0"/>
                </a:tc>
                <a:extLst>
                  <a:ext uri="{0D108BD9-81ED-4DB2-BD59-A6C34878D82A}">
                    <a16:rowId xmlns:a16="http://schemas.microsoft.com/office/drawing/2014/main" val="313518459"/>
                  </a:ext>
                </a:extLst>
              </a:tr>
              <a:tr h="380239">
                <a:tc>
                  <a:txBody>
                    <a:bodyPr/>
                    <a:lstStyle/>
                    <a:p>
                      <a:pPr>
                        <a:lnSpc>
                          <a:spcPct val="115000"/>
                        </a:lnSpc>
                        <a:spcAft>
                          <a:spcPts val="0"/>
                        </a:spcAft>
                      </a:pPr>
                      <a:r>
                        <a:rPr lang="nb-NO" sz="1800" baseline="0">
                          <a:latin typeface="+mn-lt"/>
                          <a:ea typeface="Times New Roman"/>
                          <a:cs typeface="Times New Roman"/>
                        </a:rPr>
                        <a:t>Høymole (&gt; 2 år)</a:t>
                      </a:r>
                      <a:endParaRPr lang="nb-NO" sz="1800" baseline="0">
                        <a:latin typeface="+mn-lt"/>
                        <a:ea typeface="Calibri"/>
                        <a:cs typeface="Times New Roman"/>
                      </a:endParaRPr>
                    </a:p>
                  </a:txBody>
                  <a:tcPr marL="44451" marR="44451" marT="0" marB="0"/>
                </a:tc>
                <a:tc>
                  <a:txBody>
                    <a:bodyPr/>
                    <a:lstStyle/>
                    <a:p>
                      <a:pPr>
                        <a:lnSpc>
                          <a:spcPct val="115000"/>
                        </a:lnSpc>
                        <a:spcAft>
                          <a:spcPts val="0"/>
                        </a:spcAft>
                      </a:pPr>
                      <a:r>
                        <a:rPr lang="nb-NO" sz="1800" baseline="0" dirty="0">
                          <a:latin typeface="+mn-lt"/>
                          <a:ea typeface="Times New Roman"/>
                          <a:cs typeface="Times New Roman"/>
                        </a:rPr>
                        <a:t>Stengelstrekking</a:t>
                      </a:r>
                      <a:endParaRPr lang="nb-NO" sz="1800" baseline="0" dirty="0">
                        <a:latin typeface="+mn-lt"/>
                        <a:ea typeface="Calibri"/>
                        <a:cs typeface="Times New Roman"/>
                      </a:endParaRPr>
                    </a:p>
                  </a:txBody>
                  <a:tcPr marL="44451" marR="44451" marT="0" marB="0"/>
                </a:tc>
                <a:extLst>
                  <a:ext uri="{0D108BD9-81ED-4DB2-BD59-A6C34878D82A}">
                    <a16:rowId xmlns:a16="http://schemas.microsoft.com/office/drawing/2014/main" val="998121992"/>
                  </a:ext>
                </a:extLst>
              </a:tr>
            </a:tbl>
          </a:graphicData>
        </a:graphic>
      </p:graphicFrame>
      <p:sp>
        <p:nvSpPr>
          <p:cNvPr id="9" name="Plassholder for tekst 1">
            <a:extLst>
              <a:ext uri="{FF2B5EF4-FFF2-40B4-BE49-F238E27FC236}">
                <a16:creationId xmlns:a16="http://schemas.microsoft.com/office/drawing/2014/main" id="{1DA895B1-9D78-FE65-8060-EA100A6A3E34}"/>
              </a:ext>
            </a:extLst>
          </p:cNvPr>
          <p:cNvSpPr txBox="1">
            <a:spLocks/>
          </p:cNvSpPr>
          <p:nvPr/>
        </p:nvSpPr>
        <p:spPr>
          <a:xfrm>
            <a:off x="255524" y="981122"/>
            <a:ext cx="6462776" cy="431949"/>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altLang="nb-NO" sz="2400" b="1" dirty="0"/>
              <a:t>Kompensasjonspunkt, flerårige arter</a:t>
            </a:r>
            <a:endParaRPr lang="nb-NO" sz="2400" b="1" dirty="0">
              <a:ea typeface="+mj-ea"/>
              <a:cs typeface="+mj-cs"/>
            </a:endParaRPr>
          </a:p>
        </p:txBody>
      </p:sp>
      <p:sp>
        <p:nvSpPr>
          <p:cNvPr id="3" name="TekstSylinder 2">
            <a:extLst>
              <a:ext uri="{FF2B5EF4-FFF2-40B4-BE49-F238E27FC236}">
                <a16:creationId xmlns:a16="http://schemas.microsoft.com/office/drawing/2014/main" id="{BD633E46-961B-DE6E-B5DC-14E58DBBE6D2}"/>
              </a:ext>
            </a:extLst>
          </p:cNvPr>
          <p:cNvSpPr txBox="1"/>
          <p:nvPr/>
        </p:nvSpPr>
        <p:spPr>
          <a:xfrm>
            <a:off x="9702801" y="4559301"/>
            <a:ext cx="2209172" cy="276999"/>
          </a:xfrm>
          <a:prstGeom prst="rect">
            <a:avLst/>
          </a:prstGeom>
          <a:solidFill>
            <a:schemeClr val="tx1">
              <a:alpha val="50000"/>
            </a:schemeClr>
          </a:solidFill>
        </p:spPr>
        <p:txBody>
          <a:bodyPr wrap="square" rtlCol="0">
            <a:spAutoFit/>
          </a:bodyPr>
          <a:lstStyle/>
          <a:p>
            <a:pPr algn="r"/>
            <a:r>
              <a:rPr lang="nb-NO" sz="1200" dirty="0">
                <a:solidFill>
                  <a:schemeClr val="bg1"/>
                </a:solidFill>
              </a:rPr>
              <a:t>Foto: Erling Fløistad, NIBIO</a:t>
            </a:r>
          </a:p>
        </p:txBody>
      </p:sp>
      <p:pic>
        <p:nvPicPr>
          <p:cNvPr id="2" name="Bilde 1" descr="Et bilde som inneholder Grafikk, Font, grafisk design, design&#10;&#10;Automatisk generert beskrivelse">
            <a:extLst>
              <a:ext uri="{FF2B5EF4-FFF2-40B4-BE49-F238E27FC236}">
                <a16:creationId xmlns:a16="http://schemas.microsoft.com/office/drawing/2014/main" id="{89E72181-7BE7-BC91-D97B-7D6BACCCC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5F3178-67FE-B115-E400-B37FA91340D2}"/>
              </a:ext>
            </a:extLst>
          </p:cNvPr>
          <p:cNvSpPr>
            <a:spLocks noGrp="1"/>
          </p:cNvSpPr>
          <p:nvPr>
            <p:ph type="body" idx="1"/>
          </p:nvPr>
        </p:nvSpPr>
        <p:spPr>
          <a:xfrm>
            <a:off x="1774825" y="2278761"/>
            <a:ext cx="4215840" cy="468058"/>
          </a:xfrm>
        </p:spPr>
        <p:txBody>
          <a:bodyPr/>
          <a:lstStyle/>
          <a:p>
            <a:endParaRPr lang="nb-NO"/>
          </a:p>
        </p:txBody>
      </p:sp>
      <p:sp>
        <p:nvSpPr>
          <p:cNvPr id="3" name="Tittel 2">
            <a:extLst>
              <a:ext uri="{FF2B5EF4-FFF2-40B4-BE49-F238E27FC236}">
                <a16:creationId xmlns:a16="http://schemas.microsoft.com/office/drawing/2014/main" id="{E883CCA9-0E72-FA93-C1D6-237C5E69D69F}"/>
              </a:ext>
            </a:extLst>
          </p:cNvPr>
          <p:cNvSpPr>
            <a:spLocks noGrp="1"/>
          </p:cNvSpPr>
          <p:nvPr>
            <p:ph type="title"/>
          </p:nvPr>
        </p:nvSpPr>
        <p:spPr>
          <a:xfrm>
            <a:off x="948492" y="166350"/>
            <a:ext cx="8642350" cy="576951"/>
          </a:xfrm>
        </p:spPr>
        <p:txBody>
          <a:bodyPr>
            <a:normAutofit fontScale="90000"/>
          </a:bodyPr>
          <a:lstStyle/>
          <a:p>
            <a:r>
              <a:rPr lang="nb-NO" dirty="0"/>
              <a:t>2. Inndeling etter opptak og transport</a:t>
            </a:r>
          </a:p>
        </p:txBody>
      </p:sp>
      <p:sp>
        <p:nvSpPr>
          <p:cNvPr id="4" name="Plassholder for tekst 3">
            <a:extLst>
              <a:ext uri="{FF2B5EF4-FFF2-40B4-BE49-F238E27FC236}">
                <a16:creationId xmlns:a16="http://schemas.microsoft.com/office/drawing/2014/main" id="{8548986A-D428-7A90-9CF9-9A2422CD175B}"/>
              </a:ext>
            </a:extLst>
          </p:cNvPr>
          <p:cNvSpPr>
            <a:spLocks noGrp="1"/>
          </p:cNvSpPr>
          <p:nvPr>
            <p:ph type="body" sz="quarter" idx="13"/>
          </p:nvPr>
        </p:nvSpPr>
        <p:spPr>
          <a:xfrm>
            <a:off x="1774825" y="1463040"/>
            <a:ext cx="7200900" cy="662940"/>
          </a:xfrm>
        </p:spPr>
        <p:txBody>
          <a:bodyPr/>
          <a:lstStyle/>
          <a:p>
            <a:endParaRPr lang="nb-NO"/>
          </a:p>
        </p:txBody>
      </p:sp>
      <p:sp>
        <p:nvSpPr>
          <p:cNvPr id="6" name="Plassholder for innhold 5">
            <a:extLst>
              <a:ext uri="{FF2B5EF4-FFF2-40B4-BE49-F238E27FC236}">
                <a16:creationId xmlns:a16="http://schemas.microsoft.com/office/drawing/2014/main" id="{EA526CA5-94CC-D37C-113D-B60CC355C32D}"/>
              </a:ext>
            </a:extLst>
          </p:cNvPr>
          <p:cNvSpPr>
            <a:spLocks noGrp="1"/>
          </p:cNvSpPr>
          <p:nvPr>
            <p:ph idx="17"/>
          </p:nvPr>
        </p:nvSpPr>
        <p:spPr>
          <a:xfrm>
            <a:off x="1774825" y="2859727"/>
            <a:ext cx="4224992" cy="3052497"/>
          </a:xfrm>
        </p:spPr>
        <p:txBody>
          <a:bodyPr/>
          <a:lstStyle/>
          <a:p>
            <a:endParaRPr lang="nb-NO"/>
          </a:p>
        </p:txBody>
      </p:sp>
      <p:grpSp>
        <p:nvGrpSpPr>
          <p:cNvPr id="70" name="Gruppe 69">
            <a:extLst>
              <a:ext uri="{FF2B5EF4-FFF2-40B4-BE49-F238E27FC236}">
                <a16:creationId xmlns:a16="http://schemas.microsoft.com/office/drawing/2014/main" id="{966D30B2-E7F2-035F-C502-944851B9FE0E}"/>
              </a:ext>
            </a:extLst>
          </p:cNvPr>
          <p:cNvGrpSpPr/>
          <p:nvPr/>
        </p:nvGrpSpPr>
        <p:grpSpPr>
          <a:xfrm>
            <a:off x="948492" y="942713"/>
            <a:ext cx="9645161" cy="5222393"/>
            <a:chOff x="757764" y="696756"/>
            <a:chExt cx="9645161" cy="5222393"/>
          </a:xfrm>
        </p:grpSpPr>
        <p:graphicFrame>
          <p:nvGraphicFramePr>
            <p:cNvPr id="8" name="Tabell 3">
              <a:extLst>
                <a:ext uri="{FF2B5EF4-FFF2-40B4-BE49-F238E27FC236}">
                  <a16:creationId xmlns:a16="http://schemas.microsoft.com/office/drawing/2014/main" id="{97E5547D-0B5C-DA4C-083D-5A35E0455FB2}"/>
                </a:ext>
              </a:extLst>
            </p:cNvPr>
            <p:cNvGraphicFramePr>
              <a:graphicFrameLocks/>
            </p:cNvGraphicFramePr>
            <p:nvPr>
              <p:extLst>
                <p:ext uri="{D42A27DB-BD31-4B8C-83A1-F6EECF244321}">
                  <p14:modId xmlns:p14="http://schemas.microsoft.com/office/powerpoint/2010/main" val="724903005"/>
                </p:ext>
              </p:extLst>
            </p:nvPr>
          </p:nvGraphicFramePr>
          <p:xfrm>
            <a:off x="763540" y="699128"/>
            <a:ext cx="9639385" cy="5220021"/>
          </p:xfrm>
          <a:graphic>
            <a:graphicData uri="http://schemas.openxmlformats.org/drawingml/2006/table">
              <a:tbl>
                <a:tblPr firstRow="1" bandRow="1">
                  <a:tableStyleId>{5C22544A-7EE6-4342-B048-85BDC9FD1C3A}</a:tableStyleId>
                </a:tblPr>
                <a:tblGrid>
                  <a:gridCol w="2283143">
                    <a:extLst>
                      <a:ext uri="{9D8B030D-6E8A-4147-A177-3AD203B41FA5}">
                        <a16:colId xmlns:a16="http://schemas.microsoft.com/office/drawing/2014/main" val="1525540523"/>
                      </a:ext>
                    </a:extLst>
                  </a:gridCol>
                  <a:gridCol w="1497140">
                    <a:extLst>
                      <a:ext uri="{9D8B030D-6E8A-4147-A177-3AD203B41FA5}">
                        <a16:colId xmlns:a16="http://schemas.microsoft.com/office/drawing/2014/main" val="1436861479"/>
                      </a:ext>
                    </a:extLst>
                  </a:gridCol>
                  <a:gridCol w="2662596">
                    <a:extLst>
                      <a:ext uri="{9D8B030D-6E8A-4147-A177-3AD203B41FA5}">
                        <a16:colId xmlns:a16="http://schemas.microsoft.com/office/drawing/2014/main" val="2762197555"/>
                      </a:ext>
                    </a:extLst>
                  </a:gridCol>
                  <a:gridCol w="1113683">
                    <a:extLst>
                      <a:ext uri="{9D8B030D-6E8A-4147-A177-3AD203B41FA5}">
                        <a16:colId xmlns:a16="http://schemas.microsoft.com/office/drawing/2014/main" val="846534195"/>
                      </a:ext>
                    </a:extLst>
                  </a:gridCol>
                  <a:gridCol w="279169">
                    <a:extLst>
                      <a:ext uri="{9D8B030D-6E8A-4147-A177-3AD203B41FA5}">
                        <a16:colId xmlns:a16="http://schemas.microsoft.com/office/drawing/2014/main" val="911070352"/>
                      </a:ext>
                    </a:extLst>
                  </a:gridCol>
                  <a:gridCol w="1803654">
                    <a:extLst>
                      <a:ext uri="{9D8B030D-6E8A-4147-A177-3AD203B41FA5}">
                        <a16:colId xmlns:a16="http://schemas.microsoft.com/office/drawing/2014/main" val="4164400539"/>
                      </a:ext>
                    </a:extLst>
                  </a:gridCol>
                </a:tblGrid>
                <a:tr h="370840">
                  <a:tc gridSpan="2">
                    <a:txBody>
                      <a:bodyPr/>
                      <a:lstStyle/>
                      <a:p>
                        <a:pPr algn="ctr"/>
                        <a:r>
                          <a:rPr lang="nb-NO" sz="1600"/>
                          <a:t>Bladvirkende midler</a:t>
                        </a:r>
                      </a:p>
                    </a:txBody>
                    <a:tcPr/>
                  </a:tc>
                  <a:tc hMerge="1">
                    <a:txBody>
                      <a:bodyPr/>
                      <a:lstStyle/>
                      <a:p>
                        <a:endParaRPr lang="nb-NO"/>
                      </a:p>
                    </a:txBody>
                    <a:tcPr/>
                  </a:tc>
                  <a:tc>
                    <a:txBody>
                      <a:bodyPr/>
                      <a:lstStyle/>
                      <a:p>
                        <a:pPr algn="ctr"/>
                        <a:r>
                          <a:rPr lang="nb-NO" sz="1600"/>
                          <a:t>Blad- og jordvirkende midler</a:t>
                        </a:r>
                      </a:p>
                    </a:txBody>
                    <a:tcPr/>
                  </a:tc>
                  <a:tc gridSpan="3">
                    <a:txBody>
                      <a:bodyPr/>
                      <a:lstStyle/>
                      <a:p>
                        <a:pPr algn="ctr"/>
                        <a:r>
                          <a:rPr lang="nb-NO" sz="1600"/>
                          <a:t>Jordvirkende midler</a:t>
                        </a:r>
                      </a:p>
                    </a:txBody>
                    <a:tcPr/>
                  </a:tc>
                  <a:tc hMerge="1">
                    <a:txBody>
                      <a:bodyPr/>
                      <a:lstStyle/>
                      <a:p>
                        <a:endParaRPr lang="nb-NO"/>
                      </a:p>
                    </a:txBody>
                    <a:tcPr/>
                  </a:tc>
                  <a:tc hMerge="1">
                    <a:txBody>
                      <a:bodyPr/>
                      <a:lstStyle/>
                      <a:p>
                        <a:endParaRPr lang="nb-NO" sz="1800"/>
                      </a:p>
                    </a:txBody>
                    <a:tcPr/>
                  </a:tc>
                  <a:extLst>
                    <a:ext uri="{0D108BD9-81ED-4DB2-BD59-A6C34878D82A}">
                      <a16:rowId xmlns:a16="http://schemas.microsoft.com/office/drawing/2014/main" val="3085792747"/>
                    </a:ext>
                  </a:extLst>
                </a:tr>
                <a:tr h="1095061">
                  <a:tc>
                    <a:txBody>
                      <a:bodyPr/>
                      <a:lstStyle/>
                      <a:p>
                        <a:endParaRPr lang="nb-NO" sz="1600"/>
                      </a:p>
                    </a:txBody>
                    <a:tcPr/>
                  </a:tc>
                  <a:tc>
                    <a:txBody>
                      <a:bodyPr/>
                      <a:lstStyle/>
                      <a:p>
                        <a:endParaRPr lang="nb-NO" sz="1600" dirty="0"/>
                      </a:p>
                    </a:txBody>
                    <a:tcPr/>
                  </a:tc>
                  <a:tc>
                    <a:txBody>
                      <a:bodyPr/>
                      <a:lstStyle/>
                      <a:p>
                        <a:endParaRPr lang="nb-NO" sz="1600"/>
                      </a:p>
                    </a:txBody>
                    <a:tcPr/>
                  </a:tc>
                  <a:tc gridSpan="2">
                    <a:txBody>
                      <a:bodyPr/>
                      <a:lstStyle/>
                      <a:p>
                        <a:endParaRPr lang="nb-NO" sz="1600"/>
                      </a:p>
                    </a:txBody>
                    <a:tcPr/>
                  </a:tc>
                  <a:tc hMerge="1">
                    <a:txBody>
                      <a:bodyPr/>
                      <a:lstStyle/>
                      <a:p>
                        <a:endParaRPr lang="nb-NO" sz="1800"/>
                      </a:p>
                    </a:txBody>
                    <a:tcPr/>
                  </a:tc>
                  <a:tc>
                    <a:txBody>
                      <a:bodyPr/>
                      <a:lstStyle/>
                      <a:p>
                        <a:endParaRPr lang="nb-NO" sz="1600"/>
                      </a:p>
                    </a:txBody>
                    <a:tcPr/>
                  </a:tc>
                  <a:extLst>
                    <a:ext uri="{0D108BD9-81ED-4DB2-BD59-A6C34878D82A}">
                      <a16:rowId xmlns:a16="http://schemas.microsoft.com/office/drawing/2014/main" val="4272770586"/>
                    </a:ext>
                  </a:extLst>
                </a:tr>
                <a:tr h="370840">
                  <a:tc>
                    <a:txBody>
                      <a:bodyPr/>
                      <a:lstStyle/>
                      <a:p>
                        <a:r>
                          <a:rPr lang="nb-NO" sz="1600" dirty="0"/>
                          <a:t>Kontaktvirkende</a:t>
                        </a:r>
                      </a:p>
                    </a:txBody>
                    <a:tcPr/>
                  </a:tc>
                  <a:tc gridSpan="4">
                    <a:txBody>
                      <a:bodyPr/>
                      <a:lstStyle/>
                      <a:p>
                        <a:pPr algn="ctr"/>
                        <a:r>
                          <a:rPr lang="nb-NO" sz="1600" dirty="0"/>
                          <a:t>Systemiske</a:t>
                        </a:r>
                      </a:p>
                    </a:txBody>
                    <a:tcPr>
                      <a:solidFill>
                        <a:schemeClr val="accent5">
                          <a:lumMod val="75000"/>
                        </a:schemeClr>
                      </a:solidFill>
                    </a:tcPr>
                  </a:tc>
                  <a:tc hMerge="1">
                    <a:txBody>
                      <a:bodyPr/>
                      <a:lstStyle/>
                      <a:p>
                        <a:endParaRPr lang="nb-NO"/>
                      </a:p>
                    </a:txBody>
                    <a:tcPr/>
                  </a:tc>
                  <a:tc hMerge="1">
                    <a:txBody>
                      <a:bodyPr/>
                      <a:lstStyle/>
                      <a:p>
                        <a:endParaRPr lang="nb-NO"/>
                      </a:p>
                    </a:txBody>
                    <a:tcPr/>
                  </a:tc>
                  <a:tc hMerge="1">
                    <a:txBody>
                      <a:bodyPr/>
                      <a:lstStyle/>
                      <a:p>
                        <a:r>
                          <a:rPr lang="nb-NO" sz="1800"/>
                          <a:t>Kontaktvirkende </a:t>
                        </a:r>
                      </a:p>
                      <a:p>
                        <a:r>
                          <a:rPr lang="nb-NO" sz="1800"/>
                          <a:t>(på spirende frø)</a:t>
                        </a:r>
                      </a:p>
                    </a:txBody>
                    <a:tcPr/>
                  </a:tc>
                  <a:tc>
                    <a:txBody>
                      <a:bodyPr/>
                      <a:lstStyle/>
                      <a:p>
                        <a:r>
                          <a:rPr lang="nb-NO" sz="1600" dirty="0"/>
                          <a:t>Kontaktvirkende </a:t>
                        </a:r>
                      </a:p>
                      <a:p>
                        <a:r>
                          <a:rPr lang="nb-NO" sz="1600" dirty="0"/>
                          <a:t>(på spirende frø)</a:t>
                        </a:r>
                      </a:p>
                    </a:txBody>
                    <a:tcPr/>
                  </a:tc>
                  <a:extLst>
                    <a:ext uri="{0D108BD9-81ED-4DB2-BD59-A6C34878D82A}">
                      <a16:rowId xmlns:a16="http://schemas.microsoft.com/office/drawing/2014/main" val="1947072896"/>
                    </a:ext>
                  </a:extLst>
                </a:tr>
                <a:tr h="370840">
                  <a:tc gridSpan="6">
                    <a:txBody>
                      <a:bodyPr/>
                      <a:lstStyle/>
                      <a:p>
                        <a:pPr algn="ctr"/>
                        <a:r>
                          <a:rPr lang="nb-NO" altLang="nb-NO" sz="1600" dirty="0">
                            <a:solidFill>
                              <a:srgbClr val="000000"/>
                            </a:solidFill>
                          </a:rPr>
                          <a:t>------------------------------------------------- Eksempler (ugrasmidler) ---------------------------------------------------------</a:t>
                        </a:r>
                        <a:endParaRPr lang="nb-NO" sz="1600" dirty="0"/>
                      </a:p>
                    </a:txBody>
                    <a:tcPr/>
                  </a:tc>
                  <a:tc hMerge="1">
                    <a:txBody>
                      <a:bodyPr/>
                      <a:lstStyle/>
                      <a:p>
                        <a:r>
                          <a:rPr lang="nb-NO" altLang="nb-NO" sz="1400">
                            <a:solidFill>
                              <a:srgbClr val="000000"/>
                            </a:solidFill>
                          </a:rPr>
                          <a:t>Eksempler (ugrasmidler)</a:t>
                        </a:r>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pPr algn="ctr"/>
                        <a:endParaRPr lang="nb-NO" sz="1800"/>
                      </a:p>
                    </a:txBody>
                    <a:tcPr/>
                  </a:tc>
                  <a:extLst>
                    <a:ext uri="{0D108BD9-81ED-4DB2-BD59-A6C34878D82A}">
                      <a16:rowId xmlns:a16="http://schemas.microsoft.com/office/drawing/2014/main" val="2454179024"/>
                    </a:ext>
                  </a:extLst>
                </a:tr>
                <a:tr h="370840">
                  <a:tc>
                    <a:txBody>
                      <a:bodyPr/>
                      <a:lstStyle/>
                      <a:p>
                        <a:pPr algn="ctr"/>
                        <a:r>
                          <a:rPr lang="nb-NO" altLang="nb-NO" sz="1600" i="1" err="1">
                            <a:solidFill>
                              <a:srgbClr val="000000"/>
                            </a:solidFill>
                          </a:rPr>
                          <a:t>Bentazon</a:t>
                        </a:r>
                        <a:endParaRPr lang="nb-NO" altLang="nb-NO" sz="1600" i="1">
                          <a:solidFill>
                            <a:srgbClr val="000000"/>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nb-NO" altLang="nb-NO" sz="1600" err="1">
                            <a:solidFill>
                              <a:srgbClr val="000000"/>
                            </a:solidFill>
                          </a:rPr>
                          <a:t>Basagran</a:t>
                        </a:r>
                        <a:r>
                          <a:rPr lang="nb-NO" altLang="nb-NO" sz="1600">
                            <a:solidFill>
                              <a:srgbClr val="000000"/>
                            </a:solidFill>
                          </a:rPr>
                          <a:t> SG</a:t>
                        </a:r>
                        <a:endParaRPr lang="nb-NO" altLang="nb-NO" sz="1600"/>
                      </a:p>
                      <a:p>
                        <a:pPr algn="ctr"/>
                        <a:endParaRPr lang="nb-NO" sz="1600"/>
                      </a:p>
                    </a:txBody>
                    <a:tcPr/>
                  </a:tc>
                  <a:tc>
                    <a:txBody>
                      <a:bodyPr/>
                      <a:lstStyle/>
                      <a:p>
                        <a:pPr algn="ctr"/>
                        <a:r>
                          <a:rPr lang="nb-NO" sz="1600" i="1"/>
                          <a:t>glyfosat</a:t>
                        </a:r>
                      </a:p>
                      <a:p>
                        <a:pPr algn="ctr"/>
                        <a:r>
                          <a:rPr lang="nb-NO" sz="1600"/>
                          <a:t>Roundup Flex</a:t>
                        </a:r>
                      </a:p>
                    </a:txBody>
                    <a:tcPr/>
                  </a:tc>
                  <a:tc>
                    <a:txBody>
                      <a:bodyPr/>
                      <a:lstStyle/>
                      <a:p>
                        <a:pPr algn="ctr"/>
                        <a:r>
                          <a:rPr lang="nb-NO" sz="1600" i="1" err="1"/>
                          <a:t>metamitron</a:t>
                        </a:r>
                        <a:endParaRPr lang="nb-NO" sz="1600" i="1"/>
                      </a:p>
                      <a:p>
                        <a:pPr algn="ctr"/>
                        <a:r>
                          <a:rPr lang="nb-NO" sz="1600" err="1"/>
                          <a:t>Goltix</a:t>
                        </a:r>
                        <a:endParaRPr lang="nb-NO" sz="1600"/>
                      </a:p>
                    </a:txBody>
                    <a:tcPr/>
                  </a:tc>
                  <a:tc>
                    <a:txBody>
                      <a:bodyPr/>
                      <a:lstStyle/>
                      <a:p>
                        <a:pPr algn="ctr"/>
                        <a:r>
                          <a:rPr lang="nb-NO" sz="1600" i="1" err="1"/>
                          <a:t>isoksaben</a:t>
                        </a:r>
                        <a:endParaRPr lang="nb-NO" sz="1600" i="1"/>
                      </a:p>
                      <a:p>
                        <a:pPr algn="ctr"/>
                        <a:r>
                          <a:rPr lang="nb-NO" sz="1600"/>
                          <a:t>Gallery</a:t>
                        </a:r>
                      </a:p>
                    </a:txBody>
                    <a:tcPr/>
                  </a:tc>
                  <a:tc gridSpan="2">
                    <a:txBody>
                      <a:bodyPr/>
                      <a:lstStyle/>
                      <a:p>
                        <a:pPr algn="ctr"/>
                        <a:r>
                          <a:rPr lang="nb-NO" sz="1600" i="1" err="1"/>
                          <a:t>aklonifen</a:t>
                        </a:r>
                        <a:endParaRPr lang="nb-NO" sz="1600" i="1"/>
                      </a:p>
                      <a:p>
                        <a:pPr algn="ctr"/>
                        <a:r>
                          <a:rPr lang="nb-NO" sz="1600"/>
                          <a:t>Fenix</a:t>
                        </a:r>
                      </a:p>
                    </a:txBody>
                    <a:tcPr/>
                  </a:tc>
                  <a:tc hMerge="1">
                    <a:txBody>
                      <a:bodyPr/>
                      <a:lstStyle/>
                      <a:p>
                        <a:pPr algn="ctr"/>
                        <a:endParaRPr lang="nb-NO" sz="1800"/>
                      </a:p>
                    </a:txBody>
                    <a:tcPr/>
                  </a:tc>
                  <a:extLst>
                    <a:ext uri="{0D108BD9-81ED-4DB2-BD59-A6C34878D82A}">
                      <a16:rowId xmlns:a16="http://schemas.microsoft.com/office/drawing/2014/main" val="613637914"/>
                    </a:ext>
                  </a:extLst>
                </a:tr>
                <a:tr h="370840">
                  <a:tc>
                    <a:txBody>
                      <a:bodyPr/>
                      <a:lstStyle/>
                      <a:p>
                        <a:pPr algn="ctr"/>
                        <a:r>
                          <a:rPr lang="nb-NO" sz="1600"/>
                          <a:t>Svimiddel </a:t>
                        </a:r>
                      </a:p>
                      <a:p>
                        <a:pPr algn="ctr"/>
                        <a:r>
                          <a:rPr lang="nb-NO" sz="1600"/>
                          <a:t>(eddiksyre eller </a:t>
                        </a:r>
                      </a:p>
                      <a:p>
                        <a:pPr algn="ctr"/>
                        <a:r>
                          <a:rPr lang="nb-NO" sz="1600"/>
                          <a:t>pelargonsyre)</a:t>
                        </a:r>
                      </a:p>
                    </a:txBody>
                    <a:tcPr/>
                  </a:tc>
                  <a:tc>
                    <a:txBody>
                      <a:bodyPr/>
                      <a:lstStyle/>
                      <a:p>
                        <a:pPr algn="ctr"/>
                        <a:r>
                          <a:rPr lang="nb-NO" sz="1600" i="1"/>
                          <a:t>metribuzin</a:t>
                        </a:r>
                      </a:p>
                      <a:p>
                        <a:pPr algn="ctr"/>
                        <a:r>
                          <a:rPr lang="nb-NO" sz="1600"/>
                          <a:t>Sencor</a:t>
                        </a:r>
                      </a:p>
                    </a:txBody>
                    <a:tcPr/>
                  </a:tc>
                  <a:tc>
                    <a:txBody>
                      <a:bodyPr/>
                      <a:lstStyle/>
                      <a:p>
                        <a:endParaRPr lang="nb-NO" sz="1600"/>
                      </a:p>
                    </a:txBody>
                    <a:tcPr/>
                  </a:tc>
                  <a:tc>
                    <a:txBody>
                      <a:bodyPr/>
                      <a:lstStyle/>
                      <a:p>
                        <a:endParaRPr lang="nb-NO" sz="1600"/>
                      </a:p>
                    </a:txBody>
                    <a:tcPr/>
                  </a:tc>
                  <a:tc gridSpan="2">
                    <a:txBody>
                      <a:bodyPr/>
                      <a:lstStyle/>
                      <a:p>
                        <a:endParaRPr lang="nb-NO" sz="1600"/>
                      </a:p>
                    </a:txBody>
                    <a:tcPr/>
                  </a:tc>
                  <a:tc hMerge="1">
                    <a:txBody>
                      <a:bodyPr/>
                      <a:lstStyle/>
                      <a:p>
                        <a:endParaRPr lang="nb-NO" sz="1800"/>
                      </a:p>
                    </a:txBody>
                    <a:tcPr/>
                  </a:tc>
                  <a:extLst>
                    <a:ext uri="{0D108BD9-81ED-4DB2-BD59-A6C34878D82A}">
                      <a16:rowId xmlns:a16="http://schemas.microsoft.com/office/drawing/2014/main" val="1726518251"/>
                    </a:ext>
                  </a:extLst>
                </a:tr>
                <a:tr h="370840">
                  <a:tc>
                    <a:txBody>
                      <a:bodyPr/>
                      <a:lstStyle/>
                      <a:p>
                        <a:pPr algn="ctr"/>
                        <a:endParaRPr lang="nb-NO" sz="160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b-NO" altLang="nb-NO" sz="1600" i="1" err="1">
                            <a:solidFill>
                              <a:srgbClr val="000000"/>
                            </a:solidFill>
                          </a:rPr>
                          <a:t>sykloksydim</a:t>
                        </a:r>
                        <a:endParaRPr lang="nb-NO" altLang="nb-NO" sz="1600" i="1">
                          <a:solidFill>
                            <a:srgbClr val="000000"/>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nb-NO" altLang="nb-NO" sz="1600"/>
                          <a:t>Focus Ultra</a:t>
                        </a:r>
                      </a:p>
                    </a:txBody>
                    <a:tcPr/>
                  </a:tc>
                  <a:tc>
                    <a:txBody>
                      <a:bodyPr/>
                      <a:lstStyle/>
                      <a:p>
                        <a:endParaRPr lang="nb-NO" sz="1600"/>
                      </a:p>
                    </a:txBody>
                    <a:tcPr/>
                  </a:tc>
                  <a:tc>
                    <a:txBody>
                      <a:bodyPr/>
                      <a:lstStyle/>
                      <a:p>
                        <a:endParaRPr lang="nb-NO" sz="1600"/>
                      </a:p>
                    </a:txBody>
                    <a:tcPr/>
                  </a:tc>
                  <a:tc gridSpan="2">
                    <a:txBody>
                      <a:bodyPr/>
                      <a:lstStyle/>
                      <a:p>
                        <a:endParaRPr lang="nb-NO" sz="1600"/>
                      </a:p>
                    </a:txBody>
                    <a:tcPr/>
                  </a:tc>
                  <a:tc hMerge="1">
                    <a:txBody>
                      <a:bodyPr/>
                      <a:lstStyle/>
                      <a:p>
                        <a:endParaRPr lang="nb-NO" sz="1800"/>
                      </a:p>
                    </a:txBody>
                    <a:tcPr/>
                  </a:tc>
                  <a:extLst>
                    <a:ext uri="{0D108BD9-81ED-4DB2-BD59-A6C34878D82A}">
                      <a16:rowId xmlns:a16="http://schemas.microsoft.com/office/drawing/2014/main" val="3323863125"/>
                    </a:ext>
                  </a:extLst>
                </a:tr>
                <a:tr h="370840">
                  <a:tc>
                    <a:txBody>
                      <a:bodyPr/>
                      <a:lstStyle/>
                      <a:p>
                        <a:pPr algn="ctr"/>
                        <a:endParaRPr lang="nb-NO" sz="1600"/>
                      </a:p>
                    </a:txBody>
                    <a:tcPr/>
                  </a:tc>
                  <a:tc>
                    <a:txBody>
                      <a:bodyPr/>
                      <a:lstStyle/>
                      <a:p>
                        <a:pPr algn="ctr"/>
                        <a:r>
                          <a:rPr lang="nb-NO" sz="1600"/>
                          <a:t>MCPA</a:t>
                        </a:r>
                      </a:p>
                    </a:txBody>
                    <a:tcPr/>
                  </a:tc>
                  <a:tc>
                    <a:txBody>
                      <a:bodyPr/>
                      <a:lstStyle/>
                      <a:p>
                        <a:endParaRPr lang="nb-NO" sz="1600"/>
                      </a:p>
                    </a:txBody>
                    <a:tcPr/>
                  </a:tc>
                  <a:tc>
                    <a:txBody>
                      <a:bodyPr/>
                      <a:lstStyle/>
                      <a:p>
                        <a:endParaRPr lang="nb-NO" sz="1600"/>
                      </a:p>
                    </a:txBody>
                    <a:tcPr/>
                  </a:tc>
                  <a:tc gridSpan="2">
                    <a:txBody>
                      <a:bodyPr/>
                      <a:lstStyle/>
                      <a:p>
                        <a:endParaRPr lang="nb-NO" sz="1600" dirty="0"/>
                      </a:p>
                    </a:txBody>
                    <a:tcPr/>
                  </a:tc>
                  <a:tc hMerge="1">
                    <a:txBody>
                      <a:bodyPr/>
                      <a:lstStyle/>
                      <a:p>
                        <a:endParaRPr lang="nb-NO" sz="1800"/>
                      </a:p>
                    </a:txBody>
                    <a:tcPr/>
                  </a:tc>
                  <a:extLst>
                    <a:ext uri="{0D108BD9-81ED-4DB2-BD59-A6C34878D82A}">
                      <a16:rowId xmlns:a16="http://schemas.microsoft.com/office/drawing/2014/main" val="1251941580"/>
                    </a:ext>
                  </a:extLst>
                </a:tr>
              </a:tbl>
            </a:graphicData>
          </a:graphic>
        </p:graphicFrame>
        <p:sp>
          <p:nvSpPr>
            <p:cNvPr id="9" name="Rectangle 348">
              <a:extLst>
                <a:ext uri="{FF2B5EF4-FFF2-40B4-BE49-F238E27FC236}">
                  <a16:creationId xmlns:a16="http://schemas.microsoft.com/office/drawing/2014/main" id="{5085BA46-438D-CF44-5F99-CD927E164853}"/>
                </a:ext>
              </a:extLst>
            </p:cNvPr>
            <p:cNvSpPr>
              <a:spLocks noChangeArrowheads="1"/>
            </p:cNvSpPr>
            <p:nvPr/>
          </p:nvSpPr>
          <p:spPr bwMode="auto">
            <a:xfrm>
              <a:off x="757764" y="696756"/>
              <a:ext cx="3823716" cy="5220022"/>
            </a:xfrm>
            <a:prstGeom prst="rect">
              <a:avLst/>
            </a:prstGeom>
            <a:solidFill>
              <a:srgbClr val="99FF99">
                <a:alpha val="30000"/>
              </a:srgbClr>
            </a:solidFill>
            <a:ln>
              <a:noFill/>
            </a:ln>
          </p:spPr>
          <p:txBody>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10" name="Rectangle 347">
              <a:extLst>
                <a:ext uri="{FF2B5EF4-FFF2-40B4-BE49-F238E27FC236}">
                  <a16:creationId xmlns:a16="http://schemas.microsoft.com/office/drawing/2014/main" id="{5B565358-1E51-E490-A25C-6432D8761EB8}"/>
                </a:ext>
              </a:extLst>
            </p:cNvPr>
            <p:cNvSpPr>
              <a:spLocks noChangeArrowheads="1"/>
            </p:cNvSpPr>
            <p:nvPr/>
          </p:nvSpPr>
          <p:spPr bwMode="auto">
            <a:xfrm>
              <a:off x="7229065" y="696756"/>
              <a:ext cx="3168083" cy="5220022"/>
            </a:xfrm>
            <a:prstGeom prst="rect">
              <a:avLst/>
            </a:prstGeom>
            <a:solidFill>
              <a:srgbClr val="E0D6CE">
                <a:alpha val="50000"/>
              </a:srgbClr>
            </a:solidFill>
            <a:ln>
              <a:noFill/>
            </a:ln>
          </p:spPr>
          <p:txBody>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pic>
          <p:nvPicPr>
            <p:cNvPr id="11" name="Picture 36" descr="side6 var -23a copy">
              <a:extLst>
                <a:ext uri="{FF2B5EF4-FFF2-40B4-BE49-F238E27FC236}">
                  <a16:creationId xmlns:a16="http://schemas.microsoft.com/office/drawing/2014/main" id="{0462DDB7-FB00-83A2-F53E-37EF5D7E6A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3096" y="1351524"/>
              <a:ext cx="719243"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061" descr="20">
              <a:extLst>
                <a:ext uri="{FF2B5EF4-FFF2-40B4-BE49-F238E27FC236}">
                  <a16:creationId xmlns:a16="http://schemas.microsoft.com/office/drawing/2014/main" id="{F74EB45C-2627-3D62-C8DB-356640390D4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88" t="11163" r="26792" b="27542"/>
            <a:stretch/>
          </p:blipFill>
          <p:spPr bwMode="auto">
            <a:xfrm>
              <a:off x="5456691" y="1370358"/>
              <a:ext cx="778908" cy="10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Bilde 68">
              <a:extLst>
                <a:ext uri="{FF2B5EF4-FFF2-40B4-BE49-F238E27FC236}">
                  <a16:creationId xmlns:a16="http://schemas.microsoft.com/office/drawing/2014/main" id="{FDAB0EE1-3979-4DAA-BCA9-579992A7EB2E}"/>
                </a:ext>
              </a:extLst>
            </p:cNvPr>
            <p:cNvPicPr>
              <a:picLocks noChangeAspect="1"/>
            </p:cNvPicPr>
            <p:nvPr/>
          </p:nvPicPr>
          <p:blipFill>
            <a:blip r:embed="rId4"/>
            <a:stretch>
              <a:fillRect/>
            </a:stretch>
          </p:blipFill>
          <p:spPr>
            <a:xfrm>
              <a:off x="8522237" y="1347186"/>
              <a:ext cx="672617" cy="1044000"/>
            </a:xfrm>
            <a:prstGeom prst="rect">
              <a:avLst/>
            </a:prstGeom>
          </p:spPr>
        </p:pic>
      </p:grpSp>
      <p:grpSp>
        <p:nvGrpSpPr>
          <p:cNvPr id="71" name="Group 1088">
            <a:extLst>
              <a:ext uri="{FF2B5EF4-FFF2-40B4-BE49-F238E27FC236}">
                <a16:creationId xmlns:a16="http://schemas.microsoft.com/office/drawing/2014/main" id="{D7441C4F-17C1-815E-84FC-FCEE4EB880AB}"/>
              </a:ext>
            </a:extLst>
          </p:cNvPr>
          <p:cNvGrpSpPr>
            <a:grpSpLocks/>
          </p:cNvGrpSpPr>
          <p:nvPr/>
        </p:nvGrpSpPr>
        <p:grpSpPr bwMode="auto">
          <a:xfrm>
            <a:off x="8739091" y="2187319"/>
            <a:ext cx="672617" cy="462887"/>
            <a:chOff x="1728" y="2304"/>
            <a:chExt cx="1616" cy="1031"/>
          </a:xfrm>
        </p:grpSpPr>
        <p:grpSp>
          <p:nvGrpSpPr>
            <p:cNvPr id="72" name="Group 1056">
              <a:extLst>
                <a:ext uri="{FF2B5EF4-FFF2-40B4-BE49-F238E27FC236}">
                  <a16:creationId xmlns:a16="http://schemas.microsoft.com/office/drawing/2014/main" id="{DD9BF42B-4795-C032-CFB7-7B2D3999E289}"/>
                </a:ext>
              </a:extLst>
            </p:cNvPr>
            <p:cNvGrpSpPr>
              <a:grpSpLocks/>
            </p:cNvGrpSpPr>
            <p:nvPr/>
          </p:nvGrpSpPr>
          <p:grpSpPr bwMode="auto">
            <a:xfrm>
              <a:off x="1872" y="2304"/>
              <a:ext cx="1472" cy="768"/>
              <a:chOff x="1152" y="2364"/>
              <a:chExt cx="1472" cy="768"/>
            </a:xfrm>
          </p:grpSpPr>
          <p:sp>
            <p:nvSpPr>
              <p:cNvPr id="89" name="Freeform 1031">
                <a:extLst>
                  <a:ext uri="{FF2B5EF4-FFF2-40B4-BE49-F238E27FC236}">
                    <a16:creationId xmlns:a16="http://schemas.microsoft.com/office/drawing/2014/main" id="{4BC19ABF-1C08-0F5B-18E8-6C3D5D7692ED}"/>
                  </a:ext>
                </a:extLst>
              </p:cNvPr>
              <p:cNvSpPr>
                <a:spLocks/>
              </p:cNvSpPr>
              <p:nvPr/>
            </p:nvSpPr>
            <p:spPr bwMode="auto">
              <a:xfrm>
                <a:off x="1152" y="2376"/>
                <a:ext cx="735" cy="750"/>
              </a:xfrm>
              <a:custGeom>
                <a:avLst/>
                <a:gdLst>
                  <a:gd name="T0" fmla="*/ 300 w 551"/>
                  <a:gd name="T1" fmla="*/ 0 h 1000"/>
                  <a:gd name="T2" fmla="*/ 187 w 551"/>
                  <a:gd name="T3" fmla="*/ 38 h 1000"/>
                  <a:gd name="T4" fmla="*/ 1060 w 551"/>
                  <a:gd name="T5" fmla="*/ 50 h 1000"/>
                  <a:gd name="T6" fmla="*/ 2160 w 551"/>
                  <a:gd name="T7" fmla="*/ 62 h 1000"/>
                  <a:gd name="T8" fmla="*/ 2920 w 551"/>
                  <a:gd name="T9" fmla="*/ 71 h 1000"/>
                  <a:gd name="T10" fmla="*/ 4222 w 551"/>
                  <a:gd name="T11" fmla="*/ 89 h 1000"/>
                  <a:gd name="T12" fmla="*/ 4870 w 551"/>
                  <a:gd name="T13" fmla="*/ 96 h 1000"/>
                  <a:gd name="T14" fmla="*/ 5519 w 551"/>
                  <a:gd name="T15" fmla="*/ 101 h 1000"/>
                  <a:gd name="T16" fmla="*/ 0 60000 65536"/>
                  <a:gd name="T17" fmla="*/ 0 60000 65536"/>
                  <a:gd name="T18" fmla="*/ 0 60000 65536"/>
                  <a:gd name="T19" fmla="*/ 0 60000 65536"/>
                  <a:gd name="T20" fmla="*/ 0 60000 65536"/>
                  <a:gd name="T21" fmla="*/ 0 60000 65536"/>
                  <a:gd name="T22" fmla="*/ 0 60000 65536"/>
                  <a:gd name="T23" fmla="*/ 0 60000 65536"/>
                  <a:gd name="T24" fmla="*/ 0 w 551"/>
                  <a:gd name="T25" fmla="*/ 0 h 1000"/>
                  <a:gd name="T26" fmla="*/ 551 w 551"/>
                  <a:gd name="T27" fmla="*/ 1000 h 1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1" h="1000">
                    <a:moveTo>
                      <a:pt x="30" y="0"/>
                    </a:moveTo>
                    <a:cubicBezTo>
                      <a:pt x="0" y="151"/>
                      <a:pt x="4" y="165"/>
                      <a:pt x="19" y="381"/>
                    </a:cubicBezTo>
                    <a:cubicBezTo>
                      <a:pt x="22" y="426"/>
                      <a:pt x="67" y="487"/>
                      <a:pt x="106" y="500"/>
                    </a:cubicBezTo>
                    <a:cubicBezTo>
                      <a:pt x="141" y="548"/>
                      <a:pt x="181" y="565"/>
                      <a:pt x="215" y="609"/>
                    </a:cubicBezTo>
                    <a:cubicBezTo>
                      <a:pt x="283" y="697"/>
                      <a:pt x="227" y="654"/>
                      <a:pt x="291" y="696"/>
                    </a:cubicBezTo>
                    <a:cubicBezTo>
                      <a:pt x="334" y="761"/>
                      <a:pt x="378" y="827"/>
                      <a:pt x="421" y="892"/>
                    </a:cubicBezTo>
                    <a:cubicBezTo>
                      <a:pt x="438" y="917"/>
                      <a:pt x="460" y="940"/>
                      <a:pt x="486" y="957"/>
                    </a:cubicBezTo>
                    <a:cubicBezTo>
                      <a:pt x="508" y="971"/>
                      <a:pt x="551" y="1000"/>
                      <a:pt x="551" y="100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90" name="Freeform 1032">
                <a:extLst>
                  <a:ext uri="{FF2B5EF4-FFF2-40B4-BE49-F238E27FC236}">
                    <a16:creationId xmlns:a16="http://schemas.microsoft.com/office/drawing/2014/main" id="{3972D387-EEAE-6584-E176-745C42603A74}"/>
                  </a:ext>
                </a:extLst>
              </p:cNvPr>
              <p:cNvSpPr>
                <a:spLocks/>
              </p:cNvSpPr>
              <p:nvPr/>
            </p:nvSpPr>
            <p:spPr bwMode="auto">
              <a:xfrm>
                <a:off x="1680" y="2387"/>
                <a:ext cx="725" cy="719"/>
              </a:xfrm>
              <a:custGeom>
                <a:avLst/>
                <a:gdLst>
                  <a:gd name="T0" fmla="*/ 1 w 544"/>
                  <a:gd name="T1" fmla="*/ 1 h 959"/>
                  <a:gd name="T2" fmla="*/ 219 w 544"/>
                  <a:gd name="T3" fmla="*/ 27 h 959"/>
                  <a:gd name="T4" fmla="*/ 3032 w 544"/>
                  <a:gd name="T5" fmla="*/ 66 h 959"/>
                  <a:gd name="T6" fmla="*/ 3904 w 544"/>
                  <a:gd name="T7" fmla="*/ 79 h 959"/>
                  <a:gd name="T8" fmla="*/ 4226 w 544"/>
                  <a:gd name="T9" fmla="*/ 82 h 959"/>
                  <a:gd name="T10" fmla="*/ 4987 w 544"/>
                  <a:gd name="T11" fmla="*/ 91 h 959"/>
                  <a:gd name="T12" fmla="*/ 5412 w 544"/>
                  <a:gd name="T13" fmla="*/ 95 h 959"/>
                  <a:gd name="T14" fmla="*/ 0 60000 65536"/>
                  <a:gd name="T15" fmla="*/ 0 60000 65536"/>
                  <a:gd name="T16" fmla="*/ 0 60000 65536"/>
                  <a:gd name="T17" fmla="*/ 0 60000 65536"/>
                  <a:gd name="T18" fmla="*/ 0 60000 65536"/>
                  <a:gd name="T19" fmla="*/ 0 60000 65536"/>
                  <a:gd name="T20" fmla="*/ 0 60000 65536"/>
                  <a:gd name="T21" fmla="*/ 0 w 544"/>
                  <a:gd name="T22" fmla="*/ 0 h 959"/>
                  <a:gd name="T23" fmla="*/ 544 w 544"/>
                  <a:gd name="T24" fmla="*/ 959 h 9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4" h="959">
                    <a:moveTo>
                      <a:pt x="1" y="13"/>
                    </a:moveTo>
                    <a:cubicBezTo>
                      <a:pt x="38" y="123"/>
                      <a:pt x="0" y="0"/>
                      <a:pt x="22" y="274"/>
                    </a:cubicBezTo>
                    <a:cubicBezTo>
                      <a:pt x="34" y="422"/>
                      <a:pt x="186" y="589"/>
                      <a:pt x="305" y="665"/>
                    </a:cubicBezTo>
                    <a:cubicBezTo>
                      <a:pt x="334" y="709"/>
                      <a:pt x="363" y="752"/>
                      <a:pt x="392" y="796"/>
                    </a:cubicBezTo>
                    <a:cubicBezTo>
                      <a:pt x="400" y="809"/>
                      <a:pt x="416" y="816"/>
                      <a:pt x="425" y="828"/>
                    </a:cubicBezTo>
                    <a:cubicBezTo>
                      <a:pt x="495" y="917"/>
                      <a:pt x="437" y="872"/>
                      <a:pt x="501" y="915"/>
                    </a:cubicBezTo>
                    <a:cubicBezTo>
                      <a:pt x="526" y="955"/>
                      <a:pt x="510" y="942"/>
                      <a:pt x="544" y="959"/>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91" name="Freeform 1033">
                <a:extLst>
                  <a:ext uri="{FF2B5EF4-FFF2-40B4-BE49-F238E27FC236}">
                    <a16:creationId xmlns:a16="http://schemas.microsoft.com/office/drawing/2014/main" id="{8EFA533D-B38A-CC2D-C20B-BD0BB0F808E2}"/>
                  </a:ext>
                </a:extLst>
              </p:cNvPr>
              <p:cNvSpPr>
                <a:spLocks/>
              </p:cNvSpPr>
              <p:nvPr/>
            </p:nvSpPr>
            <p:spPr bwMode="auto">
              <a:xfrm>
                <a:off x="2048" y="2412"/>
                <a:ext cx="565" cy="677"/>
              </a:xfrm>
              <a:custGeom>
                <a:avLst/>
                <a:gdLst>
                  <a:gd name="T0" fmla="*/ 0 w 424"/>
                  <a:gd name="T1" fmla="*/ 0 h 902"/>
                  <a:gd name="T2" fmla="*/ 332 w 424"/>
                  <a:gd name="T3" fmla="*/ 34 h 902"/>
                  <a:gd name="T4" fmla="*/ 1414 w 424"/>
                  <a:gd name="T5" fmla="*/ 53 h 902"/>
                  <a:gd name="T6" fmla="*/ 2269 w 424"/>
                  <a:gd name="T7" fmla="*/ 65 h 902"/>
                  <a:gd name="T8" fmla="*/ 2922 w 424"/>
                  <a:gd name="T9" fmla="*/ 72 h 902"/>
                  <a:gd name="T10" fmla="*/ 3135 w 424"/>
                  <a:gd name="T11" fmla="*/ 76 h 902"/>
                  <a:gd name="T12" fmla="*/ 3791 w 424"/>
                  <a:gd name="T13" fmla="*/ 80 h 902"/>
                  <a:gd name="T14" fmla="*/ 4218 w 424"/>
                  <a:gd name="T15" fmla="*/ 91 h 902"/>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902"/>
                  <a:gd name="T26" fmla="*/ 424 w 424"/>
                  <a:gd name="T27" fmla="*/ 902 h 90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902">
                    <a:moveTo>
                      <a:pt x="0" y="0"/>
                    </a:moveTo>
                    <a:cubicBezTo>
                      <a:pt x="6" y="116"/>
                      <a:pt x="1" y="226"/>
                      <a:pt x="33" y="337"/>
                    </a:cubicBezTo>
                    <a:cubicBezTo>
                      <a:pt x="55" y="413"/>
                      <a:pt x="99" y="456"/>
                      <a:pt x="142" y="521"/>
                    </a:cubicBezTo>
                    <a:cubicBezTo>
                      <a:pt x="169" y="561"/>
                      <a:pt x="194" y="618"/>
                      <a:pt x="228" y="652"/>
                    </a:cubicBezTo>
                    <a:cubicBezTo>
                      <a:pt x="250" y="674"/>
                      <a:pt x="277" y="691"/>
                      <a:pt x="294" y="717"/>
                    </a:cubicBezTo>
                    <a:cubicBezTo>
                      <a:pt x="301" y="728"/>
                      <a:pt x="306" y="741"/>
                      <a:pt x="315" y="750"/>
                    </a:cubicBezTo>
                    <a:cubicBezTo>
                      <a:pt x="320" y="755"/>
                      <a:pt x="378" y="801"/>
                      <a:pt x="381" y="804"/>
                    </a:cubicBezTo>
                    <a:cubicBezTo>
                      <a:pt x="385" y="815"/>
                      <a:pt x="397" y="902"/>
                      <a:pt x="424" y="902"/>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92" name="Oval 1036">
                <a:extLst>
                  <a:ext uri="{FF2B5EF4-FFF2-40B4-BE49-F238E27FC236}">
                    <a16:creationId xmlns:a16="http://schemas.microsoft.com/office/drawing/2014/main" id="{8A711C74-483F-7EAC-5154-39ADCCE33267}"/>
                  </a:ext>
                </a:extLst>
              </p:cNvPr>
              <p:cNvSpPr>
                <a:spLocks noChangeArrowheads="1"/>
              </p:cNvSpPr>
              <p:nvPr/>
            </p:nvSpPr>
            <p:spPr bwMode="auto">
              <a:xfrm>
                <a:off x="2275" y="2443"/>
                <a:ext cx="179" cy="62"/>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94" name="Freeform 1040">
                <a:extLst>
                  <a:ext uri="{FF2B5EF4-FFF2-40B4-BE49-F238E27FC236}">
                    <a16:creationId xmlns:a16="http://schemas.microsoft.com/office/drawing/2014/main" id="{7CE08642-5E90-F11D-9F1F-11DC87A7B0CF}"/>
                  </a:ext>
                </a:extLst>
              </p:cNvPr>
              <p:cNvSpPr>
                <a:spLocks/>
              </p:cNvSpPr>
              <p:nvPr/>
            </p:nvSpPr>
            <p:spPr bwMode="auto">
              <a:xfrm>
                <a:off x="1825" y="2364"/>
                <a:ext cx="44" cy="81"/>
              </a:xfrm>
              <a:custGeom>
                <a:avLst/>
                <a:gdLst>
                  <a:gd name="T0" fmla="*/ 219 w 33"/>
                  <a:gd name="T1" fmla="*/ 0 h 108"/>
                  <a:gd name="T2" fmla="*/ 332 w 33"/>
                  <a:gd name="T3" fmla="*/ 11 h 108"/>
                  <a:gd name="T4" fmla="*/ 0 60000 65536"/>
                  <a:gd name="T5" fmla="*/ 0 60000 65536"/>
                  <a:gd name="T6" fmla="*/ 0 w 33"/>
                  <a:gd name="T7" fmla="*/ 0 h 108"/>
                  <a:gd name="T8" fmla="*/ 33 w 33"/>
                  <a:gd name="T9" fmla="*/ 108 h 108"/>
                </a:gdLst>
                <a:ahLst/>
                <a:cxnLst>
                  <a:cxn ang="T4">
                    <a:pos x="T0" y="T1"/>
                  </a:cxn>
                  <a:cxn ang="T5">
                    <a:pos x="T2" y="T3"/>
                  </a:cxn>
                </a:cxnLst>
                <a:rect l="T6" t="T7" r="T8" b="T9"/>
                <a:pathLst>
                  <a:path w="33" h="108">
                    <a:moveTo>
                      <a:pt x="22" y="0"/>
                    </a:moveTo>
                    <a:cubicBezTo>
                      <a:pt x="10" y="36"/>
                      <a:pt x="0" y="78"/>
                      <a:pt x="33" y="108"/>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95" name="Line 1045">
                <a:extLst>
                  <a:ext uri="{FF2B5EF4-FFF2-40B4-BE49-F238E27FC236}">
                    <a16:creationId xmlns:a16="http://schemas.microsoft.com/office/drawing/2014/main" id="{A888C974-D321-B33A-D632-7E48BFE844AE}"/>
                  </a:ext>
                </a:extLst>
              </p:cNvPr>
              <p:cNvSpPr>
                <a:spLocks noChangeShapeType="1"/>
              </p:cNvSpPr>
              <p:nvPr/>
            </p:nvSpPr>
            <p:spPr bwMode="auto">
              <a:xfrm>
                <a:off x="1856" y="2412"/>
                <a:ext cx="0"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96" name="Line 1046">
                <a:extLst>
                  <a:ext uri="{FF2B5EF4-FFF2-40B4-BE49-F238E27FC236}">
                    <a16:creationId xmlns:a16="http://schemas.microsoft.com/office/drawing/2014/main" id="{0B463B7C-2374-44A0-3ED8-8F82BCD546CB}"/>
                  </a:ext>
                </a:extLst>
              </p:cNvPr>
              <p:cNvSpPr>
                <a:spLocks noChangeShapeType="1"/>
              </p:cNvSpPr>
              <p:nvPr/>
            </p:nvSpPr>
            <p:spPr bwMode="auto">
              <a:xfrm>
                <a:off x="1792" y="3096"/>
                <a:ext cx="64"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97" name="Line 1047">
                <a:extLst>
                  <a:ext uri="{FF2B5EF4-FFF2-40B4-BE49-F238E27FC236}">
                    <a16:creationId xmlns:a16="http://schemas.microsoft.com/office/drawing/2014/main" id="{C133A897-EF1C-33E0-2D4D-904A18497FA2}"/>
                  </a:ext>
                </a:extLst>
              </p:cNvPr>
              <p:cNvSpPr>
                <a:spLocks noChangeShapeType="1"/>
              </p:cNvSpPr>
              <p:nvPr/>
            </p:nvSpPr>
            <p:spPr bwMode="auto">
              <a:xfrm>
                <a:off x="2304" y="3060"/>
                <a:ext cx="128"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98" name="Line 1048">
                <a:extLst>
                  <a:ext uri="{FF2B5EF4-FFF2-40B4-BE49-F238E27FC236}">
                    <a16:creationId xmlns:a16="http://schemas.microsoft.com/office/drawing/2014/main" id="{799C8856-FD42-A1E6-054B-E0B1F51798F3}"/>
                  </a:ext>
                </a:extLst>
              </p:cNvPr>
              <p:cNvSpPr>
                <a:spLocks noChangeShapeType="1"/>
              </p:cNvSpPr>
              <p:nvPr/>
            </p:nvSpPr>
            <p:spPr bwMode="auto">
              <a:xfrm>
                <a:off x="2560" y="3060"/>
                <a:ext cx="64" cy="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99" name="Line 1049">
                <a:extLst>
                  <a:ext uri="{FF2B5EF4-FFF2-40B4-BE49-F238E27FC236}">
                    <a16:creationId xmlns:a16="http://schemas.microsoft.com/office/drawing/2014/main" id="{B047859F-58F9-B567-B3CD-14B2C787D0A2}"/>
                  </a:ext>
                </a:extLst>
              </p:cNvPr>
              <p:cNvSpPr>
                <a:spLocks noChangeShapeType="1"/>
              </p:cNvSpPr>
              <p:nvPr/>
            </p:nvSpPr>
            <p:spPr bwMode="auto">
              <a:xfrm>
                <a:off x="2048" y="2412"/>
                <a:ext cx="192" cy="36"/>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nb-NO"/>
              </a:p>
            </p:txBody>
          </p:sp>
        </p:grpSp>
        <p:sp>
          <p:nvSpPr>
            <p:cNvPr id="73" name="Freeform 1062">
              <a:extLst>
                <a:ext uri="{FF2B5EF4-FFF2-40B4-BE49-F238E27FC236}">
                  <a16:creationId xmlns:a16="http://schemas.microsoft.com/office/drawing/2014/main" id="{E796997D-0FDC-F71A-F3C7-1642A7BA5606}"/>
                </a:ext>
              </a:extLst>
            </p:cNvPr>
            <p:cNvSpPr>
              <a:spLocks/>
            </p:cNvSpPr>
            <p:nvPr/>
          </p:nvSpPr>
          <p:spPr bwMode="auto">
            <a:xfrm>
              <a:off x="1728" y="2328"/>
              <a:ext cx="735" cy="999"/>
            </a:xfrm>
            <a:custGeom>
              <a:avLst/>
              <a:gdLst>
                <a:gd name="T0" fmla="*/ 300 w 551"/>
                <a:gd name="T1" fmla="*/ 0 h 1000"/>
                <a:gd name="T2" fmla="*/ 187 w 551"/>
                <a:gd name="T3" fmla="*/ 381 h 1000"/>
                <a:gd name="T4" fmla="*/ 1060 w 551"/>
                <a:gd name="T5" fmla="*/ 500 h 1000"/>
                <a:gd name="T6" fmla="*/ 2160 w 551"/>
                <a:gd name="T7" fmla="*/ 601 h 1000"/>
                <a:gd name="T8" fmla="*/ 2920 w 551"/>
                <a:gd name="T9" fmla="*/ 688 h 1000"/>
                <a:gd name="T10" fmla="*/ 4222 w 551"/>
                <a:gd name="T11" fmla="*/ 884 h 1000"/>
                <a:gd name="T12" fmla="*/ 4870 w 551"/>
                <a:gd name="T13" fmla="*/ 949 h 1000"/>
                <a:gd name="T14" fmla="*/ 5519 w 551"/>
                <a:gd name="T15" fmla="*/ 992 h 1000"/>
                <a:gd name="T16" fmla="*/ 0 60000 65536"/>
                <a:gd name="T17" fmla="*/ 0 60000 65536"/>
                <a:gd name="T18" fmla="*/ 0 60000 65536"/>
                <a:gd name="T19" fmla="*/ 0 60000 65536"/>
                <a:gd name="T20" fmla="*/ 0 60000 65536"/>
                <a:gd name="T21" fmla="*/ 0 60000 65536"/>
                <a:gd name="T22" fmla="*/ 0 60000 65536"/>
                <a:gd name="T23" fmla="*/ 0 60000 65536"/>
                <a:gd name="T24" fmla="*/ 0 w 551"/>
                <a:gd name="T25" fmla="*/ 0 h 1000"/>
                <a:gd name="T26" fmla="*/ 551 w 551"/>
                <a:gd name="T27" fmla="*/ 1000 h 10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1" h="1000">
                  <a:moveTo>
                    <a:pt x="30" y="0"/>
                  </a:moveTo>
                  <a:cubicBezTo>
                    <a:pt x="0" y="151"/>
                    <a:pt x="4" y="165"/>
                    <a:pt x="19" y="381"/>
                  </a:cubicBezTo>
                  <a:cubicBezTo>
                    <a:pt x="22" y="426"/>
                    <a:pt x="67" y="487"/>
                    <a:pt x="106" y="500"/>
                  </a:cubicBezTo>
                  <a:cubicBezTo>
                    <a:pt x="141" y="548"/>
                    <a:pt x="181" y="565"/>
                    <a:pt x="215" y="609"/>
                  </a:cubicBezTo>
                  <a:cubicBezTo>
                    <a:pt x="283" y="697"/>
                    <a:pt x="227" y="654"/>
                    <a:pt x="291" y="696"/>
                  </a:cubicBezTo>
                  <a:cubicBezTo>
                    <a:pt x="334" y="761"/>
                    <a:pt x="378" y="827"/>
                    <a:pt x="421" y="892"/>
                  </a:cubicBezTo>
                  <a:cubicBezTo>
                    <a:pt x="438" y="917"/>
                    <a:pt x="460" y="940"/>
                    <a:pt x="486" y="957"/>
                  </a:cubicBezTo>
                  <a:cubicBezTo>
                    <a:pt x="508" y="971"/>
                    <a:pt x="551" y="1000"/>
                    <a:pt x="551" y="100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74" name="Oval 1065">
              <a:extLst>
                <a:ext uri="{FF2B5EF4-FFF2-40B4-BE49-F238E27FC236}">
                  <a16:creationId xmlns:a16="http://schemas.microsoft.com/office/drawing/2014/main" id="{6FBECC52-66DF-0F3D-4CEB-1E04A9C7B882}"/>
                </a:ext>
              </a:extLst>
            </p:cNvPr>
            <p:cNvSpPr>
              <a:spLocks noChangeArrowheads="1"/>
            </p:cNvSpPr>
            <p:nvPr/>
          </p:nvSpPr>
          <p:spPr bwMode="auto">
            <a:xfrm>
              <a:off x="2944" y="2664"/>
              <a:ext cx="128" cy="48"/>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75" name="Oval 1066">
              <a:extLst>
                <a:ext uri="{FF2B5EF4-FFF2-40B4-BE49-F238E27FC236}">
                  <a16:creationId xmlns:a16="http://schemas.microsoft.com/office/drawing/2014/main" id="{A3C29583-4460-AE98-32A9-BC165AB5C860}"/>
                </a:ext>
              </a:extLst>
            </p:cNvPr>
            <p:cNvSpPr>
              <a:spLocks noChangeArrowheads="1"/>
            </p:cNvSpPr>
            <p:nvPr/>
          </p:nvSpPr>
          <p:spPr bwMode="auto">
            <a:xfrm>
              <a:off x="2112" y="2760"/>
              <a:ext cx="128" cy="48"/>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76" name="Oval 1068">
              <a:extLst>
                <a:ext uri="{FF2B5EF4-FFF2-40B4-BE49-F238E27FC236}">
                  <a16:creationId xmlns:a16="http://schemas.microsoft.com/office/drawing/2014/main" id="{1C4FFF92-31F9-C486-9833-0080289D9D18}"/>
                </a:ext>
              </a:extLst>
            </p:cNvPr>
            <p:cNvSpPr>
              <a:spLocks noChangeArrowheads="1"/>
            </p:cNvSpPr>
            <p:nvPr/>
          </p:nvSpPr>
          <p:spPr bwMode="auto">
            <a:xfrm>
              <a:off x="2368" y="2424"/>
              <a:ext cx="128" cy="48"/>
            </a:xfrm>
            <a:prstGeom prst="ellipse">
              <a:avLst/>
            </a:prstGeom>
            <a:solidFill>
              <a:schemeClr val="accent1"/>
            </a:solidFill>
            <a:ln w="9525">
              <a:solidFill>
                <a:schemeClr val="tx1"/>
              </a:solidFill>
              <a:prstDash val="dash"/>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77" name="Oval 1069">
              <a:extLst>
                <a:ext uri="{FF2B5EF4-FFF2-40B4-BE49-F238E27FC236}">
                  <a16:creationId xmlns:a16="http://schemas.microsoft.com/office/drawing/2014/main" id="{640FD740-B666-0A20-3931-5E96BCC88A46}"/>
                </a:ext>
              </a:extLst>
            </p:cNvPr>
            <p:cNvSpPr>
              <a:spLocks noChangeArrowheads="1"/>
            </p:cNvSpPr>
            <p:nvPr/>
          </p:nvSpPr>
          <p:spPr bwMode="auto">
            <a:xfrm>
              <a:off x="1856" y="3047"/>
              <a:ext cx="128" cy="48"/>
            </a:xfrm>
            <a:prstGeom prst="ellipse">
              <a:avLst/>
            </a:prstGeom>
            <a:solidFill>
              <a:schemeClr val="accent1"/>
            </a:solidFill>
            <a:ln w="9525">
              <a:solidFill>
                <a:schemeClr val="tx1"/>
              </a:solidFill>
              <a:round/>
              <a:headEnd/>
              <a:tailEnd/>
            </a:ln>
          </p:spPr>
          <p:txBody>
            <a:bodyPr wrap="none" anchor="ct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ct val="0"/>
                </a:spcBef>
                <a:buFontTx/>
                <a:buNone/>
              </a:pPr>
              <a:endParaRPr lang="nb-NO" altLang="nb-NO">
                <a:latin typeface="Times New Roman" panose="02020603050405020304" pitchFamily="18" charset="0"/>
              </a:endParaRPr>
            </a:p>
          </p:txBody>
        </p:sp>
        <p:sp>
          <p:nvSpPr>
            <p:cNvPr id="78" name="Freeform 1071">
              <a:extLst>
                <a:ext uri="{FF2B5EF4-FFF2-40B4-BE49-F238E27FC236}">
                  <a16:creationId xmlns:a16="http://schemas.microsoft.com/office/drawing/2014/main" id="{0595E70F-4415-523E-92C8-8617AE4D4810}"/>
                </a:ext>
              </a:extLst>
            </p:cNvPr>
            <p:cNvSpPr>
              <a:spLocks/>
            </p:cNvSpPr>
            <p:nvPr/>
          </p:nvSpPr>
          <p:spPr bwMode="auto">
            <a:xfrm>
              <a:off x="2401" y="2312"/>
              <a:ext cx="44" cy="108"/>
            </a:xfrm>
            <a:custGeom>
              <a:avLst/>
              <a:gdLst>
                <a:gd name="T0" fmla="*/ 219 w 33"/>
                <a:gd name="T1" fmla="*/ 0 h 108"/>
                <a:gd name="T2" fmla="*/ 332 w 33"/>
                <a:gd name="T3" fmla="*/ 108 h 108"/>
                <a:gd name="T4" fmla="*/ 0 60000 65536"/>
                <a:gd name="T5" fmla="*/ 0 60000 65536"/>
                <a:gd name="T6" fmla="*/ 0 w 33"/>
                <a:gd name="T7" fmla="*/ 0 h 108"/>
                <a:gd name="T8" fmla="*/ 33 w 33"/>
                <a:gd name="T9" fmla="*/ 108 h 108"/>
              </a:gdLst>
              <a:ahLst/>
              <a:cxnLst>
                <a:cxn ang="T4">
                  <a:pos x="T0" y="T1"/>
                </a:cxn>
                <a:cxn ang="T5">
                  <a:pos x="T2" y="T3"/>
                </a:cxn>
              </a:cxnLst>
              <a:rect l="T6" t="T7" r="T8" b="T9"/>
              <a:pathLst>
                <a:path w="33" h="108">
                  <a:moveTo>
                    <a:pt x="22" y="0"/>
                  </a:moveTo>
                  <a:cubicBezTo>
                    <a:pt x="10" y="36"/>
                    <a:pt x="0" y="78"/>
                    <a:pt x="33" y="108"/>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79" name="Freeform 1073">
              <a:extLst>
                <a:ext uri="{FF2B5EF4-FFF2-40B4-BE49-F238E27FC236}">
                  <a16:creationId xmlns:a16="http://schemas.microsoft.com/office/drawing/2014/main" id="{25921624-8796-E1E2-4E5A-37264C283E63}"/>
                </a:ext>
              </a:extLst>
            </p:cNvPr>
            <p:cNvSpPr>
              <a:spLocks/>
            </p:cNvSpPr>
            <p:nvPr/>
          </p:nvSpPr>
          <p:spPr bwMode="auto">
            <a:xfrm>
              <a:off x="1909" y="2877"/>
              <a:ext cx="22" cy="152"/>
            </a:xfrm>
            <a:custGeom>
              <a:avLst/>
              <a:gdLst>
                <a:gd name="T0" fmla="*/ 0 w 16"/>
                <a:gd name="T1" fmla="*/ 0 h 152"/>
                <a:gd name="T2" fmla="*/ 143 w 16"/>
                <a:gd name="T3" fmla="*/ 152 h 152"/>
                <a:gd name="T4" fmla="*/ 0 60000 65536"/>
                <a:gd name="T5" fmla="*/ 0 60000 65536"/>
                <a:gd name="T6" fmla="*/ 0 w 16"/>
                <a:gd name="T7" fmla="*/ 0 h 152"/>
                <a:gd name="T8" fmla="*/ 16 w 16"/>
                <a:gd name="T9" fmla="*/ 152 h 152"/>
              </a:gdLst>
              <a:ahLst/>
              <a:cxnLst>
                <a:cxn ang="T4">
                  <a:pos x="T0" y="T1"/>
                </a:cxn>
                <a:cxn ang="T5">
                  <a:pos x="T2" y="T3"/>
                </a:cxn>
              </a:cxnLst>
              <a:rect l="T6" t="T7" r="T8" b="T9"/>
              <a:pathLst>
                <a:path w="16" h="152">
                  <a:moveTo>
                    <a:pt x="0" y="0"/>
                  </a:moveTo>
                  <a:cubicBezTo>
                    <a:pt x="16" y="94"/>
                    <a:pt x="11" y="43"/>
                    <a:pt x="11" y="152"/>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0" name="Line 1074">
              <a:extLst>
                <a:ext uri="{FF2B5EF4-FFF2-40B4-BE49-F238E27FC236}">
                  <a16:creationId xmlns:a16="http://schemas.microsoft.com/office/drawing/2014/main" id="{F167B33E-1D36-6D24-A744-369E37F83006}"/>
                </a:ext>
              </a:extLst>
            </p:cNvPr>
            <p:cNvSpPr>
              <a:spLocks noChangeShapeType="1"/>
            </p:cNvSpPr>
            <p:nvPr/>
          </p:nvSpPr>
          <p:spPr bwMode="auto">
            <a:xfrm>
              <a:off x="1920" y="2951"/>
              <a:ext cx="0"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81" name="Line 1075">
              <a:extLst>
                <a:ext uri="{FF2B5EF4-FFF2-40B4-BE49-F238E27FC236}">
                  <a16:creationId xmlns:a16="http://schemas.microsoft.com/office/drawing/2014/main" id="{249CD0B2-AB4B-F3F8-B968-D7CF2CFAD07D}"/>
                </a:ext>
              </a:extLst>
            </p:cNvPr>
            <p:cNvSpPr>
              <a:spLocks noChangeShapeType="1"/>
            </p:cNvSpPr>
            <p:nvPr/>
          </p:nvSpPr>
          <p:spPr bwMode="auto">
            <a:xfrm>
              <a:off x="2112" y="2664"/>
              <a:ext cx="64"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82" name="Line 1077">
              <a:extLst>
                <a:ext uri="{FF2B5EF4-FFF2-40B4-BE49-F238E27FC236}">
                  <a16:creationId xmlns:a16="http://schemas.microsoft.com/office/drawing/2014/main" id="{D9717D60-D47B-AD6D-8073-D96C5FA40BAD}"/>
                </a:ext>
              </a:extLst>
            </p:cNvPr>
            <p:cNvSpPr>
              <a:spLocks noChangeShapeType="1"/>
            </p:cNvSpPr>
            <p:nvPr/>
          </p:nvSpPr>
          <p:spPr bwMode="auto">
            <a:xfrm>
              <a:off x="2368" y="3287"/>
              <a:ext cx="64"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83" name="Line 1079">
              <a:extLst>
                <a:ext uri="{FF2B5EF4-FFF2-40B4-BE49-F238E27FC236}">
                  <a16:creationId xmlns:a16="http://schemas.microsoft.com/office/drawing/2014/main" id="{98F3ED23-A251-1958-2FE9-9FF42B451BB4}"/>
                </a:ext>
              </a:extLst>
            </p:cNvPr>
            <p:cNvSpPr>
              <a:spLocks noChangeShapeType="1"/>
            </p:cNvSpPr>
            <p:nvPr/>
          </p:nvSpPr>
          <p:spPr bwMode="auto">
            <a:xfrm>
              <a:off x="3136" y="3239"/>
              <a:ext cx="64"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sp>
          <p:nvSpPr>
            <p:cNvPr id="84" name="Freeform 1082">
              <a:extLst>
                <a:ext uri="{FF2B5EF4-FFF2-40B4-BE49-F238E27FC236}">
                  <a16:creationId xmlns:a16="http://schemas.microsoft.com/office/drawing/2014/main" id="{F69D605C-CDD9-838E-FE13-60CE7011D7F3}"/>
                </a:ext>
              </a:extLst>
            </p:cNvPr>
            <p:cNvSpPr>
              <a:spLocks/>
            </p:cNvSpPr>
            <p:nvPr/>
          </p:nvSpPr>
          <p:spPr bwMode="auto">
            <a:xfrm>
              <a:off x="1830" y="2943"/>
              <a:ext cx="48" cy="120"/>
            </a:xfrm>
            <a:custGeom>
              <a:avLst/>
              <a:gdLst>
                <a:gd name="T0" fmla="*/ 48 w 48"/>
                <a:gd name="T1" fmla="*/ 897 h 90"/>
                <a:gd name="T2" fmla="*/ 0 w 48"/>
                <a:gd name="T3" fmla="*/ 0 h 90"/>
                <a:gd name="T4" fmla="*/ 0 60000 65536"/>
                <a:gd name="T5" fmla="*/ 0 60000 65536"/>
                <a:gd name="T6" fmla="*/ 0 w 48"/>
                <a:gd name="T7" fmla="*/ 0 h 90"/>
                <a:gd name="T8" fmla="*/ 48 w 48"/>
                <a:gd name="T9" fmla="*/ 90 h 90"/>
              </a:gdLst>
              <a:ahLst/>
              <a:cxnLst>
                <a:cxn ang="T4">
                  <a:pos x="T0" y="T1"/>
                </a:cxn>
                <a:cxn ang="T5">
                  <a:pos x="T2" y="T3"/>
                </a:cxn>
              </a:cxnLst>
              <a:rect l="T6" t="T7" r="T8" b="T9"/>
              <a:pathLst>
                <a:path w="48" h="90">
                  <a:moveTo>
                    <a:pt x="48" y="90"/>
                  </a:moveTo>
                  <a:cubicBezTo>
                    <a:pt x="36" y="53"/>
                    <a:pt x="0" y="49"/>
                    <a:pt x="0" y="0"/>
                  </a:cubicBezTo>
                </a:path>
              </a:pathLst>
            </a:custGeom>
            <a:noFill/>
            <a:ln w="952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5" name="Freeform 1083">
              <a:extLst>
                <a:ext uri="{FF2B5EF4-FFF2-40B4-BE49-F238E27FC236}">
                  <a16:creationId xmlns:a16="http://schemas.microsoft.com/office/drawing/2014/main" id="{D4C50B10-1E12-3E02-3AA0-B5A2E4EE3BD8}"/>
                </a:ext>
              </a:extLst>
            </p:cNvPr>
            <p:cNvSpPr>
              <a:spLocks/>
            </p:cNvSpPr>
            <p:nvPr/>
          </p:nvSpPr>
          <p:spPr bwMode="auto">
            <a:xfrm>
              <a:off x="2208" y="2616"/>
              <a:ext cx="62" cy="144"/>
            </a:xfrm>
            <a:custGeom>
              <a:avLst/>
              <a:gdLst>
                <a:gd name="T0" fmla="*/ 0 w 62"/>
                <a:gd name="T1" fmla="*/ 1079 h 108"/>
                <a:gd name="T2" fmla="*/ 48 w 62"/>
                <a:gd name="T3" fmla="*/ 0 h 108"/>
                <a:gd name="T4" fmla="*/ 0 60000 65536"/>
                <a:gd name="T5" fmla="*/ 0 60000 65536"/>
                <a:gd name="T6" fmla="*/ 0 w 62"/>
                <a:gd name="T7" fmla="*/ 0 h 108"/>
                <a:gd name="T8" fmla="*/ 62 w 62"/>
                <a:gd name="T9" fmla="*/ 108 h 108"/>
              </a:gdLst>
              <a:ahLst/>
              <a:cxnLst>
                <a:cxn ang="T4">
                  <a:pos x="T0" y="T1"/>
                </a:cxn>
                <a:cxn ang="T5">
                  <a:pos x="T2" y="T3"/>
                </a:cxn>
              </a:cxnLst>
              <a:rect l="T6" t="T7" r="T8" b="T9"/>
              <a:pathLst>
                <a:path w="62" h="108">
                  <a:moveTo>
                    <a:pt x="0" y="108"/>
                  </a:moveTo>
                  <a:cubicBezTo>
                    <a:pt x="62" y="98"/>
                    <a:pt x="48" y="74"/>
                    <a:pt x="4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6" name="Freeform 1084">
              <a:extLst>
                <a:ext uri="{FF2B5EF4-FFF2-40B4-BE49-F238E27FC236}">
                  <a16:creationId xmlns:a16="http://schemas.microsoft.com/office/drawing/2014/main" id="{BDB9C28D-8369-B9A6-FCFB-ACC04BAB4672}"/>
                </a:ext>
              </a:extLst>
            </p:cNvPr>
            <p:cNvSpPr>
              <a:spLocks/>
            </p:cNvSpPr>
            <p:nvPr/>
          </p:nvSpPr>
          <p:spPr bwMode="auto">
            <a:xfrm>
              <a:off x="2472" y="2336"/>
              <a:ext cx="78" cy="117"/>
            </a:xfrm>
            <a:custGeom>
              <a:avLst/>
              <a:gdLst>
                <a:gd name="T0" fmla="*/ 0 w 78"/>
                <a:gd name="T1" fmla="*/ 822 h 88"/>
                <a:gd name="T2" fmla="*/ 60 w 78"/>
                <a:gd name="T3" fmla="*/ 758 h 88"/>
                <a:gd name="T4" fmla="*/ 78 w 78"/>
                <a:gd name="T5" fmla="*/ 0 h 88"/>
                <a:gd name="T6" fmla="*/ 0 60000 65536"/>
                <a:gd name="T7" fmla="*/ 0 60000 65536"/>
                <a:gd name="T8" fmla="*/ 0 60000 65536"/>
                <a:gd name="T9" fmla="*/ 0 w 78"/>
                <a:gd name="T10" fmla="*/ 0 h 88"/>
                <a:gd name="T11" fmla="*/ 78 w 78"/>
                <a:gd name="T12" fmla="*/ 88 h 88"/>
              </a:gdLst>
              <a:ahLst/>
              <a:cxnLst>
                <a:cxn ang="T6">
                  <a:pos x="T0" y="T1"/>
                </a:cxn>
                <a:cxn ang="T7">
                  <a:pos x="T2" y="T3"/>
                </a:cxn>
                <a:cxn ang="T8">
                  <a:pos x="T4" y="T5"/>
                </a:cxn>
              </a:cxnLst>
              <a:rect l="T9" t="T10" r="T11" b="T12"/>
              <a:pathLst>
                <a:path w="78" h="88">
                  <a:moveTo>
                    <a:pt x="0" y="84"/>
                  </a:moveTo>
                  <a:cubicBezTo>
                    <a:pt x="20" y="82"/>
                    <a:pt x="43" y="88"/>
                    <a:pt x="60" y="78"/>
                  </a:cubicBezTo>
                  <a:cubicBezTo>
                    <a:pt x="75" y="69"/>
                    <a:pt x="78" y="18"/>
                    <a:pt x="78"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7" name="Freeform 1085">
              <a:extLst>
                <a:ext uri="{FF2B5EF4-FFF2-40B4-BE49-F238E27FC236}">
                  <a16:creationId xmlns:a16="http://schemas.microsoft.com/office/drawing/2014/main" id="{A9C8A0B0-6DCA-1457-BC2F-90CDE2948078}"/>
                </a:ext>
              </a:extLst>
            </p:cNvPr>
            <p:cNvSpPr>
              <a:spLocks/>
            </p:cNvSpPr>
            <p:nvPr/>
          </p:nvSpPr>
          <p:spPr bwMode="auto">
            <a:xfrm>
              <a:off x="3161" y="2366"/>
              <a:ext cx="157" cy="84"/>
            </a:xfrm>
            <a:custGeom>
              <a:avLst/>
              <a:gdLst>
                <a:gd name="T0" fmla="*/ 0 w 72"/>
                <a:gd name="T1" fmla="*/ 795 h 92"/>
                <a:gd name="T2" fmla="*/ 48 w 72"/>
                <a:gd name="T3" fmla="*/ 795 h 92"/>
                <a:gd name="T4" fmla="*/ 66 w 72"/>
                <a:gd name="T5" fmla="*/ 243 h 92"/>
                <a:gd name="T6" fmla="*/ 72 w 72"/>
                <a:gd name="T7" fmla="*/ 0 h 92"/>
                <a:gd name="T8" fmla="*/ 0 60000 65536"/>
                <a:gd name="T9" fmla="*/ 0 60000 65536"/>
                <a:gd name="T10" fmla="*/ 0 60000 65536"/>
                <a:gd name="T11" fmla="*/ 0 60000 65536"/>
                <a:gd name="T12" fmla="*/ 0 w 72"/>
                <a:gd name="T13" fmla="*/ 0 h 92"/>
                <a:gd name="T14" fmla="*/ 72 w 72"/>
                <a:gd name="T15" fmla="*/ 92 h 92"/>
              </a:gdLst>
              <a:ahLst/>
              <a:cxnLst>
                <a:cxn ang="T8">
                  <a:pos x="T0" y="T1"/>
                </a:cxn>
                <a:cxn ang="T9">
                  <a:pos x="T2" y="T3"/>
                </a:cxn>
                <a:cxn ang="T10">
                  <a:pos x="T4" y="T5"/>
                </a:cxn>
                <a:cxn ang="T11">
                  <a:pos x="T6" y="T7"/>
                </a:cxn>
              </a:cxnLst>
              <a:rect l="T12" t="T13" r="T14" b="T15"/>
              <a:pathLst>
                <a:path w="72" h="92">
                  <a:moveTo>
                    <a:pt x="0" y="78"/>
                  </a:moveTo>
                  <a:cubicBezTo>
                    <a:pt x="14" y="83"/>
                    <a:pt x="34" y="92"/>
                    <a:pt x="48" y="78"/>
                  </a:cubicBezTo>
                  <a:cubicBezTo>
                    <a:pt x="61" y="65"/>
                    <a:pt x="61" y="42"/>
                    <a:pt x="66" y="24"/>
                  </a:cubicBezTo>
                  <a:cubicBezTo>
                    <a:pt x="68" y="16"/>
                    <a:pt x="72" y="0"/>
                    <a:pt x="7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8" name="Freeform 1086">
              <a:extLst>
                <a:ext uri="{FF2B5EF4-FFF2-40B4-BE49-F238E27FC236}">
                  <a16:creationId xmlns:a16="http://schemas.microsoft.com/office/drawing/2014/main" id="{752520D4-322A-110B-6674-7015FE2F6FC8}"/>
                </a:ext>
              </a:extLst>
            </p:cNvPr>
            <p:cNvSpPr>
              <a:spLocks/>
            </p:cNvSpPr>
            <p:nvPr/>
          </p:nvSpPr>
          <p:spPr bwMode="auto">
            <a:xfrm>
              <a:off x="2988" y="2544"/>
              <a:ext cx="102" cy="146"/>
            </a:xfrm>
            <a:custGeom>
              <a:avLst/>
              <a:gdLst>
                <a:gd name="T0" fmla="*/ 0 w 102"/>
                <a:gd name="T1" fmla="*/ 980 h 110"/>
                <a:gd name="T2" fmla="*/ 78 w 102"/>
                <a:gd name="T3" fmla="*/ 865 h 110"/>
                <a:gd name="T4" fmla="*/ 102 w 102"/>
                <a:gd name="T5" fmla="*/ 0 h 110"/>
                <a:gd name="T6" fmla="*/ 0 60000 65536"/>
                <a:gd name="T7" fmla="*/ 0 60000 65536"/>
                <a:gd name="T8" fmla="*/ 0 60000 65536"/>
                <a:gd name="T9" fmla="*/ 0 w 102"/>
                <a:gd name="T10" fmla="*/ 0 h 110"/>
                <a:gd name="T11" fmla="*/ 102 w 102"/>
                <a:gd name="T12" fmla="*/ 110 h 110"/>
              </a:gdLst>
              <a:ahLst/>
              <a:cxnLst>
                <a:cxn ang="T6">
                  <a:pos x="T0" y="T1"/>
                </a:cxn>
                <a:cxn ang="T7">
                  <a:pos x="T2" y="T3"/>
                </a:cxn>
                <a:cxn ang="T8">
                  <a:pos x="T4" y="T5"/>
                </a:cxn>
              </a:cxnLst>
              <a:rect l="T9" t="T10" r="T11" b="T12"/>
              <a:pathLst>
                <a:path w="102" h="110">
                  <a:moveTo>
                    <a:pt x="0" y="102"/>
                  </a:moveTo>
                  <a:cubicBezTo>
                    <a:pt x="31" y="110"/>
                    <a:pt x="51" y="108"/>
                    <a:pt x="78" y="90"/>
                  </a:cubicBezTo>
                  <a:cubicBezTo>
                    <a:pt x="88" y="60"/>
                    <a:pt x="102" y="31"/>
                    <a:pt x="102"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nb-NO"/>
            </a:p>
          </p:txBody>
        </p:sp>
      </p:grpSp>
      <p:sp>
        <p:nvSpPr>
          <p:cNvPr id="5" name="Text Box 37">
            <a:extLst>
              <a:ext uri="{FF2B5EF4-FFF2-40B4-BE49-F238E27FC236}">
                <a16:creationId xmlns:a16="http://schemas.microsoft.com/office/drawing/2014/main" id="{6398035C-7BDB-7A3F-FF03-F65CD0D57168}"/>
              </a:ext>
            </a:extLst>
          </p:cNvPr>
          <p:cNvSpPr txBox="1">
            <a:spLocks noChangeArrowheads="1"/>
          </p:cNvSpPr>
          <p:nvPr/>
        </p:nvSpPr>
        <p:spPr bwMode="auto">
          <a:xfrm>
            <a:off x="-41615" y="6614603"/>
            <a:ext cx="20745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050" dirty="0">
                <a:latin typeface="+mn-lt"/>
              </a:rPr>
              <a:t>Illustrasjoner: Bjørn Nordheim</a:t>
            </a:r>
          </a:p>
        </p:txBody>
      </p:sp>
      <p:pic>
        <p:nvPicPr>
          <p:cNvPr id="7" name="Bilde 6" descr="Et bilde som inneholder Grafikk, Font, grafisk design, design&#10;&#10;Automatisk generert beskrivelse">
            <a:extLst>
              <a:ext uri="{FF2B5EF4-FFF2-40B4-BE49-F238E27FC236}">
                <a16:creationId xmlns:a16="http://schemas.microsoft.com/office/drawing/2014/main" id="{2EE3D2E6-975B-A7F8-E9FE-04DF29E6D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741198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61974FF4-2114-585A-C62E-52CC4B05E2B2}"/>
              </a:ext>
            </a:extLst>
          </p:cNvPr>
          <p:cNvSpPr txBox="1">
            <a:spLocks noChangeArrowheads="1"/>
          </p:cNvSpPr>
          <p:nvPr/>
        </p:nvSpPr>
        <p:spPr bwMode="auto">
          <a:xfrm>
            <a:off x="2590800" y="25146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endParaRPr lang="nb-NO" altLang="nb-NO">
              <a:latin typeface="Times New Roman" panose="02020603050405020304" pitchFamily="18" charset="0"/>
            </a:endParaRPr>
          </a:p>
        </p:txBody>
      </p:sp>
      <p:sp>
        <p:nvSpPr>
          <p:cNvPr id="22532" name="Text Box 5">
            <a:extLst>
              <a:ext uri="{FF2B5EF4-FFF2-40B4-BE49-F238E27FC236}">
                <a16:creationId xmlns:a16="http://schemas.microsoft.com/office/drawing/2014/main" id="{E4AD964F-ACF2-1829-2CE5-DC9C01862B6A}"/>
              </a:ext>
            </a:extLst>
          </p:cNvPr>
          <p:cNvSpPr txBox="1">
            <a:spLocks noChangeArrowheads="1"/>
          </p:cNvSpPr>
          <p:nvPr/>
        </p:nvSpPr>
        <p:spPr bwMode="auto">
          <a:xfrm>
            <a:off x="3200400" y="24384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endParaRPr lang="nb-NO" altLang="nb-NO">
              <a:latin typeface="Times New Roman" panose="02020603050405020304" pitchFamily="18" charset="0"/>
            </a:endParaRPr>
          </a:p>
        </p:txBody>
      </p:sp>
      <p:sp>
        <p:nvSpPr>
          <p:cNvPr id="22533" name="Text Box 8">
            <a:extLst>
              <a:ext uri="{FF2B5EF4-FFF2-40B4-BE49-F238E27FC236}">
                <a16:creationId xmlns:a16="http://schemas.microsoft.com/office/drawing/2014/main" id="{CB88A860-DA65-23F4-5E05-8B88D9CE364D}"/>
              </a:ext>
            </a:extLst>
          </p:cNvPr>
          <p:cNvSpPr txBox="1">
            <a:spLocks noChangeArrowheads="1"/>
          </p:cNvSpPr>
          <p:nvPr/>
        </p:nvSpPr>
        <p:spPr bwMode="auto">
          <a:xfrm>
            <a:off x="4953000" y="5486400"/>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endParaRPr lang="nb-NO" altLang="nb-NO" sz="1600"/>
          </a:p>
        </p:txBody>
      </p:sp>
      <p:pic>
        <p:nvPicPr>
          <p:cNvPr id="22537" name="Picture 12" descr="Selektivitet">
            <a:extLst>
              <a:ext uri="{FF2B5EF4-FFF2-40B4-BE49-F238E27FC236}">
                <a16:creationId xmlns:a16="http://schemas.microsoft.com/office/drawing/2014/main" id="{01AA5AA7-7776-8688-024A-C3E88B813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086080"/>
            <a:ext cx="8229600"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26">
            <a:extLst>
              <a:ext uri="{FF2B5EF4-FFF2-40B4-BE49-F238E27FC236}">
                <a16:creationId xmlns:a16="http://schemas.microsoft.com/office/drawing/2014/main" id="{3CC2E512-6BD0-3C78-0AEB-AEC53195526D}"/>
              </a:ext>
            </a:extLst>
          </p:cNvPr>
          <p:cNvSpPr txBox="1">
            <a:spLocks noChangeArrowheads="1"/>
          </p:cNvSpPr>
          <p:nvPr/>
        </p:nvSpPr>
        <p:spPr>
          <a:xfrm>
            <a:off x="1061292" y="307285"/>
            <a:ext cx="9027086" cy="1042989"/>
          </a:xfrm>
          <a:prstGeom prst="rect">
            <a:avLst/>
          </a:prstGeom>
          <a:noFill/>
        </p:spPr>
        <p:txBody>
          <a:bodyPr vert="horz" lIns="0" tIns="0" rIns="0" bIns="0" rtlCol="0" anchor="b" anchorCtr="0">
            <a:normAutofit fontScale="92500" lnSpcReduction="20000"/>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altLang="nb-NO" sz="4100" dirty="0">
                <a:solidFill>
                  <a:schemeClr val="tx1"/>
                </a:solidFill>
              </a:rPr>
              <a:t>2. Inndeling etter opptak og transport</a:t>
            </a:r>
          </a:p>
          <a:p>
            <a:endParaRPr lang="nb-NO" altLang="nb-NO" sz="2800" dirty="0"/>
          </a:p>
          <a:p>
            <a:r>
              <a:rPr lang="nb-NO" altLang="nb-NO" sz="3100" dirty="0">
                <a:solidFill>
                  <a:schemeClr val="tx1"/>
                </a:solidFill>
              </a:rPr>
              <a:t>Selektivitet</a:t>
            </a:r>
          </a:p>
        </p:txBody>
      </p:sp>
      <p:sp>
        <p:nvSpPr>
          <p:cNvPr id="4" name="TekstSylinder 3">
            <a:extLst>
              <a:ext uri="{FF2B5EF4-FFF2-40B4-BE49-F238E27FC236}">
                <a16:creationId xmlns:a16="http://schemas.microsoft.com/office/drawing/2014/main" id="{79AB02D2-E2C7-0F8B-FBDF-17F85D749D30}"/>
              </a:ext>
            </a:extLst>
          </p:cNvPr>
          <p:cNvSpPr txBox="1"/>
          <p:nvPr/>
        </p:nvSpPr>
        <p:spPr>
          <a:xfrm>
            <a:off x="8673483" y="2086081"/>
            <a:ext cx="1727816" cy="276999"/>
          </a:xfrm>
          <a:prstGeom prst="rect">
            <a:avLst/>
          </a:prstGeom>
          <a:solidFill>
            <a:schemeClr val="tx1">
              <a:alpha val="50000"/>
            </a:schemeClr>
          </a:solidFill>
        </p:spPr>
        <p:txBody>
          <a:bodyPr wrap="square" rtlCol="0">
            <a:spAutoFit/>
          </a:bodyPr>
          <a:lstStyle/>
          <a:p>
            <a:pPr algn="r"/>
            <a:r>
              <a:rPr lang="nb-NO" sz="1200">
                <a:solidFill>
                  <a:schemeClr val="bg1"/>
                </a:solidFill>
              </a:rPr>
              <a:t>Foto: H. Sjursen, NIBIO</a:t>
            </a:r>
          </a:p>
        </p:txBody>
      </p:sp>
      <p:sp>
        <p:nvSpPr>
          <p:cNvPr id="3" name="TekstSylinder 2">
            <a:extLst>
              <a:ext uri="{FF2B5EF4-FFF2-40B4-BE49-F238E27FC236}">
                <a16:creationId xmlns:a16="http://schemas.microsoft.com/office/drawing/2014/main" id="{72D5984B-8506-6783-65BA-7C45D77F51D7}"/>
              </a:ext>
            </a:extLst>
          </p:cNvPr>
          <p:cNvSpPr txBox="1"/>
          <p:nvPr/>
        </p:nvSpPr>
        <p:spPr>
          <a:xfrm>
            <a:off x="2171700" y="5824954"/>
            <a:ext cx="6667500" cy="369332"/>
          </a:xfrm>
          <a:prstGeom prst="rect">
            <a:avLst/>
          </a:prstGeom>
          <a:noFill/>
        </p:spPr>
        <p:txBody>
          <a:bodyPr wrap="square" rtlCol="0">
            <a:spAutoFit/>
          </a:bodyPr>
          <a:lstStyle/>
          <a:p>
            <a:r>
              <a:rPr lang="nb-NO" dirty="0"/>
              <a:t>Bruk av ulike preparater i ei blanding av bygg og kålrot</a:t>
            </a:r>
          </a:p>
        </p:txBody>
      </p:sp>
      <p:pic>
        <p:nvPicPr>
          <p:cNvPr id="5" name="Bilde 4" descr="Et bilde som inneholder Grafikk, Font, grafisk design, design&#10;&#10;Automatisk generert beskrivelse">
            <a:extLst>
              <a:ext uri="{FF2B5EF4-FFF2-40B4-BE49-F238E27FC236}">
                <a16:creationId xmlns:a16="http://schemas.microsoft.com/office/drawing/2014/main" id="{426A40D1-BED5-7A0F-FA84-04F2D933D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a:extLst>
              <a:ext uri="{FF2B5EF4-FFF2-40B4-BE49-F238E27FC236}">
                <a16:creationId xmlns:a16="http://schemas.microsoft.com/office/drawing/2014/main" id="{9CCD0410-2F3E-6548-FA4C-B1FCC9401FF5}"/>
              </a:ext>
            </a:extLst>
          </p:cNvPr>
          <p:cNvSpPr>
            <a:spLocks noGrp="1" noChangeArrowheads="1"/>
          </p:cNvSpPr>
          <p:nvPr>
            <p:ph type="title"/>
          </p:nvPr>
        </p:nvSpPr>
        <p:spPr/>
        <p:txBody>
          <a:bodyPr>
            <a:normAutofit/>
          </a:bodyPr>
          <a:lstStyle/>
          <a:p>
            <a:pPr eaLnBrk="1" hangingPunct="1"/>
            <a:r>
              <a:rPr lang="nb-NO" altLang="nb-NO" dirty="0"/>
              <a:t>3. Inndeling etter kjemisk struktur</a:t>
            </a:r>
            <a:br>
              <a:rPr lang="nb-NO" altLang="nb-NO" sz="3200" dirty="0"/>
            </a:br>
            <a:r>
              <a:rPr lang="nb-NO" altLang="nb-NO" sz="1600" i="1" dirty="0"/>
              <a:t>eksempler</a:t>
            </a:r>
            <a:endParaRPr lang="nb-NO" altLang="nb-NO" sz="3200" i="1" dirty="0">
              <a:solidFill>
                <a:srgbClr val="FF0000"/>
              </a:solidFill>
            </a:endParaRPr>
          </a:p>
        </p:txBody>
      </p:sp>
      <p:sp>
        <p:nvSpPr>
          <p:cNvPr id="23557" name="Text Box 1040">
            <a:extLst>
              <a:ext uri="{FF2B5EF4-FFF2-40B4-BE49-F238E27FC236}">
                <a16:creationId xmlns:a16="http://schemas.microsoft.com/office/drawing/2014/main" id="{DF3D7501-2F10-2C92-D441-06695D31EB12}"/>
              </a:ext>
            </a:extLst>
          </p:cNvPr>
          <p:cNvSpPr txBox="1">
            <a:spLocks noChangeArrowheads="1"/>
          </p:cNvSpPr>
          <p:nvPr/>
        </p:nvSpPr>
        <p:spPr bwMode="auto">
          <a:xfrm>
            <a:off x="1013656" y="1679860"/>
            <a:ext cx="5374081" cy="661720"/>
          </a:xfrm>
          <a:prstGeom prst="rect">
            <a:avLst/>
          </a:prstGeom>
          <a:solidFill>
            <a:srgbClr val="CCFFCC"/>
          </a:solidFill>
          <a:ln>
            <a:noFill/>
          </a:ln>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spcBef>
                <a:spcPts val="600"/>
              </a:spcBef>
              <a:buFontTx/>
              <a:buNone/>
            </a:pPr>
            <a:r>
              <a:rPr lang="nb-NO" altLang="nb-NO" sz="1600" b="1" dirty="0">
                <a:latin typeface="+mn-lt"/>
              </a:rPr>
              <a:t>Express SX </a:t>
            </a:r>
            <a:r>
              <a:rPr lang="nb-NO" altLang="nb-NO" sz="1600" dirty="0">
                <a:latin typeface="+mn-lt"/>
              </a:rPr>
              <a:t>mot frøugras i korn, rødkløver og gras</a:t>
            </a:r>
          </a:p>
          <a:p>
            <a:pPr eaLnBrk="1" hangingPunct="1">
              <a:spcBef>
                <a:spcPts val="600"/>
              </a:spcBef>
              <a:buFontTx/>
              <a:buNone/>
            </a:pPr>
            <a:r>
              <a:rPr lang="nb-NO" altLang="nb-NO" sz="1600" b="1" dirty="0">
                <a:latin typeface="+mn-lt"/>
              </a:rPr>
              <a:t>Titus </a:t>
            </a:r>
            <a:r>
              <a:rPr lang="nb-NO" altLang="nb-NO" sz="1600" dirty="0">
                <a:latin typeface="+mn-lt"/>
              </a:rPr>
              <a:t>mot ugras i potet og fôrmais</a:t>
            </a:r>
          </a:p>
        </p:txBody>
      </p:sp>
      <p:sp>
        <p:nvSpPr>
          <p:cNvPr id="23559" name="Text Box 1042">
            <a:extLst>
              <a:ext uri="{FF2B5EF4-FFF2-40B4-BE49-F238E27FC236}">
                <a16:creationId xmlns:a16="http://schemas.microsoft.com/office/drawing/2014/main" id="{C9C14E89-8E09-89A0-11D1-0E43143E6A7A}"/>
              </a:ext>
            </a:extLst>
          </p:cNvPr>
          <p:cNvSpPr txBox="1">
            <a:spLocks noChangeArrowheads="1"/>
          </p:cNvSpPr>
          <p:nvPr/>
        </p:nvSpPr>
        <p:spPr bwMode="auto">
          <a:xfrm>
            <a:off x="1013656" y="4955875"/>
            <a:ext cx="5374081" cy="830997"/>
          </a:xfrm>
          <a:prstGeom prst="rect">
            <a:avLst/>
          </a:prstGeom>
          <a:solidFill>
            <a:srgbClr val="CCFFCC"/>
          </a:solidFill>
          <a:ln>
            <a:noFill/>
          </a:ln>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b="1" dirty="0">
                <a:latin typeface="+mn-lt"/>
              </a:rPr>
              <a:t>Felles </a:t>
            </a:r>
            <a:r>
              <a:rPr lang="nb-NO" altLang="nb-NO" sz="1600" dirty="0">
                <a:latin typeface="+mn-lt"/>
              </a:rPr>
              <a:t>virkemåte</a:t>
            </a:r>
            <a:r>
              <a:rPr lang="nb-NO" altLang="nb-NO" sz="1600" b="1" dirty="0">
                <a:latin typeface="+mn-lt"/>
              </a:rPr>
              <a:t>:</a:t>
            </a:r>
            <a:r>
              <a:rPr lang="nb-NO" altLang="nb-NO" sz="1600" dirty="0">
                <a:latin typeface="+mn-lt"/>
              </a:rPr>
              <a:t> Hemmer enzym ALS i aminosyresyntesen, som til slutt hemmer dannelse av DNA. Begge er systemiske. </a:t>
            </a:r>
            <a:endParaRPr lang="nb-NO" altLang="nb-NO" sz="1600" b="1" dirty="0">
              <a:latin typeface="+mn-lt"/>
            </a:endParaRPr>
          </a:p>
        </p:txBody>
      </p:sp>
      <p:sp>
        <p:nvSpPr>
          <p:cNvPr id="5" name="Text Box 1040">
            <a:extLst>
              <a:ext uri="{FF2B5EF4-FFF2-40B4-BE49-F238E27FC236}">
                <a16:creationId xmlns:a16="http://schemas.microsoft.com/office/drawing/2014/main" id="{179E0579-F48C-3F86-585E-29BD10434101}"/>
              </a:ext>
            </a:extLst>
          </p:cNvPr>
          <p:cNvSpPr txBox="1">
            <a:spLocks noChangeArrowheads="1"/>
          </p:cNvSpPr>
          <p:nvPr/>
        </p:nvSpPr>
        <p:spPr bwMode="auto">
          <a:xfrm>
            <a:off x="6629400" y="1679860"/>
            <a:ext cx="5170714" cy="954107"/>
          </a:xfrm>
          <a:prstGeom prst="rect">
            <a:avLst/>
          </a:prstGeom>
          <a:solidFill>
            <a:schemeClr val="accent3">
              <a:lumMod val="40000"/>
              <a:lumOff val="60000"/>
            </a:schemeClr>
          </a:solidFill>
          <a:ln>
            <a:noFill/>
          </a:ln>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b="1" dirty="0" err="1">
                <a:latin typeface="+mn-lt"/>
              </a:rPr>
              <a:t>Amistar</a:t>
            </a:r>
            <a:r>
              <a:rPr lang="nb-NO" altLang="nb-NO" sz="1600" b="1" dirty="0">
                <a:latin typeface="+mn-lt"/>
              </a:rPr>
              <a:t> </a:t>
            </a:r>
            <a:r>
              <a:rPr lang="nb-NO" altLang="nb-NO" sz="1600" dirty="0">
                <a:latin typeface="+mn-lt"/>
              </a:rPr>
              <a:t>mot ulike sopper i flere kornarter, potet, grønnsaker og bær</a:t>
            </a:r>
            <a:endParaRPr lang="nb-NO" altLang="nb-NO" sz="1600" b="1" dirty="0">
              <a:latin typeface="+mn-lt"/>
            </a:endParaRPr>
          </a:p>
          <a:p>
            <a:pPr eaLnBrk="1" hangingPunct="1">
              <a:buFontTx/>
              <a:buNone/>
            </a:pPr>
            <a:r>
              <a:rPr lang="nb-NO" altLang="nb-NO" sz="1600" b="1" dirty="0">
                <a:latin typeface="+mn-lt"/>
              </a:rPr>
              <a:t>Signum </a:t>
            </a:r>
            <a:r>
              <a:rPr lang="nb-NO" altLang="nb-NO" sz="1600" dirty="0">
                <a:latin typeface="+mn-lt"/>
              </a:rPr>
              <a:t>mot ulike sopper i grønnsaker, frukt og bær</a:t>
            </a:r>
          </a:p>
        </p:txBody>
      </p:sp>
      <p:sp>
        <p:nvSpPr>
          <p:cNvPr id="7" name="TekstSylinder 6">
            <a:extLst>
              <a:ext uri="{FF2B5EF4-FFF2-40B4-BE49-F238E27FC236}">
                <a16:creationId xmlns:a16="http://schemas.microsoft.com/office/drawing/2014/main" id="{68E3C472-1C19-A9EA-1067-BF76A9091F37}"/>
              </a:ext>
            </a:extLst>
          </p:cNvPr>
          <p:cNvSpPr txBox="1"/>
          <p:nvPr/>
        </p:nvSpPr>
        <p:spPr>
          <a:xfrm>
            <a:off x="9256975" y="4264598"/>
            <a:ext cx="2340429" cy="646331"/>
          </a:xfrm>
          <a:prstGeom prst="rect">
            <a:avLst/>
          </a:prstGeom>
          <a:noFill/>
        </p:spPr>
        <p:txBody>
          <a:bodyPr wrap="square" rtlCol="0">
            <a:spAutoFit/>
          </a:bodyPr>
          <a:lstStyle/>
          <a:p>
            <a:pPr algn="ctr"/>
            <a:r>
              <a:rPr lang="nb-NO" i="1" err="1"/>
              <a:t>Pyraklostrobin</a:t>
            </a:r>
            <a:r>
              <a:rPr lang="nb-NO" i="1"/>
              <a:t> </a:t>
            </a:r>
            <a:r>
              <a:rPr lang="nb-NO"/>
              <a:t>(Signum)</a:t>
            </a:r>
            <a:endParaRPr lang="nb-NO" i="1"/>
          </a:p>
        </p:txBody>
      </p:sp>
      <p:sp>
        <p:nvSpPr>
          <p:cNvPr id="8" name="TekstSylinder 7">
            <a:extLst>
              <a:ext uri="{FF2B5EF4-FFF2-40B4-BE49-F238E27FC236}">
                <a16:creationId xmlns:a16="http://schemas.microsoft.com/office/drawing/2014/main" id="{2FC6CFCD-E399-4701-52C4-3613E89A524A}"/>
              </a:ext>
            </a:extLst>
          </p:cNvPr>
          <p:cNvSpPr txBox="1"/>
          <p:nvPr/>
        </p:nvSpPr>
        <p:spPr>
          <a:xfrm>
            <a:off x="7082830" y="4264598"/>
            <a:ext cx="1491343" cy="646331"/>
          </a:xfrm>
          <a:prstGeom prst="rect">
            <a:avLst/>
          </a:prstGeom>
          <a:noFill/>
        </p:spPr>
        <p:txBody>
          <a:bodyPr wrap="square" rtlCol="0">
            <a:spAutoFit/>
          </a:bodyPr>
          <a:lstStyle/>
          <a:p>
            <a:pPr algn="ctr"/>
            <a:r>
              <a:rPr lang="nb-NO" i="1" err="1"/>
              <a:t>Azoksystrobin</a:t>
            </a:r>
            <a:r>
              <a:rPr lang="nb-NO" i="1"/>
              <a:t> </a:t>
            </a:r>
            <a:r>
              <a:rPr lang="nb-NO"/>
              <a:t>(Aminstar)</a:t>
            </a:r>
            <a:endParaRPr lang="nb-NO" i="1"/>
          </a:p>
        </p:txBody>
      </p:sp>
      <p:sp>
        <p:nvSpPr>
          <p:cNvPr id="9" name="Text Box 1042">
            <a:extLst>
              <a:ext uri="{FF2B5EF4-FFF2-40B4-BE49-F238E27FC236}">
                <a16:creationId xmlns:a16="http://schemas.microsoft.com/office/drawing/2014/main" id="{1A015660-D4A3-5C12-0A32-2C56CDBB9867}"/>
              </a:ext>
            </a:extLst>
          </p:cNvPr>
          <p:cNvSpPr txBox="1">
            <a:spLocks noChangeArrowheads="1"/>
          </p:cNvSpPr>
          <p:nvPr/>
        </p:nvSpPr>
        <p:spPr bwMode="auto">
          <a:xfrm>
            <a:off x="6629400" y="4955867"/>
            <a:ext cx="5068689" cy="1077218"/>
          </a:xfrm>
          <a:prstGeom prst="rect">
            <a:avLst/>
          </a:prstGeom>
          <a:solidFill>
            <a:schemeClr val="accent3">
              <a:lumMod val="40000"/>
              <a:lumOff val="60000"/>
            </a:schemeClr>
          </a:solidFill>
          <a:ln>
            <a:noFill/>
          </a:ln>
        </p:spPr>
        <p:txBody>
          <a:bodyPr wrap="square">
            <a:spAutoFit/>
          </a:bodyPr>
          <a:lstStyle>
            <a:lvl1pPr eaLnBrk="0" hangingPunct="0">
              <a:spcBef>
                <a:spcPct val="50000"/>
              </a:spcBef>
              <a:buChar char="•"/>
              <a:defRPr sz="2400">
                <a:solidFill>
                  <a:schemeClr val="tx1"/>
                </a:solidFill>
                <a:latin typeface="Arial" panose="020B0604020202020204" pitchFamily="34" charset="0"/>
              </a:defRPr>
            </a:lvl1pPr>
            <a:lvl2pPr marL="742950" indent="-285750" eaLnBrk="0" hangingPunct="0">
              <a:spcBef>
                <a:spcPct val="50000"/>
              </a:spcBef>
              <a:buChar char="–"/>
              <a:defRPr sz="2000">
                <a:solidFill>
                  <a:schemeClr val="tx1"/>
                </a:solidFill>
                <a:latin typeface="Arial" panose="020B0604020202020204" pitchFamily="34" charset="0"/>
              </a:defRPr>
            </a:lvl2pPr>
            <a:lvl3pPr marL="1143000" indent="-228600" eaLnBrk="0" hangingPunct="0">
              <a:spcBef>
                <a:spcPct val="50000"/>
              </a:spcBef>
              <a:buSzPct val="65000"/>
              <a:buFont typeface="Wingdings" panose="05000000000000000000" pitchFamily="2" charset="2"/>
              <a:buChar char="à"/>
              <a:defRPr>
                <a:solidFill>
                  <a:schemeClr val="tx1"/>
                </a:solidFill>
                <a:latin typeface="Arial" panose="020B0604020202020204" pitchFamily="34" charset="0"/>
              </a:defRPr>
            </a:lvl3pPr>
            <a:lvl4pPr marL="1600200" indent="-228600" eaLnBrk="0" hangingPunct="0">
              <a:spcBef>
                <a:spcPct val="50000"/>
              </a:spcBef>
              <a:buFont typeface="Wingdings" panose="05000000000000000000" pitchFamily="2" charset="2"/>
              <a:buChar char="Ø"/>
              <a:defRPr sz="2000">
                <a:solidFill>
                  <a:schemeClr val="tx1"/>
                </a:solidFill>
                <a:latin typeface="Arial Narrow" panose="020B0606020202030204" pitchFamily="34" charset="0"/>
              </a:defRPr>
            </a:lvl4pPr>
            <a:lvl5pPr marL="2057400" indent="-228600" eaLnBrk="0" hangingPunct="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eaLnBrk="1" hangingPunct="1">
              <a:buFontTx/>
              <a:buNone/>
            </a:pPr>
            <a:r>
              <a:rPr lang="nb-NO" altLang="nb-NO" sz="1600" b="1" dirty="0">
                <a:latin typeface="+mn-lt"/>
              </a:rPr>
              <a:t>Felles </a:t>
            </a:r>
            <a:r>
              <a:rPr lang="nb-NO" altLang="nb-NO" sz="1600" dirty="0">
                <a:latin typeface="+mn-lt"/>
              </a:rPr>
              <a:t>virkemåte</a:t>
            </a:r>
            <a:r>
              <a:rPr lang="nb-NO" altLang="nb-NO" sz="1600" b="1" dirty="0">
                <a:latin typeface="+mn-lt"/>
              </a:rPr>
              <a:t>:</a:t>
            </a:r>
            <a:r>
              <a:rPr lang="nb-NO" altLang="nb-NO" sz="1600" dirty="0">
                <a:latin typeface="+mn-lt"/>
              </a:rPr>
              <a:t> </a:t>
            </a:r>
            <a:r>
              <a:rPr lang="nb-NO" sz="1600" dirty="0">
                <a:latin typeface="+mn-lt"/>
              </a:rPr>
              <a:t>systemisk virkende sopp-midler som blokkerer elektrontransporten i de energiproduserende mitokondriene i cellene, slik at soppen ikke kan vokse</a:t>
            </a:r>
            <a:endParaRPr lang="nb-NO" altLang="nb-NO" sz="1600" dirty="0">
              <a:latin typeface="+mn-lt"/>
            </a:endParaRPr>
          </a:p>
        </p:txBody>
      </p:sp>
      <p:pic>
        <p:nvPicPr>
          <p:cNvPr id="10248" name="Picture 8" descr="Bilderesultat for azoksystrobin chemical structure">
            <a:extLst>
              <a:ext uri="{FF2B5EF4-FFF2-40B4-BE49-F238E27FC236}">
                <a16:creationId xmlns:a16="http://schemas.microsoft.com/office/drawing/2014/main" id="{F0C2AB68-E411-5224-CFBC-D794D59581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54" b="16302"/>
          <a:stretch/>
        </p:blipFill>
        <p:spPr bwMode="auto">
          <a:xfrm>
            <a:off x="6645728" y="3176285"/>
            <a:ext cx="2457995" cy="118502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Bilderesultat for pyraclostrobin chemical structure">
            <a:extLst>
              <a:ext uri="{FF2B5EF4-FFF2-40B4-BE49-F238E27FC236}">
                <a16:creationId xmlns:a16="http://schemas.microsoft.com/office/drawing/2014/main" id="{FFC0F924-7A7E-7EBF-5A33-87285C5283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67" b="23697"/>
          <a:stretch/>
        </p:blipFill>
        <p:spPr bwMode="auto">
          <a:xfrm>
            <a:off x="9214757" y="3156548"/>
            <a:ext cx="2382647" cy="118502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e kildebildet">
            <a:extLst>
              <a:ext uri="{FF2B5EF4-FFF2-40B4-BE49-F238E27FC236}">
                <a16:creationId xmlns:a16="http://schemas.microsoft.com/office/drawing/2014/main" id="{5E10E158-4DC1-458C-4DED-62C8F014CB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482" t="33123" r="17217" b="39474"/>
          <a:stretch/>
        </p:blipFill>
        <p:spPr bwMode="auto">
          <a:xfrm>
            <a:off x="972882" y="2787270"/>
            <a:ext cx="2534195" cy="147732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 kildebildet">
            <a:extLst>
              <a:ext uri="{FF2B5EF4-FFF2-40B4-BE49-F238E27FC236}">
                <a16:creationId xmlns:a16="http://schemas.microsoft.com/office/drawing/2014/main" id="{2236A17C-6F21-5883-8BE4-E29EB684B7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92" t="71904" b="5560"/>
          <a:stretch/>
        </p:blipFill>
        <p:spPr bwMode="auto">
          <a:xfrm>
            <a:off x="3575213" y="3146338"/>
            <a:ext cx="2340429" cy="1214968"/>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A99C57AF-2195-143E-A9A7-B64D5597E825}"/>
              </a:ext>
            </a:extLst>
          </p:cNvPr>
          <p:cNvSpPr txBox="1"/>
          <p:nvPr/>
        </p:nvSpPr>
        <p:spPr>
          <a:xfrm>
            <a:off x="1366158" y="4341569"/>
            <a:ext cx="1491343" cy="646331"/>
          </a:xfrm>
          <a:prstGeom prst="rect">
            <a:avLst/>
          </a:prstGeom>
          <a:noFill/>
        </p:spPr>
        <p:txBody>
          <a:bodyPr wrap="square" rtlCol="0">
            <a:spAutoFit/>
          </a:bodyPr>
          <a:lstStyle/>
          <a:p>
            <a:pPr algn="ctr"/>
            <a:r>
              <a:rPr lang="nb-NO" i="1" err="1"/>
              <a:t>Rimsulfuron</a:t>
            </a:r>
            <a:r>
              <a:rPr lang="nb-NO"/>
              <a:t> (Titus)</a:t>
            </a:r>
          </a:p>
        </p:txBody>
      </p:sp>
      <p:sp>
        <p:nvSpPr>
          <p:cNvPr id="3" name="TekstSylinder 2">
            <a:extLst>
              <a:ext uri="{FF2B5EF4-FFF2-40B4-BE49-F238E27FC236}">
                <a16:creationId xmlns:a16="http://schemas.microsoft.com/office/drawing/2014/main" id="{E8DC15ED-BFF5-4044-4727-48F17EED4760}"/>
              </a:ext>
            </a:extLst>
          </p:cNvPr>
          <p:cNvSpPr txBox="1"/>
          <p:nvPr/>
        </p:nvSpPr>
        <p:spPr>
          <a:xfrm>
            <a:off x="3966651" y="4361306"/>
            <a:ext cx="1948991" cy="646331"/>
          </a:xfrm>
          <a:prstGeom prst="rect">
            <a:avLst/>
          </a:prstGeom>
          <a:noFill/>
        </p:spPr>
        <p:txBody>
          <a:bodyPr wrap="square" rtlCol="0">
            <a:spAutoFit/>
          </a:bodyPr>
          <a:lstStyle/>
          <a:p>
            <a:pPr algn="ctr"/>
            <a:r>
              <a:rPr lang="nb-NO" i="1" err="1"/>
              <a:t>Tribenuron</a:t>
            </a:r>
            <a:r>
              <a:rPr lang="nb-NO" i="1"/>
              <a:t>-metyl </a:t>
            </a:r>
            <a:r>
              <a:rPr lang="nb-NO"/>
              <a:t>(Express SX)</a:t>
            </a:r>
          </a:p>
        </p:txBody>
      </p:sp>
      <p:sp>
        <p:nvSpPr>
          <p:cNvPr id="4" name="TekstSylinder 3">
            <a:extLst>
              <a:ext uri="{FF2B5EF4-FFF2-40B4-BE49-F238E27FC236}">
                <a16:creationId xmlns:a16="http://schemas.microsoft.com/office/drawing/2014/main" id="{D860E949-654D-E0B8-829B-CFDA41DEDFB5}"/>
              </a:ext>
            </a:extLst>
          </p:cNvPr>
          <p:cNvSpPr txBox="1"/>
          <p:nvPr/>
        </p:nvSpPr>
        <p:spPr>
          <a:xfrm>
            <a:off x="972882" y="1272043"/>
            <a:ext cx="5064687" cy="369332"/>
          </a:xfrm>
          <a:prstGeom prst="rect">
            <a:avLst/>
          </a:prstGeom>
          <a:noFill/>
        </p:spPr>
        <p:txBody>
          <a:bodyPr wrap="square" rtlCol="0">
            <a:spAutoFit/>
          </a:bodyPr>
          <a:lstStyle/>
          <a:p>
            <a:r>
              <a:rPr lang="nb-NO" b="1" dirty="0" err="1">
                <a:solidFill>
                  <a:srgbClr val="008000"/>
                </a:solidFill>
              </a:rPr>
              <a:t>Sulfonylureapreparater</a:t>
            </a:r>
            <a:endParaRPr lang="nb-NO" b="1" dirty="0">
              <a:solidFill>
                <a:srgbClr val="008000"/>
              </a:solidFill>
            </a:endParaRPr>
          </a:p>
        </p:txBody>
      </p:sp>
      <p:sp>
        <p:nvSpPr>
          <p:cNvPr id="6" name="TekstSylinder 5">
            <a:extLst>
              <a:ext uri="{FF2B5EF4-FFF2-40B4-BE49-F238E27FC236}">
                <a16:creationId xmlns:a16="http://schemas.microsoft.com/office/drawing/2014/main" id="{FBB46084-3A39-9491-0CCB-303D113FB8AD}"/>
              </a:ext>
            </a:extLst>
          </p:cNvPr>
          <p:cNvSpPr txBox="1"/>
          <p:nvPr/>
        </p:nvSpPr>
        <p:spPr>
          <a:xfrm>
            <a:off x="6621453" y="1272043"/>
            <a:ext cx="5064687" cy="369332"/>
          </a:xfrm>
          <a:prstGeom prst="rect">
            <a:avLst/>
          </a:prstGeom>
          <a:noFill/>
        </p:spPr>
        <p:txBody>
          <a:bodyPr wrap="square" rtlCol="0">
            <a:spAutoFit/>
          </a:bodyPr>
          <a:lstStyle/>
          <a:p>
            <a:r>
              <a:rPr lang="nb-NO" b="1" err="1">
                <a:solidFill>
                  <a:srgbClr val="008000"/>
                </a:solidFill>
              </a:rPr>
              <a:t>Strobiluriner</a:t>
            </a:r>
            <a:endParaRPr lang="nb-NO" b="1">
              <a:solidFill>
                <a:srgbClr val="008000"/>
              </a:solidFill>
            </a:endParaRPr>
          </a:p>
        </p:txBody>
      </p:sp>
      <p:pic>
        <p:nvPicPr>
          <p:cNvPr id="10" name="Bilde 9" descr="Et bilde som inneholder Grafikk, Font, grafisk design, design&#10;&#10;Automatisk generert beskrivelse">
            <a:extLst>
              <a:ext uri="{FF2B5EF4-FFF2-40B4-BE49-F238E27FC236}">
                <a16:creationId xmlns:a16="http://schemas.microsoft.com/office/drawing/2014/main" id="{0E3C5F63-C53A-5B1D-C924-D7BE1735A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Plassholder for innhold 4">
            <a:extLst>
              <a:ext uri="{FF2B5EF4-FFF2-40B4-BE49-F238E27FC236}">
                <a16:creationId xmlns:a16="http://schemas.microsoft.com/office/drawing/2014/main" id="{75B6359F-BA10-3FF3-597D-4F02B4EC43A9}"/>
              </a:ext>
            </a:extLst>
          </p:cNvPr>
          <p:cNvSpPr>
            <a:spLocks noGrp="1"/>
          </p:cNvSpPr>
          <p:nvPr>
            <p:ph type="body" sz="quarter" idx="13"/>
          </p:nvPr>
        </p:nvSpPr>
        <p:spPr>
          <a:xfrm>
            <a:off x="5000733" y="1636572"/>
            <a:ext cx="2684118" cy="5007035"/>
          </a:xfrm>
        </p:spPr>
        <p:txBody>
          <a:bodyPr>
            <a:noAutofit/>
          </a:bodyPr>
          <a:lstStyle/>
          <a:p>
            <a:r>
              <a:rPr lang="nb-NO" altLang="nb-NO" sz="2000" i="1" dirty="0" err="1"/>
              <a:t>Strobiluriner</a:t>
            </a:r>
            <a:r>
              <a:rPr lang="nb-NO" altLang="nb-NO" sz="2000" i="1" dirty="0"/>
              <a:t> (sopp)</a:t>
            </a:r>
          </a:p>
          <a:p>
            <a:pPr lvl="1"/>
            <a:r>
              <a:rPr lang="nb-NO" altLang="nb-NO" sz="2000" dirty="0" err="1"/>
              <a:t>Amistar</a:t>
            </a:r>
            <a:r>
              <a:rPr lang="nb-NO" altLang="nb-NO" sz="2000" dirty="0"/>
              <a:t> </a:t>
            </a:r>
          </a:p>
          <a:p>
            <a:pPr lvl="1"/>
            <a:r>
              <a:rPr lang="nb-NO" altLang="nb-NO" sz="2000" dirty="0" err="1"/>
              <a:t>Cabrio</a:t>
            </a:r>
            <a:r>
              <a:rPr lang="nb-NO" altLang="nb-NO" sz="2000" dirty="0"/>
              <a:t> Duo</a:t>
            </a:r>
          </a:p>
          <a:p>
            <a:pPr lvl="1"/>
            <a:r>
              <a:rPr lang="nb-NO" altLang="nb-NO" sz="2000" dirty="0"/>
              <a:t>Comet Pro</a:t>
            </a:r>
          </a:p>
          <a:p>
            <a:pPr lvl="1"/>
            <a:r>
              <a:rPr lang="nb-NO" altLang="nb-NO" sz="2000" dirty="0" err="1"/>
              <a:t>Delaro</a:t>
            </a:r>
            <a:endParaRPr lang="nb-NO" altLang="nb-NO" sz="2000" dirty="0"/>
          </a:p>
          <a:p>
            <a:pPr lvl="1"/>
            <a:r>
              <a:rPr lang="nb-NO" altLang="nb-NO" sz="2000" dirty="0" err="1"/>
              <a:t>Pictor</a:t>
            </a:r>
            <a:r>
              <a:rPr lang="nb-NO" altLang="nb-NO" sz="2000" dirty="0"/>
              <a:t> Active</a:t>
            </a:r>
          </a:p>
          <a:p>
            <a:pPr lvl="1"/>
            <a:r>
              <a:rPr lang="nb-NO" altLang="nb-NO" sz="2000" dirty="0"/>
              <a:t>Signum</a:t>
            </a:r>
            <a:endParaRPr lang="nb-NO" altLang="nb-NO" sz="2000" dirty="0">
              <a:solidFill>
                <a:srgbClr val="FF0000"/>
              </a:solidFill>
            </a:endParaRPr>
          </a:p>
          <a:p>
            <a:pPr marL="216000" lvl="1" indent="0">
              <a:buNone/>
            </a:pPr>
            <a:endParaRPr lang="nb-NO" altLang="nb-NO" sz="2000" dirty="0">
              <a:solidFill>
                <a:srgbClr val="FF0000"/>
              </a:solidFill>
            </a:endParaRPr>
          </a:p>
          <a:p>
            <a:pPr marL="216000" lvl="1" indent="0">
              <a:buNone/>
            </a:pPr>
            <a:r>
              <a:rPr lang="nb-NO" altLang="nb-NO" sz="2000" dirty="0">
                <a:solidFill>
                  <a:srgbClr val="FF0000"/>
                </a:solidFill>
              </a:rPr>
              <a:t>Unngå ensidig bruk. Høy risiko for resistens.</a:t>
            </a:r>
          </a:p>
        </p:txBody>
      </p:sp>
      <p:sp>
        <p:nvSpPr>
          <p:cNvPr id="24579" name="Plassholder for innhold 3">
            <a:extLst>
              <a:ext uri="{FF2B5EF4-FFF2-40B4-BE49-F238E27FC236}">
                <a16:creationId xmlns:a16="http://schemas.microsoft.com/office/drawing/2014/main" id="{5A732E75-1FAB-9191-71A5-D4EA2071CCFE}"/>
              </a:ext>
            </a:extLst>
          </p:cNvPr>
          <p:cNvSpPr>
            <a:spLocks noGrp="1"/>
          </p:cNvSpPr>
          <p:nvPr>
            <p:ph idx="18"/>
          </p:nvPr>
        </p:nvSpPr>
        <p:spPr>
          <a:xfrm>
            <a:off x="1031313" y="1636572"/>
            <a:ext cx="3573002" cy="5007035"/>
          </a:xfrm>
        </p:spPr>
        <p:txBody>
          <a:bodyPr vert="horz" lIns="0" tIns="0" rIns="0" bIns="0" rtlCol="0" anchor="t">
            <a:normAutofit fontScale="92500"/>
          </a:bodyPr>
          <a:lstStyle/>
          <a:p>
            <a:pPr marL="215900" indent="-215900"/>
            <a:r>
              <a:rPr lang="nb-NO" altLang="nb-NO" i="1" dirty="0" err="1"/>
              <a:t>Sulfonylureapreparater</a:t>
            </a:r>
            <a:r>
              <a:rPr lang="nb-NO" altLang="nb-NO" i="1" dirty="0"/>
              <a:t> (ugras)</a:t>
            </a:r>
            <a:endParaRPr lang="nb-NO" altLang="nb-NO" sz="2000" dirty="0">
              <a:cs typeface="Calibri"/>
            </a:endParaRPr>
          </a:p>
          <a:p>
            <a:pPr marL="431800" lvl="1" indent="-215900"/>
            <a:r>
              <a:rPr lang="nb-NO" altLang="nb-NO" sz="2000" dirty="0"/>
              <a:t>Atlantis OD</a:t>
            </a:r>
            <a:endParaRPr lang="nb-NO" altLang="nb-NO" sz="2000" dirty="0">
              <a:cs typeface="Calibri"/>
            </a:endParaRPr>
          </a:p>
          <a:p>
            <a:pPr marL="431800" lvl="1" indent="-215900"/>
            <a:r>
              <a:rPr lang="nb-NO" altLang="nb-NO" sz="2000" dirty="0"/>
              <a:t>Express SX </a:t>
            </a:r>
            <a:endParaRPr lang="nb-NO" altLang="nb-NO" sz="2000" dirty="0">
              <a:cs typeface="Calibri"/>
            </a:endParaRPr>
          </a:p>
          <a:p>
            <a:pPr marL="431800" lvl="1" indent="-215900"/>
            <a:r>
              <a:rPr lang="nb-NO" altLang="nb-NO" sz="2000" dirty="0" err="1"/>
              <a:t>Gratil</a:t>
            </a:r>
            <a:endParaRPr lang="nb-NO" altLang="nb-NO" sz="2000" dirty="0">
              <a:cs typeface="Calibri" panose="020F0502020204030204"/>
            </a:endParaRPr>
          </a:p>
          <a:p>
            <a:pPr marL="431800" lvl="1" indent="-215900"/>
            <a:r>
              <a:rPr lang="nb-NO" altLang="nb-NO" sz="2000" dirty="0" err="1"/>
              <a:t>Harmony</a:t>
            </a:r>
            <a:r>
              <a:rPr lang="nb-NO" altLang="nb-NO" sz="2000" dirty="0"/>
              <a:t> 50 SX</a:t>
            </a:r>
            <a:endParaRPr lang="nb-NO" altLang="nb-NO" sz="2000" dirty="0">
              <a:cs typeface="Calibri"/>
            </a:endParaRPr>
          </a:p>
          <a:p>
            <a:pPr marL="431800" lvl="1" indent="-215900"/>
            <a:r>
              <a:rPr lang="nb-NO" altLang="nb-NO" sz="2000" dirty="0" err="1"/>
              <a:t>Hussar</a:t>
            </a:r>
            <a:r>
              <a:rPr lang="nb-NO" altLang="nb-NO" sz="2000" dirty="0"/>
              <a:t> Plus OD</a:t>
            </a:r>
            <a:endParaRPr lang="nb-NO" altLang="nb-NO" sz="2000" dirty="0">
              <a:cs typeface="Calibri"/>
            </a:endParaRPr>
          </a:p>
          <a:p>
            <a:pPr marL="431800" lvl="1" indent="-215900"/>
            <a:r>
              <a:rPr lang="nb-NO" altLang="nb-NO" sz="2000" dirty="0"/>
              <a:t>Mustang Forte</a:t>
            </a:r>
            <a:endParaRPr lang="nb-NO" altLang="nb-NO" sz="2000" dirty="0">
              <a:cs typeface="Calibri"/>
            </a:endParaRPr>
          </a:p>
          <a:p>
            <a:pPr marL="431800" lvl="1" indent="-215900"/>
            <a:r>
              <a:rPr lang="nb-NO" altLang="nb-NO" sz="2000" dirty="0"/>
              <a:t>Titus m.fl.</a:t>
            </a:r>
            <a:endParaRPr lang="nb-NO" altLang="nb-NO" sz="2000" dirty="0">
              <a:cs typeface="Calibri"/>
            </a:endParaRPr>
          </a:p>
          <a:p>
            <a:pPr marL="215900" lvl="1" indent="0">
              <a:buNone/>
            </a:pPr>
            <a:endParaRPr lang="nb-NO" altLang="nb-NO" sz="2000" dirty="0">
              <a:cs typeface="Calibri"/>
            </a:endParaRPr>
          </a:p>
          <a:p>
            <a:pPr marL="215900" lvl="1" indent="0">
              <a:buNone/>
            </a:pPr>
            <a:r>
              <a:rPr lang="nb-NO" altLang="nb-NO" sz="2000" dirty="0">
                <a:solidFill>
                  <a:srgbClr val="FF0000"/>
                </a:solidFill>
              </a:rPr>
              <a:t>Resistensrisiko for flere av preparatene. Det er utviklet resistens mot flere ugras, også i Norge.</a:t>
            </a:r>
            <a:endParaRPr lang="nb-NO" altLang="nb-NO" sz="2000" dirty="0">
              <a:solidFill>
                <a:srgbClr val="FF0000"/>
              </a:solidFill>
              <a:cs typeface="Calibri"/>
            </a:endParaRPr>
          </a:p>
        </p:txBody>
      </p:sp>
      <p:sp>
        <p:nvSpPr>
          <p:cNvPr id="2" name="Rectangle 1026">
            <a:extLst>
              <a:ext uri="{FF2B5EF4-FFF2-40B4-BE49-F238E27FC236}">
                <a16:creationId xmlns:a16="http://schemas.microsoft.com/office/drawing/2014/main" id="{FAC9A713-312E-DA8C-EF81-6D6D8EF7BBB9}"/>
              </a:ext>
            </a:extLst>
          </p:cNvPr>
          <p:cNvSpPr txBox="1">
            <a:spLocks noChangeArrowheads="1"/>
          </p:cNvSpPr>
          <p:nvPr/>
        </p:nvSpPr>
        <p:spPr>
          <a:xfrm>
            <a:off x="256613" y="214392"/>
            <a:ext cx="8531787" cy="1033052"/>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altLang="nb-NO" sz="4100" dirty="0">
                <a:solidFill>
                  <a:schemeClr val="tx1"/>
                </a:solidFill>
              </a:rPr>
              <a:t>3. Inndeling etter kjemisk struktur</a:t>
            </a:r>
          </a:p>
          <a:p>
            <a:r>
              <a:rPr lang="nb-NO" altLang="nb-NO" sz="1900" i="1" dirty="0">
                <a:solidFill>
                  <a:schemeClr val="tx1"/>
                </a:solidFill>
                <a:latin typeface="+mn-lt"/>
              </a:rPr>
              <a:t>Eksempler på plantevernmidler i samme kjemiske gruppe</a:t>
            </a:r>
          </a:p>
        </p:txBody>
      </p:sp>
      <p:sp>
        <p:nvSpPr>
          <p:cNvPr id="5" name="Plassholder for innhold 4">
            <a:extLst>
              <a:ext uri="{FF2B5EF4-FFF2-40B4-BE49-F238E27FC236}">
                <a16:creationId xmlns:a16="http://schemas.microsoft.com/office/drawing/2014/main" id="{94D60EA9-55F0-9C5E-31D0-028307BFB802}"/>
              </a:ext>
            </a:extLst>
          </p:cNvPr>
          <p:cNvSpPr txBox="1">
            <a:spLocks/>
          </p:cNvSpPr>
          <p:nvPr/>
        </p:nvSpPr>
        <p:spPr>
          <a:xfrm>
            <a:off x="8212119" y="1636573"/>
            <a:ext cx="3104246" cy="5007034"/>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8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2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20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altLang="nb-NO" sz="2000" i="1" dirty="0" err="1"/>
              <a:t>Pytretroider</a:t>
            </a:r>
            <a:r>
              <a:rPr lang="nb-NO" altLang="nb-NO" sz="2000" i="1" dirty="0"/>
              <a:t> (insekter)</a:t>
            </a:r>
          </a:p>
          <a:p>
            <a:pPr lvl="1"/>
            <a:r>
              <a:rPr lang="nb-NO" altLang="nb-NO" sz="2000" dirty="0" err="1"/>
              <a:t>Decis</a:t>
            </a:r>
            <a:r>
              <a:rPr lang="nb-NO" altLang="nb-NO" sz="2000" dirty="0"/>
              <a:t> Mega EW</a:t>
            </a:r>
          </a:p>
          <a:p>
            <a:pPr lvl="1"/>
            <a:r>
              <a:rPr lang="nb-NO" altLang="nb-NO" sz="2000" dirty="0" err="1"/>
              <a:t>Evure</a:t>
            </a:r>
            <a:r>
              <a:rPr lang="nb-NO" altLang="nb-NO" sz="2000" dirty="0"/>
              <a:t> Neo</a:t>
            </a:r>
          </a:p>
          <a:p>
            <a:pPr lvl="1"/>
            <a:r>
              <a:rPr lang="nb-NO" altLang="nb-NO" sz="2000" dirty="0"/>
              <a:t>Karate 5 CS</a:t>
            </a:r>
          </a:p>
          <a:p>
            <a:pPr lvl="1"/>
            <a:r>
              <a:rPr lang="nb-NO" altLang="nb-NO" sz="2000" dirty="0" err="1"/>
              <a:t>Mavrik</a:t>
            </a:r>
            <a:endParaRPr lang="nb-NO" altLang="nb-NO" sz="2000" dirty="0"/>
          </a:p>
          <a:p>
            <a:pPr lvl="1"/>
            <a:r>
              <a:rPr lang="nb-NO" altLang="nb-NO" sz="2000" dirty="0" err="1"/>
              <a:t>Raptol</a:t>
            </a:r>
            <a:endParaRPr lang="nb-NO" altLang="nb-NO" sz="2000" dirty="0"/>
          </a:p>
          <a:p>
            <a:pPr marL="216000" lvl="1" indent="0">
              <a:buNone/>
            </a:pPr>
            <a:endParaRPr lang="nb-NO" altLang="nb-NO" sz="2000" dirty="0">
              <a:solidFill>
                <a:srgbClr val="FF0000"/>
              </a:solidFill>
            </a:endParaRPr>
          </a:p>
          <a:p>
            <a:pPr marL="216000" lvl="1" indent="0">
              <a:buNone/>
            </a:pPr>
            <a:r>
              <a:rPr lang="nb-NO" altLang="nb-NO" sz="2000" dirty="0">
                <a:solidFill>
                  <a:srgbClr val="FF0000"/>
                </a:solidFill>
              </a:rPr>
              <a:t>Ensidig bruk av </a:t>
            </a:r>
            <a:r>
              <a:rPr lang="nb-NO" altLang="nb-NO" sz="2000" dirty="0" err="1">
                <a:solidFill>
                  <a:srgbClr val="FF0000"/>
                </a:solidFill>
              </a:rPr>
              <a:t>pyretroider</a:t>
            </a:r>
            <a:r>
              <a:rPr lang="nb-NO" altLang="nb-NO" sz="2000" dirty="0">
                <a:solidFill>
                  <a:srgbClr val="FF0000"/>
                </a:solidFill>
              </a:rPr>
              <a:t> kan gi resistens og redusert effekt.</a:t>
            </a:r>
          </a:p>
        </p:txBody>
      </p:sp>
      <p:sp>
        <p:nvSpPr>
          <p:cNvPr id="15" name="Rektangel 14">
            <a:extLst>
              <a:ext uri="{FF2B5EF4-FFF2-40B4-BE49-F238E27FC236}">
                <a16:creationId xmlns:a16="http://schemas.microsoft.com/office/drawing/2014/main" id="{3A6EC3E5-33E1-BB47-BD08-2D97539D6A63}"/>
              </a:ext>
            </a:extLst>
          </p:cNvPr>
          <p:cNvSpPr/>
          <p:nvPr/>
        </p:nvSpPr>
        <p:spPr>
          <a:xfrm rot="658090">
            <a:off x="9010955" y="293337"/>
            <a:ext cx="2471773" cy="954107"/>
          </a:xfrm>
          <a:prstGeom prst="rect">
            <a:avLst/>
          </a:prstGeom>
          <a:noFill/>
          <a:ln>
            <a:solidFill>
              <a:srgbClr val="C00000"/>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b-NO" sz="2800" b="1" cap="none" spc="0" dirty="0">
                <a:ln/>
                <a:solidFill>
                  <a:srgbClr val="FF0000"/>
                </a:solidFill>
                <a:effectLst/>
              </a:rPr>
              <a:t>Mål: Unngå resistens</a:t>
            </a:r>
          </a:p>
        </p:txBody>
      </p:sp>
      <p:pic>
        <p:nvPicPr>
          <p:cNvPr id="3" name="Bilde 2" descr="Et bilde som inneholder Grafikk, Font, grafisk design, design&#10;&#10;Automatisk generert beskrivelse">
            <a:extLst>
              <a:ext uri="{FF2B5EF4-FFF2-40B4-BE49-F238E27FC236}">
                <a16:creationId xmlns:a16="http://schemas.microsoft.com/office/drawing/2014/main" id="{45DA52C0-D3A9-2ADC-F197-C73226DAE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80">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80">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0">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80">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80">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80">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627F7DE7-83B2-FB3D-67CB-4B563D20F1B7}"/>
              </a:ext>
            </a:extLst>
          </p:cNvPr>
          <p:cNvSpPr>
            <a:spLocks noGrp="1"/>
          </p:cNvSpPr>
          <p:nvPr>
            <p:ph type="body" idx="1"/>
          </p:nvPr>
        </p:nvSpPr>
        <p:spPr>
          <a:xfrm>
            <a:off x="6317674" y="1502176"/>
            <a:ext cx="5449452" cy="468058"/>
          </a:xfrm>
        </p:spPr>
        <p:txBody>
          <a:bodyPr>
            <a:normAutofit/>
          </a:bodyPr>
          <a:lstStyle/>
          <a:p>
            <a:r>
              <a:rPr lang="nb-NO" sz="2200" b="0" i="0" dirty="0">
                <a:solidFill>
                  <a:srgbClr val="29424F"/>
                </a:solidFill>
                <a:effectLst/>
              </a:rPr>
              <a:t>Hvorfor oppstår resistens? </a:t>
            </a:r>
          </a:p>
          <a:p>
            <a:endParaRPr lang="nb-NO" dirty="0"/>
          </a:p>
        </p:txBody>
      </p:sp>
      <p:sp>
        <p:nvSpPr>
          <p:cNvPr id="9" name="Tittel 8">
            <a:extLst>
              <a:ext uri="{FF2B5EF4-FFF2-40B4-BE49-F238E27FC236}">
                <a16:creationId xmlns:a16="http://schemas.microsoft.com/office/drawing/2014/main" id="{CE5F51C8-054F-4F48-9806-78FE2380841E}"/>
              </a:ext>
            </a:extLst>
          </p:cNvPr>
          <p:cNvSpPr>
            <a:spLocks noGrp="1"/>
          </p:cNvSpPr>
          <p:nvPr>
            <p:ph type="title"/>
          </p:nvPr>
        </p:nvSpPr>
        <p:spPr>
          <a:xfrm>
            <a:off x="1076092" y="175261"/>
            <a:ext cx="10988908" cy="1042989"/>
          </a:xfrm>
        </p:spPr>
        <p:txBody>
          <a:bodyPr>
            <a:normAutofit fontScale="90000"/>
          </a:bodyPr>
          <a:lstStyle/>
          <a:p>
            <a:r>
              <a:rPr lang="nb-NO" dirty="0"/>
              <a:t>Hva er plantevernmiddelresistens, og hvorfor oppstår den?</a:t>
            </a:r>
          </a:p>
        </p:txBody>
      </p:sp>
      <p:sp>
        <p:nvSpPr>
          <p:cNvPr id="12" name="Plassholder for tekst 11">
            <a:extLst>
              <a:ext uri="{FF2B5EF4-FFF2-40B4-BE49-F238E27FC236}">
                <a16:creationId xmlns:a16="http://schemas.microsoft.com/office/drawing/2014/main" id="{9577EF18-6F1D-2E36-A830-BA844778716C}"/>
              </a:ext>
            </a:extLst>
          </p:cNvPr>
          <p:cNvSpPr>
            <a:spLocks noGrp="1"/>
          </p:cNvSpPr>
          <p:nvPr>
            <p:ph type="body" sz="quarter" idx="13"/>
          </p:nvPr>
        </p:nvSpPr>
        <p:spPr>
          <a:xfrm>
            <a:off x="1076091" y="1502176"/>
            <a:ext cx="4456322" cy="468058"/>
          </a:xfrm>
        </p:spPr>
        <p:txBody>
          <a:bodyPr>
            <a:normAutofit fontScale="92500"/>
          </a:bodyPr>
          <a:lstStyle/>
          <a:p>
            <a:r>
              <a:rPr lang="nb-NO" dirty="0"/>
              <a:t>Hva er plantevernmiddelresistens?</a:t>
            </a:r>
          </a:p>
        </p:txBody>
      </p:sp>
      <p:sp>
        <p:nvSpPr>
          <p:cNvPr id="13" name="Plassholder for innhold 12">
            <a:extLst>
              <a:ext uri="{FF2B5EF4-FFF2-40B4-BE49-F238E27FC236}">
                <a16:creationId xmlns:a16="http://schemas.microsoft.com/office/drawing/2014/main" id="{13D4E4AC-C2A3-1323-52C1-95A4E56FE23A}"/>
              </a:ext>
            </a:extLst>
          </p:cNvPr>
          <p:cNvSpPr>
            <a:spLocks noGrp="1"/>
          </p:cNvSpPr>
          <p:nvPr>
            <p:ph idx="17"/>
          </p:nvPr>
        </p:nvSpPr>
        <p:spPr>
          <a:xfrm>
            <a:off x="6317674" y="1970235"/>
            <a:ext cx="5449453" cy="4135002"/>
          </a:xfrm>
        </p:spPr>
        <p:txBody>
          <a:bodyPr>
            <a:noAutofit/>
          </a:bodyPr>
          <a:lstStyle/>
          <a:p>
            <a:pPr algn="l"/>
            <a:r>
              <a:rPr lang="nb-NO" sz="1400" b="0" i="0" dirty="0">
                <a:solidFill>
                  <a:srgbClr val="29424F"/>
                </a:solidFill>
                <a:effectLst/>
              </a:rPr>
              <a:t>Viktigste årsak: </a:t>
            </a:r>
          </a:p>
          <a:p>
            <a:pPr lvl="1"/>
            <a:r>
              <a:rPr lang="nb-NO" sz="1200" b="0" i="0" dirty="0">
                <a:solidFill>
                  <a:srgbClr val="29424F"/>
                </a:solidFill>
                <a:effectLst/>
              </a:rPr>
              <a:t>Kjemiske midler brukes for ofte.</a:t>
            </a:r>
          </a:p>
          <a:p>
            <a:pPr lvl="1"/>
            <a:r>
              <a:rPr lang="nb-NO" sz="1200" b="0" i="0" dirty="0">
                <a:solidFill>
                  <a:srgbClr val="29424F"/>
                </a:solidFill>
                <a:effectLst/>
              </a:rPr>
              <a:t>For liten veksling mellom midler med </a:t>
            </a:r>
            <a:r>
              <a:rPr lang="nb-NO" sz="1200" dirty="0">
                <a:solidFill>
                  <a:srgbClr val="29424F"/>
                </a:solidFill>
              </a:rPr>
              <a:t>ulik </a:t>
            </a:r>
            <a:r>
              <a:rPr lang="nb-NO" sz="1200" b="0" i="0" dirty="0">
                <a:solidFill>
                  <a:srgbClr val="29424F"/>
                </a:solidFill>
                <a:effectLst/>
              </a:rPr>
              <a:t>biokjemiske virkemåter. </a:t>
            </a:r>
          </a:p>
          <a:p>
            <a:pPr algn="l"/>
            <a:r>
              <a:rPr lang="nb-NO" sz="1400" b="0" i="0" dirty="0">
                <a:solidFill>
                  <a:srgbClr val="29424F"/>
                </a:solidFill>
                <a:effectLst/>
              </a:rPr>
              <a:t>Genetisk grunnlag for resistens finnes i alle populasjoner</a:t>
            </a:r>
          </a:p>
          <a:p>
            <a:pPr lvl="1"/>
            <a:r>
              <a:rPr lang="nb-NO" sz="1200" dirty="0">
                <a:solidFill>
                  <a:srgbClr val="29424F"/>
                </a:solidFill>
              </a:rPr>
              <a:t>Noen individer i populasjonen allerede har gener som gjør dem tolerante mot kjemisk behandling. </a:t>
            </a:r>
          </a:p>
          <a:p>
            <a:pPr lvl="1"/>
            <a:r>
              <a:rPr lang="nb-NO" sz="1200" dirty="0">
                <a:solidFill>
                  <a:srgbClr val="29424F"/>
                </a:solidFill>
              </a:rPr>
              <a:t>Spontane genmutasjoner hos noen indi</a:t>
            </a:r>
            <a:r>
              <a:rPr lang="nb-NO" sz="1200" b="0" i="0" dirty="0">
                <a:solidFill>
                  <a:srgbClr val="29424F"/>
                </a:solidFill>
                <a:effectLst/>
              </a:rPr>
              <a:t>vider. </a:t>
            </a:r>
          </a:p>
          <a:p>
            <a:r>
              <a:rPr lang="nb-NO" sz="1400" b="0" i="0" dirty="0">
                <a:solidFill>
                  <a:srgbClr val="29424F"/>
                </a:solidFill>
                <a:effectLst/>
              </a:rPr>
              <a:t>Hver gang det sprøytes med kjemisk plantevernmiddel: </a:t>
            </a:r>
          </a:p>
          <a:p>
            <a:pPr lvl="1"/>
            <a:r>
              <a:rPr lang="nb-NO" sz="1200" b="0" i="0" dirty="0">
                <a:solidFill>
                  <a:srgbClr val="29424F"/>
                </a:solidFill>
                <a:effectLst/>
              </a:rPr>
              <a:t>Resistente individer overlever og får avkom.</a:t>
            </a:r>
          </a:p>
          <a:p>
            <a:pPr lvl="1"/>
            <a:r>
              <a:rPr lang="nb-NO" sz="1200" b="0" i="0" dirty="0">
                <a:solidFill>
                  <a:srgbClr val="29424F"/>
                </a:solidFill>
                <a:effectLst/>
              </a:rPr>
              <a:t>Følsomme individer dør.</a:t>
            </a:r>
          </a:p>
          <a:p>
            <a:pPr lvl="1"/>
            <a:r>
              <a:rPr lang="nb-NO" sz="1200" b="0" i="0" dirty="0">
                <a:solidFill>
                  <a:srgbClr val="29424F"/>
                </a:solidFill>
                <a:effectLst/>
              </a:rPr>
              <a:t>Resistensgenene overføres fra en generasjon til neste.</a:t>
            </a:r>
          </a:p>
          <a:p>
            <a:pPr lvl="1"/>
            <a:r>
              <a:rPr lang="nb-NO" sz="1200" b="0" i="0" dirty="0">
                <a:solidFill>
                  <a:srgbClr val="29424F"/>
                </a:solidFill>
                <a:effectLst/>
              </a:rPr>
              <a:t>Gjentatte sprøytinger med middel med samme biokjemiske virkemåte = å drive avl på resistente skadegjørere!</a:t>
            </a:r>
          </a:p>
          <a:p>
            <a:pPr marL="0" indent="0">
              <a:buNone/>
            </a:pPr>
            <a:endParaRPr lang="nb-NO" sz="1400" dirty="0"/>
          </a:p>
        </p:txBody>
      </p:sp>
      <p:sp>
        <p:nvSpPr>
          <p:cNvPr id="14" name="Plassholder for innhold 13">
            <a:extLst>
              <a:ext uri="{FF2B5EF4-FFF2-40B4-BE49-F238E27FC236}">
                <a16:creationId xmlns:a16="http://schemas.microsoft.com/office/drawing/2014/main" id="{DA858886-9A0E-A184-533C-5D93B6DEC6F2}"/>
              </a:ext>
            </a:extLst>
          </p:cNvPr>
          <p:cNvSpPr>
            <a:spLocks noGrp="1"/>
          </p:cNvSpPr>
          <p:nvPr>
            <p:ph idx="18"/>
          </p:nvPr>
        </p:nvSpPr>
        <p:spPr>
          <a:xfrm>
            <a:off x="1076091" y="1970234"/>
            <a:ext cx="4456322" cy="3052497"/>
          </a:xfrm>
        </p:spPr>
        <p:txBody>
          <a:bodyPr>
            <a:noAutofit/>
          </a:bodyPr>
          <a:lstStyle/>
          <a:p>
            <a:r>
              <a:rPr lang="nb-NO" sz="1400" b="0" i="0" dirty="0">
                <a:solidFill>
                  <a:srgbClr val="29424F"/>
                </a:solidFill>
                <a:effectLst/>
              </a:rPr>
              <a:t>Oppstår når skadegjørere overlever behandling med et plantevernmiddel som normalt skulle hatt god virkning. </a:t>
            </a:r>
          </a:p>
          <a:p>
            <a:r>
              <a:rPr lang="nb-NO" sz="1400" b="0" i="0" dirty="0">
                <a:solidFill>
                  <a:srgbClr val="29424F"/>
                </a:solidFill>
                <a:effectLst/>
              </a:rPr>
              <a:t>Den økte overlevelsen skyldes som regel genetiske endringer hos skadegjøreren som fører til at det virksomme stoffet i plantevernmidlet på en eller annen måte blir mindre giftig for skadegjøreren.  </a:t>
            </a:r>
          </a:p>
          <a:p>
            <a:r>
              <a:rPr lang="nb-NO" sz="1400" b="0" i="0" dirty="0">
                <a:solidFill>
                  <a:srgbClr val="29424F"/>
                </a:solidFill>
                <a:effectLst/>
              </a:rPr>
              <a:t>Da har skadegjøreren utviklet en resistensmekanisme mot det virksomme stoffet og er blitt resistent.</a:t>
            </a:r>
            <a:endParaRPr lang="nb-NO" sz="1400" dirty="0"/>
          </a:p>
          <a:p>
            <a:endParaRPr lang="nb-NO" sz="1400" dirty="0"/>
          </a:p>
        </p:txBody>
      </p:sp>
      <p:sp>
        <p:nvSpPr>
          <p:cNvPr id="21" name="TekstSylinder 20">
            <a:extLst>
              <a:ext uri="{FF2B5EF4-FFF2-40B4-BE49-F238E27FC236}">
                <a16:creationId xmlns:a16="http://schemas.microsoft.com/office/drawing/2014/main" id="{FF386D86-A099-D9BE-39C1-4184CEAF6484}"/>
              </a:ext>
            </a:extLst>
          </p:cNvPr>
          <p:cNvSpPr txBox="1"/>
          <p:nvPr/>
        </p:nvSpPr>
        <p:spPr>
          <a:xfrm>
            <a:off x="1076092" y="5121457"/>
            <a:ext cx="4697692" cy="954107"/>
          </a:xfrm>
          <a:prstGeom prst="rect">
            <a:avLst/>
          </a:prstGeom>
          <a:noFill/>
        </p:spPr>
        <p:txBody>
          <a:bodyPr wrap="square">
            <a:spAutoFit/>
          </a:bodyPr>
          <a:lstStyle/>
          <a:p>
            <a:pPr algn="l"/>
            <a:r>
              <a:rPr lang="nb-NO" sz="1400" b="0" i="0" dirty="0">
                <a:solidFill>
                  <a:srgbClr val="68B096"/>
                </a:solidFill>
                <a:effectLst/>
              </a:rPr>
              <a:t>Les mer om resistens: </a:t>
            </a:r>
            <a:r>
              <a:rPr lang="nb-NO" sz="1400" i="0" dirty="0">
                <a:solidFill>
                  <a:srgbClr val="68B096"/>
                </a:solidFill>
                <a:effectLst/>
              </a:rPr>
              <a:t>Plantevernmiddelresistens hos skadedyr. Johansen NS (2020). NIBIO POP 6 (18)</a:t>
            </a:r>
          </a:p>
          <a:p>
            <a:r>
              <a:rPr lang="nb-NO" sz="1400" dirty="0">
                <a:solidFill>
                  <a:srgbClr val="68B096"/>
                </a:solidFill>
              </a:rPr>
              <a:t>EPPO har database over resistens: </a:t>
            </a:r>
            <a:r>
              <a:rPr lang="nb-NO" sz="1400" dirty="0">
                <a:solidFill>
                  <a:srgbClr val="68B096"/>
                </a:solidFill>
                <a:hlinkClick r:id="rId2">
                  <a:extLst>
                    <a:ext uri="{A12FA001-AC4F-418D-AE19-62706E023703}">
                      <ahyp:hlinkClr xmlns:ahyp="http://schemas.microsoft.com/office/drawing/2018/hyperlinkcolor" val="tx"/>
                    </a:ext>
                  </a:extLst>
                </a:hlinkClick>
              </a:rPr>
              <a:t>https://resistance.eppo.int/</a:t>
            </a:r>
            <a:r>
              <a:rPr lang="nb-NO" sz="1400" dirty="0">
                <a:solidFill>
                  <a:srgbClr val="68B096"/>
                </a:solidFill>
              </a:rPr>
              <a:t> </a:t>
            </a:r>
            <a:endParaRPr lang="nb-NO" sz="1400" i="0" dirty="0">
              <a:solidFill>
                <a:srgbClr val="68B096"/>
              </a:solidFill>
              <a:effectLst/>
            </a:endParaRPr>
          </a:p>
        </p:txBody>
      </p:sp>
      <p:pic>
        <p:nvPicPr>
          <p:cNvPr id="2" name="Bilde 1" descr="Et bilde som inneholder Grafikk, Font, grafisk design, design&#10;&#10;Automatisk generert beskrivelse">
            <a:extLst>
              <a:ext uri="{FF2B5EF4-FFF2-40B4-BE49-F238E27FC236}">
                <a16:creationId xmlns:a16="http://schemas.microsoft.com/office/drawing/2014/main" id="{1E39FA75-6D2A-8F27-C3DC-433C4A063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980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3"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8E21E56-7146-1D81-9E9B-80C26B3F4FD2}"/>
              </a:ext>
            </a:extLst>
          </p:cNvPr>
          <p:cNvSpPr>
            <a:spLocks noGrp="1"/>
          </p:cNvSpPr>
          <p:nvPr>
            <p:ph type="title"/>
          </p:nvPr>
        </p:nvSpPr>
        <p:spPr/>
        <p:txBody>
          <a:bodyPr>
            <a:normAutofit/>
          </a:bodyPr>
          <a:lstStyle/>
          <a:p>
            <a:r>
              <a:rPr lang="nb-NO" dirty="0"/>
              <a:t>Hva påvirker risikoen for </a:t>
            </a:r>
            <a:br>
              <a:rPr lang="nb-NO" dirty="0"/>
            </a:br>
            <a:r>
              <a:rPr lang="nb-NO" dirty="0"/>
              <a:t>utvikling av resistens?</a:t>
            </a:r>
          </a:p>
        </p:txBody>
      </p:sp>
      <p:pic>
        <p:nvPicPr>
          <p:cNvPr id="3074" name="Picture 2">
            <a:extLst>
              <a:ext uri="{FF2B5EF4-FFF2-40B4-BE49-F238E27FC236}">
                <a16:creationId xmlns:a16="http://schemas.microsoft.com/office/drawing/2014/main" id="{9E56F8BD-FBD8-DACE-895A-D6DA02B8EB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85"/>
          <a:stretch/>
        </p:blipFill>
        <p:spPr bwMode="auto">
          <a:xfrm>
            <a:off x="406660" y="2081609"/>
            <a:ext cx="4032000" cy="4270388"/>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FB3C868D-8708-8A85-9FED-B6E28DE14F39}"/>
              </a:ext>
            </a:extLst>
          </p:cNvPr>
          <p:cNvSpPr txBox="1"/>
          <p:nvPr/>
        </p:nvSpPr>
        <p:spPr>
          <a:xfrm>
            <a:off x="2111868" y="6098081"/>
            <a:ext cx="2326792" cy="253916"/>
          </a:xfrm>
          <a:prstGeom prst="rect">
            <a:avLst/>
          </a:prstGeom>
          <a:solidFill>
            <a:schemeClr val="tx1">
              <a:alpha val="50000"/>
            </a:schemeClr>
          </a:solidFill>
        </p:spPr>
        <p:txBody>
          <a:bodyPr wrap="square" rtlCol="0">
            <a:spAutoFit/>
          </a:bodyPr>
          <a:lstStyle/>
          <a:p>
            <a:pPr algn="r"/>
            <a:r>
              <a:rPr lang="nb-NO" sz="1050" dirty="0">
                <a:solidFill>
                  <a:schemeClr val="bg1"/>
                </a:solidFill>
              </a:rPr>
              <a:t>Foto: Anne G. Kraggerud, NLR</a:t>
            </a:r>
          </a:p>
        </p:txBody>
      </p:sp>
      <p:pic>
        <p:nvPicPr>
          <p:cNvPr id="2" name="Bilde 1" descr="Et bilde som inneholder Grafikk, Font, grafisk design, design&#10;&#10;Automatisk generert beskrivelse">
            <a:extLst>
              <a:ext uri="{FF2B5EF4-FFF2-40B4-BE49-F238E27FC236}">
                <a16:creationId xmlns:a16="http://schemas.microsoft.com/office/drawing/2014/main" id="{4AD0DBDA-9ACF-4E86-4CE2-9B4856CA1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pic>
        <p:nvPicPr>
          <p:cNvPr id="22" name="Bilde 21">
            <a:extLst>
              <a:ext uri="{FF2B5EF4-FFF2-40B4-BE49-F238E27FC236}">
                <a16:creationId xmlns:a16="http://schemas.microsoft.com/office/drawing/2014/main" id="{25FCCB80-93CA-D179-2757-F6EF0C09330E}"/>
              </a:ext>
            </a:extLst>
          </p:cNvPr>
          <p:cNvPicPr>
            <a:picLocks noChangeAspect="1"/>
          </p:cNvPicPr>
          <p:nvPr/>
        </p:nvPicPr>
        <p:blipFill>
          <a:blip r:embed="rId5"/>
          <a:stretch>
            <a:fillRect/>
          </a:stretch>
        </p:blipFill>
        <p:spPr>
          <a:xfrm>
            <a:off x="6929105" y="1"/>
            <a:ext cx="5262895" cy="6858000"/>
          </a:xfrm>
          <a:prstGeom prst="rect">
            <a:avLst/>
          </a:prstGeom>
        </p:spPr>
      </p:pic>
    </p:spTree>
    <p:extLst>
      <p:ext uri="{BB962C8B-B14F-4D97-AF65-F5344CB8AC3E}">
        <p14:creationId xmlns:p14="http://schemas.microsoft.com/office/powerpoint/2010/main" val="2338672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BCABC7-54D8-0996-6ACC-C86759F13F02}"/>
              </a:ext>
            </a:extLst>
          </p:cNvPr>
          <p:cNvSpPr>
            <a:spLocks noGrp="1"/>
          </p:cNvSpPr>
          <p:nvPr>
            <p:ph type="title"/>
          </p:nvPr>
        </p:nvSpPr>
        <p:spPr>
          <a:xfrm>
            <a:off x="1031314" y="300149"/>
            <a:ext cx="11449431" cy="1242155"/>
          </a:xfrm>
        </p:spPr>
        <p:txBody>
          <a:bodyPr>
            <a:normAutofit/>
          </a:bodyPr>
          <a:lstStyle/>
          <a:p>
            <a:r>
              <a:rPr lang="nb-NO" dirty="0"/>
              <a:t>Eksempler på høy resistensrisiko</a:t>
            </a:r>
          </a:p>
        </p:txBody>
      </p:sp>
      <p:pic>
        <p:nvPicPr>
          <p:cNvPr id="7" name="Plassholder for innhold 6">
            <a:extLst>
              <a:ext uri="{FF2B5EF4-FFF2-40B4-BE49-F238E27FC236}">
                <a16:creationId xmlns:a16="http://schemas.microsoft.com/office/drawing/2014/main" id="{6EF94283-2C34-C32B-DA4B-AE6D8A4D87E7}"/>
              </a:ext>
            </a:extLst>
          </p:cNvPr>
          <p:cNvPicPr>
            <a:picLocks noGrp="1" noChangeAspect="1"/>
          </p:cNvPicPr>
          <p:nvPr>
            <p:ph idx="4294967295"/>
          </p:nvPr>
        </p:nvPicPr>
        <p:blipFill>
          <a:blip r:embed="rId2"/>
          <a:stretch>
            <a:fillRect/>
          </a:stretch>
        </p:blipFill>
        <p:spPr>
          <a:xfrm>
            <a:off x="1031314" y="1602200"/>
            <a:ext cx="6673048" cy="4194016"/>
          </a:xfrm>
        </p:spPr>
      </p:pic>
      <p:sp>
        <p:nvSpPr>
          <p:cNvPr id="3" name="Plassholder for tekst 2">
            <a:extLst>
              <a:ext uri="{FF2B5EF4-FFF2-40B4-BE49-F238E27FC236}">
                <a16:creationId xmlns:a16="http://schemas.microsoft.com/office/drawing/2014/main" id="{FFD6998A-EEB0-E4CF-80CA-B1EAB1F622C8}"/>
              </a:ext>
            </a:extLst>
          </p:cNvPr>
          <p:cNvSpPr>
            <a:spLocks noGrp="1"/>
          </p:cNvSpPr>
          <p:nvPr>
            <p:ph type="body" sz="quarter" idx="4294967295"/>
          </p:nvPr>
        </p:nvSpPr>
        <p:spPr>
          <a:xfrm>
            <a:off x="1031314" y="938625"/>
            <a:ext cx="3598863" cy="663575"/>
          </a:xfrm>
        </p:spPr>
        <p:txBody>
          <a:bodyPr/>
          <a:lstStyle/>
          <a:p>
            <a:pPr marL="0" indent="0">
              <a:buNone/>
            </a:pPr>
            <a:r>
              <a:rPr lang="nb-NO" dirty="0"/>
              <a:t>- behov for overvåking</a:t>
            </a:r>
          </a:p>
        </p:txBody>
      </p:sp>
      <p:pic>
        <p:nvPicPr>
          <p:cNvPr id="9" name="Bilde 8">
            <a:extLst>
              <a:ext uri="{FF2B5EF4-FFF2-40B4-BE49-F238E27FC236}">
                <a16:creationId xmlns:a16="http://schemas.microsoft.com/office/drawing/2014/main" id="{E30F826E-5117-5594-865B-BE2BC82346BF}"/>
              </a:ext>
            </a:extLst>
          </p:cNvPr>
          <p:cNvPicPr>
            <a:picLocks noChangeAspect="1"/>
          </p:cNvPicPr>
          <p:nvPr/>
        </p:nvPicPr>
        <p:blipFill>
          <a:blip r:embed="rId3"/>
          <a:stretch>
            <a:fillRect/>
          </a:stretch>
        </p:blipFill>
        <p:spPr>
          <a:xfrm>
            <a:off x="1031314" y="5856112"/>
            <a:ext cx="6673048" cy="762000"/>
          </a:xfrm>
          <a:prstGeom prst="rect">
            <a:avLst/>
          </a:prstGeom>
        </p:spPr>
      </p:pic>
      <p:sp>
        <p:nvSpPr>
          <p:cNvPr id="11" name="TekstSylinder 10">
            <a:extLst>
              <a:ext uri="{FF2B5EF4-FFF2-40B4-BE49-F238E27FC236}">
                <a16:creationId xmlns:a16="http://schemas.microsoft.com/office/drawing/2014/main" id="{C9371B75-0CC6-86FA-B15D-59688881B5B0}"/>
              </a:ext>
            </a:extLst>
          </p:cNvPr>
          <p:cNvSpPr txBox="1"/>
          <p:nvPr/>
        </p:nvSpPr>
        <p:spPr>
          <a:xfrm>
            <a:off x="7704362" y="1602200"/>
            <a:ext cx="3183294" cy="600164"/>
          </a:xfrm>
          <a:prstGeom prst="rect">
            <a:avLst/>
          </a:prstGeom>
          <a:noFill/>
        </p:spPr>
        <p:txBody>
          <a:bodyPr wrap="square">
            <a:spAutoFit/>
          </a:bodyPr>
          <a:lstStyle/>
          <a:p>
            <a:r>
              <a:rPr lang="nb-NO" sz="1100" dirty="0"/>
              <a:t>Kilde: Nina Svae Johansen (NIBIO) sitt innlegg om resistenssituasjonen i Norge 30/11/2021, på seminar om </a:t>
            </a:r>
            <a:r>
              <a:rPr lang="nb-NO" sz="1100" dirty="0" err="1"/>
              <a:t>Resistopp</a:t>
            </a:r>
            <a:endParaRPr lang="nb-NO" sz="1100" dirty="0"/>
          </a:p>
        </p:txBody>
      </p:sp>
      <p:pic>
        <p:nvPicPr>
          <p:cNvPr id="4" name="Bilde 3" descr="Et bilde som inneholder Grafikk, Font, grafisk design, design&#10;&#10;Automatisk generert beskrivelse">
            <a:extLst>
              <a:ext uri="{FF2B5EF4-FFF2-40B4-BE49-F238E27FC236}">
                <a16:creationId xmlns:a16="http://schemas.microsoft.com/office/drawing/2014/main" id="{1397C4EB-0A4F-CF00-48BE-CA54AA6C6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4596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AB57654-9E70-1565-DF5A-98368F348092}"/>
              </a:ext>
            </a:extLst>
          </p:cNvPr>
          <p:cNvSpPr>
            <a:spLocks noGrp="1"/>
          </p:cNvSpPr>
          <p:nvPr>
            <p:ph type="title"/>
          </p:nvPr>
        </p:nvSpPr>
        <p:spPr/>
        <p:txBody>
          <a:bodyPr>
            <a:normAutofit/>
          </a:bodyPr>
          <a:lstStyle/>
          <a:p>
            <a:r>
              <a:rPr lang="nb-NO" dirty="0"/>
              <a:t>Definisjon plantevernmidler II</a:t>
            </a:r>
          </a:p>
        </p:txBody>
      </p:sp>
      <p:sp>
        <p:nvSpPr>
          <p:cNvPr id="16" name="Plassholder for innhold 15">
            <a:extLst>
              <a:ext uri="{FF2B5EF4-FFF2-40B4-BE49-F238E27FC236}">
                <a16:creationId xmlns:a16="http://schemas.microsoft.com/office/drawing/2014/main" id="{F7618FB6-4451-B87B-A3E8-6887C0F1A5BD}"/>
              </a:ext>
            </a:extLst>
          </p:cNvPr>
          <p:cNvSpPr>
            <a:spLocks noGrp="1"/>
          </p:cNvSpPr>
          <p:nvPr>
            <p:ph idx="1"/>
          </p:nvPr>
        </p:nvSpPr>
        <p:spPr/>
        <p:txBody>
          <a:bodyPr>
            <a:normAutofit/>
          </a:bodyPr>
          <a:lstStyle/>
          <a:p>
            <a:pPr eaLnBrk="1" hangingPunct="1">
              <a:lnSpc>
                <a:spcPct val="90000"/>
              </a:lnSpc>
            </a:pPr>
            <a:r>
              <a:rPr lang="nb-NO" altLang="nb-NO" dirty="0"/>
              <a:t>Virksomt stoff = virker mot skadegjøreren</a:t>
            </a:r>
          </a:p>
          <a:p>
            <a:pPr lvl="2" eaLnBrk="1" hangingPunct="1">
              <a:lnSpc>
                <a:spcPct val="90000"/>
              </a:lnSpc>
              <a:buFont typeface="Courier New" panose="02070309020205020404" pitchFamily="49" charset="0"/>
              <a:buChar char="o"/>
            </a:pPr>
            <a:r>
              <a:rPr lang="nb-NO" altLang="nb-NO" sz="2000" dirty="0"/>
              <a:t>kjemisk forbindelse (f.eks. </a:t>
            </a:r>
            <a:r>
              <a:rPr lang="nb-NO" altLang="nb-NO" sz="2000" dirty="0" err="1"/>
              <a:t>a</a:t>
            </a:r>
            <a:r>
              <a:rPr lang="nb-NO" sz="2000" dirty="0" err="1"/>
              <a:t>zoksystrobin</a:t>
            </a:r>
            <a:r>
              <a:rPr lang="nb-NO" sz="2000" dirty="0"/>
              <a:t> (</a:t>
            </a:r>
            <a:r>
              <a:rPr lang="nb-NO" altLang="nb-NO" sz="2000" dirty="0" err="1"/>
              <a:t>Amistar</a:t>
            </a:r>
            <a:r>
              <a:rPr lang="nb-NO" altLang="nb-NO" sz="2000" dirty="0"/>
              <a:t>))</a:t>
            </a:r>
          </a:p>
          <a:p>
            <a:pPr lvl="2" eaLnBrk="1" hangingPunct="1">
              <a:lnSpc>
                <a:spcPct val="90000"/>
              </a:lnSpc>
              <a:buFont typeface="Courier New" panose="02070309020205020404" pitchFamily="49" charset="0"/>
              <a:buChar char="o"/>
            </a:pPr>
            <a:r>
              <a:rPr lang="nb-NO" altLang="nb-NO" sz="2000" dirty="0" err="1"/>
              <a:t>makroorganismer</a:t>
            </a:r>
            <a:r>
              <a:rPr lang="nb-NO" altLang="nb-NO" sz="2000" dirty="0"/>
              <a:t> (f.eks. rovmidd, snylteveps)</a:t>
            </a:r>
          </a:p>
          <a:p>
            <a:pPr lvl="2" eaLnBrk="1" hangingPunct="1">
              <a:lnSpc>
                <a:spcPct val="90000"/>
              </a:lnSpc>
              <a:buFont typeface="Courier New" panose="02070309020205020404" pitchFamily="49" charset="0"/>
              <a:buChar char="o"/>
            </a:pPr>
            <a:r>
              <a:rPr lang="nb-NO" altLang="nb-NO" sz="2000" dirty="0"/>
              <a:t>mikroorganismer (f.eks. nyttesopp, bakterier)</a:t>
            </a:r>
          </a:p>
          <a:p>
            <a:pPr lvl="2" eaLnBrk="1" hangingPunct="1">
              <a:lnSpc>
                <a:spcPct val="90000"/>
              </a:lnSpc>
              <a:buFont typeface="Wingdings" panose="05000000000000000000" pitchFamily="2" charset="2"/>
              <a:buNone/>
            </a:pPr>
            <a:endParaRPr lang="nb-NO" altLang="nb-NO" sz="2000" dirty="0"/>
          </a:p>
          <a:p>
            <a:endParaRPr lang="nb-NO" i="1" dirty="0"/>
          </a:p>
        </p:txBody>
      </p:sp>
      <p:sp>
        <p:nvSpPr>
          <p:cNvPr id="14" name="Plassholder for tekst 13">
            <a:extLst>
              <a:ext uri="{FF2B5EF4-FFF2-40B4-BE49-F238E27FC236}">
                <a16:creationId xmlns:a16="http://schemas.microsoft.com/office/drawing/2014/main" id="{6D1EC934-C939-2A1F-5DEB-6E081D530F5E}"/>
              </a:ext>
            </a:extLst>
          </p:cNvPr>
          <p:cNvSpPr>
            <a:spLocks noGrp="1"/>
          </p:cNvSpPr>
          <p:nvPr>
            <p:ph type="body" sz="quarter" idx="4294967295"/>
          </p:nvPr>
        </p:nvSpPr>
        <p:spPr>
          <a:xfrm>
            <a:off x="382524" y="1100646"/>
            <a:ext cx="5180013" cy="663575"/>
          </a:xfrm>
        </p:spPr>
        <p:txBody>
          <a:bodyPr>
            <a:normAutofit/>
          </a:bodyPr>
          <a:lstStyle/>
          <a:p>
            <a:pPr marL="0" indent="0">
              <a:buNone/>
            </a:pPr>
            <a:r>
              <a:rPr lang="nb-NO" altLang="nb-NO" dirty="0">
                <a:solidFill>
                  <a:srgbClr val="008000"/>
                </a:solidFill>
              </a:rPr>
              <a:t>Består av:</a:t>
            </a:r>
            <a:endParaRPr lang="nb-NO" dirty="0">
              <a:solidFill>
                <a:srgbClr val="008000"/>
              </a:solidFill>
            </a:endParaRPr>
          </a:p>
        </p:txBody>
      </p:sp>
      <p:pic>
        <p:nvPicPr>
          <p:cNvPr id="1042" name="Picture 18">
            <a:extLst>
              <a:ext uri="{FF2B5EF4-FFF2-40B4-BE49-F238E27FC236}">
                <a16:creationId xmlns:a16="http://schemas.microsoft.com/office/drawing/2014/main" id="{F5507C54-6DBC-3965-C7E9-51D9F6702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8223" y="407262"/>
            <a:ext cx="1778518" cy="2016083"/>
          </a:xfrm>
          <a:prstGeom prst="rect">
            <a:avLst/>
          </a:prstGeom>
          <a:noFill/>
          <a:extLst>
            <a:ext uri="{909E8E84-426E-40DD-AFC4-6F175D3DCCD1}">
              <a14:hiddenFill xmlns:a14="http://schemas.microsoft.com/office/drawing/2010/main">
                <a:solidFill>
                  <a:srgbClr val="FFFFFF"/>
                </a:solidFill>
              </a14:hiddenFill>
            </a:ext>
          </a:extLst>
        </p:spPr>
      </p:pic>
      <p:sp>
        <p:nvSpPr>
          <p:cNvPr id="2" name="Plassholder for innhold 15">
            <a:extLst>
              <a:ext uri="{FF2B5EF4-FFF2-40B4-BE49-F238E27FC236}">
                <a16:creationId xmlns:a16="http://schemas.microsoft.com/office/drawing/2014/main" id="{E26A7440-DFA5-52FD-E4C2-71D6E89F6869}"/>
              </a:ext>
            </a:extLst>
          </p:cNvPr>
          <p:cNvSpPr txBox="1">
            <a:spLocks/>
          </p:cNvSpPr>
          <p:nvPr/>
        </p:nvSpPr>
        <p:spPr>
          <a:xfrm>
            <a:off x="382524" y="3897433"/>
            <a:ext cx="6256176" cy="1611049"/>
          </a:xfrm>
          <a:prstGeom prst="rect">
            <a:avLst/>
          </a:prstGeom>
        </p:spPr>
        <p:txBody>
          <a:bodyPr vert="horz" lIns="0" tIns="0" rIns="0" bIns="0" rtlCol="0">
            <a:normAutofit fontScale="92500" lnSpcReduction="10000"/>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2">
              <a:buFont typeface="Wingdings" panose="05000000000000000000" pitchFamily="2" charset="2"/>
              <a:buNone/>
            </a:pPr>
            <a:endParaRPr lang="nb-NO" altLang="nb-NO" sz="2000" dirty="0"/>
          </a:p>
          <a:p>
            <a:r>
              <a:rPr lang="nb-NO" altLang="nb-NO" dirty="0"/>
              <a:t>Tilsetningsstoff/formuleringsstoff</a:t>
            </a:r>
          </a:p>
          <a:p>
            <a:pPr lvl="2">
              <a:buFont typeface="Courier New" panose="02070309020205020404" pitchFamily="49" charset="0"/>
              <a:buChar char="o"/>
            </a:pPr>
            <a:r>
              <a:rPr lang="nb-NO" altLang="nb-NO" sz="2000" dirty="0"/>
              <a:t>forbedrer biologisk virkning, sikrer sprøyteresultatet</a:t>
            </a:r>
          </a:p>
          <a:p>
            <a:pPr lvl="2">
              <a:buFont typeface="Courier New" panose="02070309020205020404" pitchFamily="49" charset="0"/>
              <a:buChar char="o"/>
            </a:pPr>
            <a:r>
              <a:rPr lang="nb-NO" altLang="nb-NO" sz="2000" dirty="0"/>
              <a:t>klebemidler, </a:t>
            </a:r>
            <a:r>
              <a:rPr lang="nb-NO" altLang="nb-NO" sz="2000" dirty="0" err="1"/>
              <a:t>spredemidler</a:t>
            </a:r>
            <a:r>
              <a:rPr lang="nb-NO" altLang="nb-NO" sz="2000" dirty="0"/>
              <a:t>, emulgeringsstoff, </a:t>
            </a:r>
            <a:br>
              <a:rPr lang="nb-NO" altLang="nb-NO" sz="2000" dirty="0"/>
            </a:br>
            <a:r>
              <a:rPr lang="nb-NO" altLang="nb-NO" sz="2000" dirty="0"/>
              <a:t>eller oppløsningsmidler (f.eks. vann, oljer)</a:t>
            </a:r>
          </a:p>
        </p:txBody>
      </p:sp>
      <p:sp>
        <p:nvSpPr>
          <p:cNvPr id="10" name="TekstSylinder 9">
            <a:extLst>
              <a:ext uri="{FF2B5EF4-FFF2-40B4-BE49-F238E27FC236}">
                <a16:creationId xmlns:a16="http://schemas.microsoft.com/office/drawing/2014/main" id="{0FFC52BE-5E0E-54AD-CFE2-C96F8D828146}"/>
              </a:ext>
            </a:extLst>
          </p:cNvPr>
          <p:cNvSpPr txBox="1"/>
          <p:nvPr/>
        </p:nvSpPr>
        <p:spPr>
          <a:xfrm>
            <a:off x="3092116" y="3265991"/>
            <a:ext cx="613610" cy="523220"/>
          </a:xfrm>
          <a:prstGeom prst="rect">
            <a:avLst/>
          </a:prstGeom>
          <a:noFill/>
        </p:spPr>
        <p:txBody>
          <a:bodyPr wrap="square">
            <a:spAutoFit/>
          </a:bodyPr>
          <a:lstStyle/>
          <a:p>
            <a:r>
              <a:rPr lang="nb-NO" altLang="nb-NO" sz="2800"/>
              <a:t>+</a:t>
            </a:r>
            <a:endParaRPr lang="nb-NO" sz="2800"/>
          </a:p>
        </p:txBody>
      </p:sp>
      <p:sp>
        <p:nvSpPr>
          <p:cNvPr id="9" name="TekstSylinder 8">
            <a:extLst>
              <a:ext uri="{FF2B5EF4-FFF2-40B4-BE49-F238E27FC236}">
                <a16:creationId xmlns:a16="http://schemas.microsoft.com/office/drawing/2014/main" id="{9FFFEF94-A9AB-9062-E3A9-51A3C2031565}"/>
              </a:ext>
            </a:extLst>
          </p:cNvPr>
          <p:cNvSpPr txBox="1"/>
          <p:nvPr/>
        </p:nvSpPr>
        <p:spPr>
          <a:xfrm>
            <a:off x="9658224" y="2423345"/>
            <a:ext cx="1778518" cy="253916"/>
          </a:xfrm>
          <a:prstGeom prst="rect">
            <a:avLst/>
          </a:prstGeom>
          <a:solidFill>
            <a:schemeClr val="tx1">
              <a:alpha val="50000"/>
            </a:schemeClr>
          </a:solidFill>
        </p:spPr>
        <p:txBody>
          <a:bodyPr wrap="square" rtlCol="0">
            <a:spAutoFit/>
          </a:bodyPr>
          <a:lstStyle/>
          <a:p>
            <a:pPr algn="r"/>
            <a:r>
              <a:rPr lang="nb-NO" sz="1050">
                <a:solidFill>
                  <a:schemeClr val="bg1"/>
                </a:solidFill>
              </a:rPr>
              <a:t>Foto: E. Fløistad, NIBIO</a:t>
            </a:r>
          </a:p>
        </p:txBody>
      </p:sp>
      <p:sp>
        <p:nvSpPr>
          <p:cNvPr id="6" name="TekstSylinder 5">
            <a:extLst>
              <a:ext uri="{FF2B5EF4-FFF2-40B4-BE49-F238E27FC236}">
                <a16:creationId xmlns:a16="http://schemas.microsoft.com/office/drawing/2014/main" id="{60ADEF3D-C648-C957-2326-2C4E096DB856}"/>
              </a:ext>
            </a:extLst>
          </p:cNvPr>
          <p:cNvSpPr txBox="1"/>
          <p:nvPr/>
        </p:nvSpPr>
        <p:spPr>
          <a:xfrm>
            <a:off x="7518821" y="6174021"/>
            <a:ext cx="338874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dirty="0">
                <a:cs typeface="Calibri"/>
              </a:rPr>
              <a:t>Illustrasjoner og bilder:</a:t>
            </a:r>
          </a:p>
          <a:p>
            <a:r>
              <a:rPr lang="nb-NO" sz="900" dirty="0">
                <a:cs typeface="Calibri"/>
              </a:rPr>
              <a:t>Molekyl:  </a:t>
            </a:r>
            <a:r>
              <a:rPr lang="nb-NO" sz="900" dirty="0" err="1">
                <a:solidFill>
                  <a:srgbClr val="0563C1"/>
                </a:solidFill>
                <a:hlinkClick r:id="rId4"/>
              </a:rPr>
              <a:t>Pentanol</a:t>
            </a:r>
            <a:r>
              <a:rPr lang="nb-NO" sz="900" dirty="0">
                <a:solidFill>
                  <a:srgbClr val="0563C1"/>
                </a:solidFill>
                <a:hlinkClick r:id="rId4"/>
              </a:rPr>
              <a:t> Molekyl </a:t>
            </a:r>
            <a:r>
              <a:rPr lang="nb-NO" sz="900" dirty="0" err="1">
                <a:solidFill>
                  <a:srgbClr val="0563C1"/>
                </a:solidFill>
                <a:hlinkClick r:id="rId4"/>
              </a:rPr>
              <a:t>Kemi</a:t>
            </a:r>
            <a:r>
              <a:rPr lang="nb-NO" sz="900" dirty="0">
                <a:solidFill>
                  <a:srgbClr val="0563C1"/>
                </a:solidFill>
                <a:hlinkClick r:id="rId4"/>
              </a:rPr>
              <a:t> - </a:t>
            </a:r>
            <a:r>
              <a:rPr lang="nb-NO" sz="900" dirty="0" err="1">
                <a:solidFill>
                  <a:srgbClr val="0563C1"/>
                </a:solidFill>
                <a:hlinkClick r:id="rId4"/>
              </a:rPr>
              <a:t>Pixabay</a:t>
            </a:r>
            <a:endParaRPr lang="nb-NO" sz="900" dirty="0">
              <a:cs typeface="Calibri"/>
            </a:endParaRPr>
          </a:p>
          <a:p>
            <a:r>
              <a:rPr lang="nb-NO" sz="900" dirty="0" err="1">
                <a:cs typeface="Calibri"/>
              </a:rPr>
              <a:t>Biowett</a:t>
            </a:r>
            <a:r>
              <a:rPr lang="nb-NO" sz="900" dirty="0">
                <a:cs typeface="Calibri"/>
              </a:rPr>
              <a:t> og </a:t>
            </a:r>
            <a:r>
              <a:rPr lang="nb-NO" sz="900" dirty="0" err="1">
                <a:cs typeface="Calibri"/>
              </a:rPr>
              <a:t>Renol</a:t>
            </a:r>
            <a:r>
              <a:rPr lang="nb-NO" sz="900" dirty="0">
                <a:cs typeface="Calibri"/>
              </a:rPr>
              <a:t>: Felleskjøpet</a:t>
            </a:r>
            <a:endParaRPr lang="nb-NO" sz="900" dirty="0">
              <a:solidFill>
                <a:schemeClr val="bg1">
                  <a:lumMod val="65000"/>
                </a:schemeClr>
              </a:solidFill>
              <a:cs typeface="Calibri"/>
            </a:endParaRPr>
          </a:p>
          <a:p>
            <a:r>
              <a:rPr lang="nb-NO" sz="900" dirty="0">
                <a:cs typeface="Calibri"/>
              </a:rPr>
              <a:t>Figur bakterie: </a:t>
            </a:r>
            <a:r>
              <a:rPr lang="en-US" sz="900" dirty="0">
                <a:hlinkClick r:id="rId5"/>
              </a:rPr>
              <a:t>Clipart-library.com</a:t>
            </a:r>
            <a:endParaRPr lang="nb-NO" sz="900" dirty="0">
              <a:solidFill>
                <a:schemeClr val="bg1">
                  <a:lumMod val="65000"/>
                </a:schemeClr>
              </a:solidFill>
            </a:endParaRPr>
          </a:p>
        </p:txBody>
      </p:sp>
      <p:pic>
        <p:nvPicPr>
          <p:cNvPr id="1026" name="Picture 2" descr="Bilderesultat for molekyl">
            <a:extLst>
              <a:ext uri="{FF2B5EF4-FFF2-40B4-BE49-F238E27FC236}">
                <a16:creationId xmlns:a16="http://schemas.microsoft.com/office/drawing/2014/main" id="{F0EC3A9A-538A-A411-A5FB-4FD732B9BE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5618" y="1416939"/>
            <a:ext cx="2346939" cy="14567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Bilderesultat for clipart micro organisms">
            <a:extLst>
              <a:ext uri="{FF2B5EF4-FFF2-40B4-BE49-F238E27FC236}">
                <a16:creationId xmlns:a16="http://schemas.microsoft.com/office/drawing/2014/main" id="{68634B1C-E928-76E3-0FF2-3F15FD071A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7339" y="2873660"/>
            <a:ext cx="1435485" cy="964274"/>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e 10">
            <a:extLst>
              <a:ext uri="{FF2B5EF4-FFF2-40B4-BE49-F238E27FC236}">
                <a16:creationId xmlns:a16="http://schemas.microsoft.com/office/drawing/2014/main" id="{051DEB43-5E4A-5E03-8BED-134C617F783C}"/>
              </a:ext>
            </a:extLst>
          </p:cNvPr>
          <p:cNvPicPr>
            <a:picLocks noChangeAspect="1"/>
          </p:cNvPicPr>
          <p:nvPr/>
        </p:nvPicPr>
        <p:blipFill>
          <a:blip r:embed="rId8"/>
          <a:stretch>
            <a:fillRect/>
          </a:stretch>
        </p:blipFill>
        <p:spPr>
          <a:xfrm>
            <a:off x="9658223" y="4024360"/>
            <a:ext cx="1276859" cy="1855326"/>
          </a:xfrm>
          <a:prstGeom prst="rect">
            <a:avLst/>
          </a:prstGeom>
        </p:spPr>
      </p:pic>
      <p:pic>
        <p:nvPicPr>
          <p:cNvPr id="13" name="Bilde 12">
            <a:extLst>
              <a:ext uri="{FF2B5EF4-FFF2-40B4-BE49-F238E27FC236}">
                <a16:creationId xmlns:a16="http://schemas.microsoft.com/office/drawing/2014/main" id="{F4E6E927-C239-E281-CB42-5B2F26D9563D}"/>
              </a:ext>
            </a:extLst>
          </p:cNvPr>
          <p:cNvPicPr>
            <a:picLocks noChangeAspect="1"/>
          </p:cNvPicPr>
          <p:nvPr/>
        </p:nvPicPr>
        <p:blipFill>
          <a:blip r:embed="rId9"/>
          <a:stretch>
            <a:fillRect/>
          </a:stretch>
        </p:blipFill>
        <p:spPr>
          <a:xfrm>
            <a:off x="7815106" y="3265991"/>
            <a:ext cx="1435486" cy="1967921"/>
          </a:xfrm>
          <a:prstGeom prst="rect">
            <a:avLst/>
          </a:prstGeom>
        </p:spPr>
      </p:pic>
      <p:pic>
        <p:nvPicPr>
          <p:cNvPr id="8" name="Bilde 7" descr="Et bilde som inneholder Grafikk, Font, grafisk design, design&#10;&#10;Automatisk generert beskrivelse">
            <a:extLst>
              <a:ext uri="{FF2B5EF4-FFF2-40B4-BE49-F238E27FC236}">
                <a16:creationId xmlns:a16="http://schemas.microsoft.com/office/drawing/2014/main" id="{7674AEDE-054C-EA68-2A3C-9C42D41A63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5555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69FB095-DEEA-0F5F-2C5F-87456A0D5528}"/>
              </a:ext>
            </a:extLst>
          </p:cNvPr>
          <p:cNvSpPr>
            <a:spLocks noGrp="1" noChangeArrowheads="1"/>
          </p:cNvSpPr>
          <p:nvPr>
            <p:ph type="title"/>
          </p:nvPr>
        </p:nvSpPr>
        <p:spPr>
          <a:xfrm>
            <a:off x="583329" y="419478"/>
            <a:ext cx="11449431" cy="1242155"/>
          </a:xfrm>
        </p:spPr>
        <p:txBody>
          <a:bodyPr>
            <a:normAutofit/>
          </a:bodyPr>
          <a:lstStyle/>
          <a:p>
            <a:pPr eaLnBrk="1" hangingPunct="1"/>
            <a:r>
              <a:rPr lang="nb-NO" altLang="nb-NO" sz="3600" dirty="0"/>
              <a:t>Eks. på kjemikalieresistens</a:t>
            </a:r>
          </a:p>
        </p:txBody>
      </p:sp>
      <p:pic>
        <p:nvPicPr>
          <p:cNvPr id="27651" name="Picture 5" descr="presentasjon3jpg">
            <a:extLst>
              <a:ext uri="{FF2B5EF4-FFF2-40B4-BE49-F238E27FC236}">
                <a16:creationId xmlns:a16="http://schemas.microsoft.com/office/drawing/2014/main" id="{0866C140-ADE0-F8AA-041C-2B83E837A40D}"/>
              </a:ext>
            </a:extLst>
          </p:cNvPr>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7624910" y="3530928"/>
            <a:ext cx="3960000" cy="265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61346035-978E-A2EA-02C8-D82DDA3CD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910" y="346790"/>
            <a:ext cx="3960000" cy="2629687"/>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779A0B35-E890-0D43-0816-D33FA7A6201C}"/>
              </a:ext>
            </a:extLst>
          </p:cNvPr>
          <p:cNvSpPr txBox="1"/>
          <p:nvPr/>
        </p:nvSpPr>
        <p:spPr>
          <a:xfrm>
            <a:off x="7527630" y="2927837"/>
            <a:ext cx="4584394" cy="523220"/>
          </a:xfrm>
          <a:prstGeom prst="rect">
            <a:avLst/>
          </a:prstGeom>
          <a:noFill/>
        </p:spPr>
        <p:txBody>
          <a:bodyPr wrap="square">
            <a:spAutoFit/>
          </a:bodyPr>
          <a:lstStyle/>
          <a:p>
            <a:r>
              <a:rPr lang="nb-NO" sz="1400" b="0" i="1" dirty="0">
                <a:solidFill>
                  <a:srgbClr val="29424F"/>
                </a:solidFill>
                <a:effectLst/>
              </a:rPr>
              <a:t>Herbicidresistent vassarve, nederst og sensitive planter øverst, fra sprøyteforsøk. </a:t>
            </a:r>
            <a:endParaRPr lang="nb-NO" sz="1400" i="1" dirty="0"/>
          </a:p>
        </p:txBody>
      </p:sp>
      <p:pic>
        <p:nvPicPr>
          <p:cNvPr id="18" name="Bilde 17">
            <a:extLst>
              <a:ext uri="{FF2B5EF4-FFF2-40B4-BE49-F238E27FC236}">
                <a16:creationId xmlns:a16="http://schemas.microsoft.com/office/drawing/2014/main" id="{3FA0C982-B20C-F79B-798A-A28E9822E9A5}"/>
              </a:ext>
            </a:extLst>
          </p:cNvPr>
          <p:cNvPicPr>
            <a:picLocks noChangeAspect="1"/>
          </p:cNvPicPr>
          <p:nvPr/>
        </p:nvPicPr>
        <p:blipFill rotWithShape="1">
          <a:blip r:embed="rId5">
            <a:extLst>
              <a:ext uri="{28A0092B-C50C-407E-A947-70E740481C1C}">
                <a14:useLocalDpi xmlns:a14="http://schemas.microsoft.com/office/drawing/2010/main" val="0"/>
              </a:ext>
            </a:extLst>
          </a:blip>
          <a:srcRect r="5992"/>
          <a:stretch/>
        </p:blipFill>
        <p:spPr>
          <a:xfrm>
            <a:off x="589481" y="1221819"/>
            <a:ext cx="6185262" cy="3135561"/>
          </a:xfrm>
          <a:prstGeom prst="rect">
            <a:avLst/>
          </a:prstGeom>
        </p:spPr>
      </p:pic>
      <p:sp>
        <p:nvSpPr>
          <p:cNvPr id="20" name="TekstSylinder 19">
            <a:extLst>
              <a:ext uri="{FF2B5EF4-FFF2-40B4-BE49-F238E27FC236}">
                <a16:creationId xmlns:a16="http://schemas.microsoft.com/office/drawing/2014/main" id="{6925ACCA-61B3-70DC-60DF-83538B026043}"/>
              </a:ext>
            </a:extLst>
          </p:cNvPr>
          <p:cNvSpPr txBox="1"/>
          <p:nvPr/>
        </p:nvSpPr>
        <p:spPr>
          <a:xfrm>
            <a:off x="474170" y="4771593"/>
            <a:ext cx="5833874" cy="1015663"/>
          </a:xfrm>
          <a:prstGeom prst="rect">
            <a:avLst/>
          </a:prstGeom>
          <a:noFill/>
        </p:spPr>
        <p:txBody>
          <a:bodyPr wrap="square">
            <a:spAutoFit/>
          </a:bodyPr>
          <a:lstStyle/>
          <a:p>
            <a:r>
              <a:rPr lang="nb-NO" sz="2000" b="1" i="0" dirty="0">
                <a:solidFill>
                  <a:srgbClr val="333F48"/>
                </a:solidFill>
                <a:effectLst/>
                <a:latin typeface="Calibri" panose="020F0502020204030204" pitchFamily="34" charset="0"/>
                <a:cs typeface="Calibri" panose="020F0502020204030204" pitchFamily="34" charset="0"/>
              </a:rPr>
              <a:t>NB! </a:t>
            </a:r>
            <a:r>
              <a:rPr lang="nb-NO" sz="2000" b="0" i="0" dirty="0">
                <a:solidFill>
                  <a:srgbClr val="333F48"/>
                </a:solidFill>
                <a:effectLst/>
                <a:latin typeface="Calibri" panose="020F0502020204030204" pitchFamily="34" charset="0"/>
                <a:cs typeface="Calibri" panose="020F0502020204030204" pitchFamily="34" charset="0"/>
              </a:rPr>
              <a:t>Det må skilles mellom sorter som er resistente mot soppsjukdom og sopper som er resistente mot plantevernmiddel!</a:t>
            </a:r>
            <a:endParaRPr lang="nb-NO" sz="2000" dirty="0">
              <a:latin typeface="Calibri" panose="020F0502020204030204" pitchFamily="34" charset="0"/>
              <a:cs typeface="Calibri" panose="020F0502020204030204" pitchFamily="34" charset="0"/>
            </a:endParaRPr>
          </a:p>
        </p:txBody>
      </p:sp>
      <p:sp>
        <p:nvSpPr>
          <p:cNvPr id="7" name="TekstSylinder 6">
            <a:extLst>
              <a:ext uri="{FF2B5EF4-FFF2-40B4-BE49-F238E27FC236}">
                <a16:creationId xmlns:a16="http://schemas.microsoft.com/office/drawing/2014/main" id="{B4F1FCF1-60B9-8F95-B938-606DD209F49C}"/>
              </a:ext>
            </a:extLst>
          </p:cNvPr>
          <p:cNvSpPr txBox="1"/>
          <p:nvPr/>
        </p:nvSpPr>
        <p:spPr>
          <a:xfrm>
            <a:off x="10129344" y="3530928"/>
            <a:ext cx="1455565" cy="261610"/>
          </a:xfrm>
          <a:prstGeom prst="rect">
            <a:avLst/>
          </a:prstGeom>
          <a:solidFill>
            <a:schemeClr val="tx1">
              <a:alpha val="50000"/>
            </a:schemeClr>
          </a:solidFill>
        </p:spPr>
        <p:txBody>
          <a:bodyPr wrap="square" rtlCol="0">
            <a:spAutoFit/>
          </a:bodyPr>
          <a:lstStyle/>
          <a:p>
            <a:pPr algn="r"/>
            <a:r>
              <a:rPr lang="nb-NO" sz="1050">
                <a:solidFill>
                  <a:schemeClr val="bg1"/>
                </a:solidFill>
              </a:rPr>
              <a:t>Foto: H. Sjursen, NIBIO</a:t>
            </a:r>
          </a:p>
        </p:txBody>
      </p:sp>
      <p:sp>
        <p:nvSpPr>
          <p:cNvPr id="2" name="TekstSylinder 1">
            <a:extLst>
              <a:ext uri="{FF2B5EF4-FFF2-40B4-BE49-F238E27FC236}">
                <a16:creationId xmlns:a16="http://schemas.microsoft.com/office/drawing/2014/main" id="{6FAD376C-9615-6C8F-47B4-8313F69F7A4E}"/>
              </a:ext>
            </a:extLst>
          </p:cNvPr>
          <p:cNvSpPr txBox="1"/>
          <p:nvPr/>
        </p:nvSpPr>
        <p:spPr>
          <a:xfrm>
            <a:off x="9944100" y="360044"/>
            <a:ext cx="1640809" cy="251489"/>
          </a:xfrm>
          <a:prstGeom prst="rect">
            <a:avLst/>
          </a:prstGeom>
          <a:solidFill>
            <a:schemeClr val="tx1">
              <a:alpha val="50000"/>
            </a:schemeClr>
          </a:solidFill>
        </p:spPr>
        <p:txBody>
          <a:bodyPr wrap="square" rtlCol="0">
            <a:spAutoFit/>
          </a:bodyPr>
          <a:lstStyle/>
          <a:p>
            <a:pPr algn="r"/>
            <a:r>
              <a:rPr lang="nb-NO" sz="1050" dirty="0">
                <a:solidFill>
                  <a:schemeClr val="bg1"/>
                </a:solidFill>
              </a:rPr>
              <a:t>Foto: E. Fløistad, NIBIO</a:t>
            </a:r>
          </a:p>
        </p:txBody>
      </p:sp>
      <p:sp>
        <p:nvSpPr>
          <p:cNvPr id="3" name="TekstSylinder 2">
            <a:extLst>
              <a:ext uri="{FF2B5EF4-FFF2-40B4-BE49-F238E27FC236}">
                <a16:creationId xmlns:a16="http://schemas.microsoft.com/office/drawing/2014/main" id="{0E248B55-2D27-F9BC-D4A4-A7221BB47D20}"/>
              </a:ext>
            </a:extLst>
          </p:cNvPr>
          <p:cNvSpPr txBox="1"/>
          <p:nvPr/>
        </p:nvSpPr>
        <p:spPr>
          <a:xfrm>
            <a:off x="4824932" y="4150583"/>
            <a:ext cx="2966224" cy="253916"/>
          </a:xfrm>
          <a:prstGeom prst="rect">
            <a:avLst/>
          </a:prstGeom>
          <a:noFill/>
        </p:spPr>
        <p:txBody>
          <a:bodyPr wrap="square" rtlCol="0">
            <a:spAutoFit/>
          </a:bodyPr>
          <a:lstStyle/>
          <a:p>
            <a:r>
              <a:rPr lang="nb-NO" sz="1050" dirty="0"/>
              <a:t>Illustrasjon: E. Fløistad, NIBIO</a:t>
            </a:r>
          </a:p>
        </p:txBody>
      </p:sp>
      <p:pic>
        <p:nvPicPr>
          <p:cNvPr id="4" name="Bilde 3" descr="Et bilde som inneholder Grafikk, Font, grafisk design, design&#10;&#10;Automatisk generert beskrivelse">
            <a:extLst>
              <a:ext uri="{FF2B5EF4-FFF2-40B4-BE49-F238E27FC236}">
                <a16:creationId xmlns:a16="http://schemas.microsoft.com/office/drawing/2014/main" id="{0DC9552F-6C31-57A9-C3A1-8F615274B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4DB587-DADC-AE49-72A9-F1B8C2CAC018}"/>
              </a:ext>
            </a:extLst>
          </p:cNvPr>
          <p:cNvSpPr>
            <a:spLocks noGrp="1"/>
          </p:cNvSpPr>
          <p:nvPr>
            <p:ph type="title"/>
          </p:nvPr>
        </p:nvSpPr>
        <p:spPr/>
        <p:txBody>
          <a:bodyPr>
            <a:normAutofit/>
          </a:bodyPr>
          <a:lstStyle/>
          <a:p>
            <a:r>
              <a:rPr lang="nb-NO" altLang="nb-NO" sz="4000"/>
              <a:t>Kjemikalieresistens, ugras i korn og gras</a:t>
            </a:r>
            <a:endParaRPr lang="nb-NO"/>
          </a:p>
        </p:txBody>
      </p:sp>
      <p:sp>
        <p:nvSpPr>
          <p:cNvPr id="8" name="Rectangle 3">
            <a:extLst>
              <a:ext uri="{FF2B5EF4-FFF2-40B4-BE49-F238E27FC236}">
                <a16:creationId xmlns:a16="http://schemas.microsoft.com/office/drawing/2014/main" id="{F6D96603-6EC6-7F86-F3B6-1E75E533E63B}"/>
              </a:ext>
            </a:extLst>
          </p:cNvPr>
          <p:cNvSpPr txBox="1">
            <a:spLocks noGrp="1" noChangeArrowheads="1"/>
          </p:cNvSpPr>
          <p:nvPr>
            <p:ph idx="4294967295"/>
          </p:nvPr>
        </p:nvSpPr>
        <p:spPr>
          <a:xfrm>
            <a:off x="360045" y="1829729"/>
            <a:ext cx="5421788" cy="3957638"/>
          </a:xfrm>
          <a:prstGeom prst="rect">
            <a:avLst/>
          </a:prstGeom>
        </p:spPr>
        <p:txBody>
          <a:bodyPr>
            <a:noAutofit/>
          </a:bodyPr>
          <a:lstStyle/>
          <a:p>
            <a:pPr>
              <a:defRPr/>
            </a:pPr>
            <a:r>
              <a:rPr lang="nb-NO" b="1" dirty="0" err="1">
                <a:solidFill>
                  <a:srgbClr val="29424F"/>
                </a:solidFill>
              </a:rPr>
              <a:t>Sulfonylurea</a:t>
            </a:r>
            <a:r>
              <a:rPr lang="nb-NO" dirty="0">
                <a:solidFill>
                  <a:srgbClr val="29424F"/>
                </a:solidFill>
              </a:rPr>
              <a:t> = lavdosemiddel</a:t>
            </a:r>
          </a:p>
          <a:p>
            <a:pPr marL="501750" lvl="2" indent="-285750">
              <a:buFont typeface="Courier New" panose="02070309020205020404" pitchFamily="49" charset="0"/>
              <a:buChar char="o"/>
              <a:defRPr/>
            </a:pPr>
            <a:r>
              <a:rPr lang="nb-NO" sz="1800" dirty="0">
                <a:solidFill>
                  <a:srgbClr val="29424F"/>
                </a:solidFill>
              </a:rPr>
              <a:t>Express, </a:t>
            </a:r>
            <a:r>
              <a:rPr lang="nb-NO" sz="1800" dirty="0" err="1">
                <a:solidFill>
                  <a:srgbClr val="29424F"/>
                </a:solidFill>
              </a:rPr>
              <a:t>Gratil</a:t>
            </a:r>
            <a:r>
              <a:rPr lang="nb-NO" sz="1800" dirty="0">
                <a:solidFill>
                  <a:srgbClr val="29424F"/>
                </a:solidFill>
              </a:rPr>
              <a:t>, </a:t>
            </a:r>
            <a:r>
              <a:rPr lang="nb-NO" sz="1800" dirty="0" err="1">
                <a:solidFill>
                  <a:srgbClr val="29424F"/>
                </a:solidFill>
              </a:rPr>
              <a:t>Harmony</a:t>
            </a:r>
            <a:r>
              <a:rPr lang="nb-NO" sz="1800" dirty="0">
                <a:solidFill>
                  <a:srgbClr val="29424F"/>
                </a:solidFill>
              </a:rPr>
              <a:t>, </a:t>
            </a:r>
            <a:r>
              <a:rPr lang="nb-NO" sz="1800" dirty="0" err="1">
                <a:solidFill>
                  <a:srgbClr val="29424F"/>
                </a:solidFill>
              </a:rPr>
              <a:t>Harmony</a:t>
            </a:r>
            <a:r>
              <a:rPr lang="nb-NO" sz="1800" dirty="0">
                <a:solidFill>
                  <a:srgbClr val="29424F"/>
                </a:solidFill>
              </a:rPr>
              <a:t> Pluss, </a:t>
            </a:r>
            <a:br>
              <a:rPr lang="nb-NO" sz="1800" dirty="0">
                <a:solidFill>
                  <a:srgbClr val="29424F"/>
                </a:solidFill>
              </a:rPr>
            </a:br>
            <a:r>
              <a:rPr lang="nb-NO" sz="1800" dirty="0">
                <a:solidFill>
                  <a:srgbClr val="29424F"/>
                </a:solidFill>
              </a:rPr>
              <a:t>Ally Class, </a:t>
            </a:r>
            <a:r>
              <a:rPr lang="nb-NO" sz="1800" dirty="0" err="1">
                <a:solidFill>
                  <a:srgbClr val="29424F"/>
                </a:solidFill>
              </a:rPr>
              <a:t>Hussar</a:t>
            </a:r>
            <a:r>
              <a:rPr lang="nb-NO" sz="1800" dirty="0">
                <a:solidFill>
                  <a:srgbClr val="29424F"/>
                </a:solidFill>
              </a:rPr>
              <a:t> Plus OD </a:t>
            </a:r>
          </a:p>
          <a:p>
            <a:pPr marL="501750" lvl="2" indent="-285750">
              <a:buFont typeface="Courier New" panose="02070309020205020404" pitchFamily="49" charset="0"/>
              <a:buChar char="o"/>
              <a:defRPr/>
            </a:pPr>
            <a:r>
              <a:rPr lang="nb-NO" sz="1800" dirty="0">
                <a:solidFill>
                  <a:srgbClr val="29424F"/>
                </a:solidFill>
              </a:rPr>
              <a:t>Første gang godkjent i 1984</a:t>
            </a:r>
          </a:p>
          <a:p>
            <a:pPr marL="501750" lvl="2" indent="-285750">
              <a:buFont typeface="Courier New" panose="02070309020205020404" pitchFamily="49" charset="0"/>
              <a:buChar char="o"/>
              <a:defRPr/>
            </a:pPr>
            <a:r>
              <a:rPr lang="nb-NO" sz="1800" dirty="0">
                <a:solidFill>
                  <a:srgbClr val="29424F"/>
                </a:solidFill>
              </a:rPr>
              <a:t>Resistens mot </a:t>
            </a:r>
            <a:r>
              <a:rPr lang="nb-NO" sz="1800" dirty="0" err="1">
                <a:solidFill>
                  <a:srgbClr val="29424F"/>
                </a:solidFill>
              </a:rPr>
              <a:t>sulfonylureaherbicid</a:t>
            </a:r>
            <a:r>
              <a:rPr lang="nb-NO" sz="1800" dirty="0">
                <a:solidFill>
                  <a:srgbClr val="29424F"/>
                </a:solidFill>
              </a:rPr>
              <a:t> i Norge (vassarve, stivdylle, meldestokk, linbendel, </a:t>
            </a:r>
            <a:r>
              <a:rPr lang="nb-NO" sz="1800" dirty="0" err="1">
                <a:solidFill>
                  <a:srgbClr val="29424F"/>
                </a:solidFill>
              </a:rPr>
              <a:t>kvassdå</a:t>
            </a:r>
            <a:r>
              <a:rPr lang="nb-NO" sz="1800" dirty="0">
                <a:solidFill>
                  <a:srgbClr val="29424F"/>
                </a:solidFill>
              </a:rPr>
              <a:t>, hønsegras og balderbrå)</a:t>
            </a:r>
            <a:r>
              <a:rPr lang="en-US" sz="1800" dirty="0">
                <a:solidFill>
                  <a:srgbClr val="29424F"/>
                </a:solidFill>
              </a:rPr>
              <a:t>​</a:t>
            </a:r>
          </a:p>
          <a:p>
            <a:pPr marL="501750" lvl="2" indent="-285750">
              <a:buFont typeface="Courier New" panose="02070309020205020404" pitchFamily="49" charset="0"/>
              <a:buChar char="o"/>
              <a:defRPr/>
            </a:pPr>
            <a:endParaRPr lang="en-US" sz="1800" dirty="0">
              <a:solidFill>
                <a:srgbClr val="29424F"/>
              </a:solidFill>
            </a:endParaRPr>
          </a:p>
          <a:p>
            <a:pPr>
              <a:defRPr/>
            </a:pPr>
            <a:r>
              <a:rPr lang="nb-NO" b="1" dirty="0" err="1">
                <a:solidFill>
                  <a:srgbClr val="29424F"/>
                </a:solidFill>
              </a:rPr>
              <a:t>Fenoksysyrer</a:t>
            </a:r>
            <a:r>
              <a:rPr lang="nb-NO" b="1" dirty="0">
                <a:solidFill>
                  <a:srgbClr val="29424F"/>
                </a:solidFill>
              </a:rPr>
              <a:t> = </a:t>
            </a:r>
            <a:r>
              <a:rPr lang="nb-NO" dirty="0">
                <a:solidFill>
                  <a:srgbClr val="29424F"/>
                </a:solidFill>
              </a:rPr>
              <a:t>MCPA, </a:t>
            </a:r>
            <a:r>
              <a:rPr lang="nb-NO" dirty="0" err="1">
                <a:solidFill>
                  <a:srgbClr val="29424F"/>
                </a:solidFill>
              </a:rPr>
              <a:t>Mekoprop</a:t>
            </a:r>
            <a:endParaRPr lang="nb-NO" dirty="0">
              <a:solidFill>
                <a:srgbClr val="29424F"/>
              </a:solidFill>
            </a:endParaRPr>
          </a:p>
          <a:p>
            <a:pPr marL="501750" lvl="2" indent="-285750" fontAlgn="base">
              <a:buFont typeface="Courier New" panose="02070309020205020404" pitchFamily="49" charset="0"/>
              <a:buChar char="o"/>
              <a:defRPr/>
            </a:pPr>
            <a:r>
              <a:rPr lang="nb-NO" sz="1800" dirty="0">
                <a:solidFill>
                  <a:srgbClr val="29424F"/>
                </a:solidFill>
              </a:rPr>
              <a:t>Brukt siden 1950-talet</a:t>
            </a:r>
          </a:p>
          <a:p>
            <a:pPr marL="501750" lvl="2" indent="-285750" fontAlgn="base">
              <a:buFont typeface="Courier New" panose="02070309020205020404" pitchFamily="49" charset="0"/>
              <a:buChar char="o"/>
              <a:defRPr/>
            </a:pPr>
            <a:r>
              <a:rPr lang="nb-NO" sz="1800" dirty="0">
                <a:solidFill>
                  <a:srgbClr val="29424F"/>
                </a:solidFill>
              </a:rPr>
              <a:t>Resistens hos vassarve dokumentert i </a:t>
            </a:r>
            <a:br>
              <a:rPr lang="nb-NO" sz="1800" dirty="0">
                <a:solidFill>
                  <a:srgbClr val="29424F"/>
                </a:solidFill>
              </a:rPr>
            </a:br>
            <a:r>
              <a:rPr lang="nb-NO" sz="1800" dirty="0">
                <a:solidFill>
                  <a:srgbClr val="29424F"/>
                </a:solidFill>
              </a:rPr>
              <a:t>Østfold i 2003</a:t>
            </a:r>
            <a:r>
              <a:rPr lang="en-US" sz="1800" dirty="0">
                <a:solidFill>
                  <a:srgbClr val="29424F"/>
                </a:solidFill>
              </a:rPr>
              <a:t>​</a:t>
            </a:r>
          </a:p>
        </p:txBody>
      </p:sp>
      <p:sp>
        <p:nvSpPr>
          <p:cNvPr id="3" name="Plassholder for tekst 2">
            <a:extLst>
              <a:ext uri="{FF2B5EF4-FFF2-40B4-BE49-F238E27FC236}">
                <a16:creationId xmlns:a16="http://schemas.microsoft.com/office/drawing/2014/main" id="{311FBB1B-855A-74EB-5910-FA0A66D17C91}"/>
              </a:ext>
            </a:extLst>
          </p:cNvPr>
          <p:cNvSpPr>
            <a:spLocks noGrp="1"/>
          </p:cNvSpPr>
          <p:nvPr>
            <p:ph type="body" sz="quarter" idx="4294967295"/>
          </p:nvPr>
        </p:nvSpPr>
        <p:spPr>
          <a:xfrm>
            <a:off x="360045" y="1046061"/>
            <a:ext cx="6845300" cy="661988"/>
          </a:xfrm>
        </p:spPr>
        <p:txBody>
          <a:bodyPr/>
          <a:lstStyle/>
          <a:p>
            <a:pPr marL="0" indent="0">
              <a:buNone/>
            </a:pPr>
            <a:r>
              <a:rPr lang="nb-NO" dirty="0">
                <a:latin typeface="Calibri" panose="020F0502020204030204" pitchFamily="34" charset="0"/>
              </a:rPr>
              <a:t>Forebygging = veksle mellom ulike kjemiske grupper</a:t>
            </a:r>
          </a:p>
          <a:p>
            <a:endParaRPr lang="nb-NO" dirty="0"/>
          </a:p>
        </p:txBody>
      </p:sp>
      <p:pic>
        <p:nvPicPr>
          <p:cNvPr id="2050" name="Picture 2">
            <a:extLst>
              <a:ext uri="{FF2B5EF4-FFF2-40B4-BE49-F238E27FC236}">
                <a16:creationId xmlns:a16="http://schemas.microsoft.com/office/drawing/2014/main" id="{DB636374-9E00-23C5-83F1-98F4F11D9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033" y="1829611"/>
            <a:ext cx="6178360" cy="3957756"/>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2C814226-E2FE-A7CE-6979-6DBBEC888A0D}"/>
              </a:ext>
            </a:extLst>
          </p:cNvPr>
          <p:cNvSpPr txBox="1"/>
          <p:nvPr/>
        </p:nvSpPr>
        <p:spPr>
          <a:xfrm>
            <a:off x="5781833" y="5883504"/>
            <a:ext cx="6330760" cy="307777"/>
          </a:xfrm>
          <a:prstGeom prst="rect">
            <a:avLst/>
          </a:prstGeom>
          <a:noFill/>
        </p:spPr>
        <p:txBody>
          <a:bodyPr wrap="square" lIns="91440" tIns="45720" rIns="91440" bIns="45720" anchor="t">
            <a:spAutoFit/>
          </a:bodyPr>
          <a:lstStyle/>
          <a:p>
            <a:r>
              <a:rPr lang="nb-NO" altLang="nb-NO" sz="1400" dirty="0"/>
              <a:t>Linbendel fra Fræna, resistens mot </a:t>
            </a:r>
            <a:r>
              <a:rPr lang="nb-NO" altLang="nb-NO" sz="1400" dirty="0" err="1"/>
              <a:t>sulfonylurea</a:t>
            </a:r>
            <a:r>
              <a:rPr lang="nb-NO" altLang="nb-NO" sz="1400" dirty="0"/>
              <a:t> (Express)</a:t>
            </a:r>
            <a:endParaRPr lang="nb-NO" sz="1400" dirty="0"/>
          </a:p>
        </p:txBody>
      </p:sp>
      <p:sp>
        <p:nvSpPr>
          <p:cNvPr id="4" name="TekstSylinder 3">
            <a:extLst>
              <a:ext uri="{FF2B5EF4-FFF2-40B4-BE49-F238E27FC236}">
                <a16:creationId xmlns:a16="http://schemas.microsoft.com/office/drawing/2014/main" id="{29273DE2-58D8-7F9E-84FF-68F6BEA33BC3}"/>
              </a:ext>
            </a:extLst>
          </p:cNvPr>
          <p:cNvSpPr txBox="1"/>
          <p:nvPr/>
        </p:nvSpPr>
        <p:spPr>
          <a:xfrm>
            <a:off x="10106938" y="5507908"/>
            <a:ext cx="1929455" cy="253916"/>
          </a:xfrm>
          <a:prstGeom prst="rect">
            <a:avLst/>
          </a:prstGeom>
          <a:solidFill>
            <a:schemeClr val="tx1">
              <a:alpha val="50000"/>
            </a:schemeClr>
          </a:solidFill>
        </p:spPr>
        <p:txBody>
          <a:bodyPr wrap="square" rtlCol="0">
            <a:spAutoFit/>
          </a:bodyPr>
          <a:lstStyle/>
          <a:p>
            <a:pPr algn="r"/>
            <a:r>
              <a:rPr lang="nb-NO" sz="1050">
                <a:solidFill>
                  <a:schemeClr val="bg1"/>
                </a:solidFill>
              </a:rPr>
              <a:t>Foto: Kjell </a:t>
            </a:r>
            <a:r>
              <a:rPr lang="nb-NO" sz="1050" err="1">
                <a:solidFill>
                  <a:schemeClr val="bg1"/>
                </a:solidFill>
              </a:rPr>
              <a:t>Wærnhus</a:t>
            </a:r>
            <a:r>
              <a:rPr lang="nb-NO" sz="1050">
                <a:solidFill>
                  <a:schemeClr val="bg1"/>
                </a:solidFill>
              </a:rPr>
              <a:t>, NIBIO</a:t>
            </a:r>
          </a:p>
        </p:txBody>
      </p:sp>
      <p:pic>
        <p:nvPicPr>
          <p:cNvPr id="5" name="Bilde 4" descr="Et bilde som inneholder Grafikk, Font, grafisk design, design&#10;&#10;Automatisk generert beskrivelse">
            <a:extLst>
              <a:ext uri="{FF2B5EF4-FFF2-40B4-BE49-F238E27FC236}">
                <a16:creationId xmlns:a16="http://schemas.microsoft.com/office/drawing/2014/main" id="{7AD14775-96DF-C305-AE20-AD4AF1C121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907566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27FEF0A1-B5E6-30AA-A67B-BA026D7C51A9}"/>
              </a:ext>
            </a:extLst>
          </p:cNvPr>
          <p:cNvPicPr>
            <a:picLocks noChangeAspect="1"/>
          </p:cNvPicPr>
          <p:nvPr/>
        </p:nvPicPr>
        <p:blipFill>
          <a:blip r:embed="rId3"/>
          <a:stretch>
            <a:fillRect/>
          </a:stretch>
        </p:blipFill>
        <p:spPr>
          <a:xfrm>
            <a:off x="706387" y="86737"/>
            <a:ext cx="11029650" cy="6096965"/>
          </a:xfrm>
          <a:prstGeom prst="rect">
            <a:avLst/>
          </a:prstGeom>
        </p:spPr>
      </p:pic>
      <p:sp>
        <p:nvSpPr>
          <p:cNvPr id="16" name="Plassholder for tekst 2">
            <a:extLst>
              <a:ext uri="{FF2B5EF4-FFF2-40B4-BE49-F238E27FC236}">
                <a16:creationId xmlns:a16="http://schemas.microsoft.com/office/drawing/2014/main" id="{B0D3B13D-908B-7121-6126-41FF3D02B972}"/>
              </a:ext>
            </a:extLst>
          </p:cNvPr>
          <p:cNvSpPr txBox="1">
            <a:spLocks/>
          </p:cNvSpPr>
          <p:nvPr/>
        </p:nvSpPr>
        <p:spPr>
          <a:xfrm>
            <a:off x="706387" y="6310510"/>
            <a:ext cx="6532050" cy="518773"/>
          </a:xfrm>
          <a:prstGeom prst="rect">
            <a:avLst/>
          </a:prstGeom>
        </p:spPr>
        <p:txBody>
          <a:bodyPr vert="horz" lIns="0" tIns="0" rIns="0" bIns="0" rtlCol="0">
            <a:norm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nb-NO" sz="1400" i="1" dirty="0"/>
              <a:t>Kilde: Nina Svae Johansen (NIBIO) sitt innlegg om resistenssituasjonen i Norge 30/11/2021, på seminar om </a:t>
            </a:r>
            <a:r>
              <a:rPr lang="nb-NO" sz="1400" i="1" dirty="0" err="1"/>
              <a:t>Resistopp</a:t>
            </a:r>
            <a:endParaRPr lang="nb-NO" sz="1400" i="1" dirty="0"/>
          </a:p>
        </p:txBody>
      </p:sp>
      <p:sp>
        <p:nvSpPr>
          <p:cNvPr id="2" name="TekstSylinder 1">
            <a:extLst>
              <a:ext uri="{FF2B5EF4-FFF2-40B4-BE49-F238E27FC236}">
                <a16:creationId xmlns:a16="http://schemas.microsoft.com/office/drawing/2014/main" id="{B3123131-0DF9-23C5-D219-26EA69B92739}"/>
              </a:ext>
            </a:extLst>
          </p:cNvPr>
          <p:cNvSpPr txBox="1"/>
          <p:nvPr/>
        </p:nvSpPr>
        <p:spPr>
          <a:xfrm>
            <a:off x="2656114" y="5370286"/>
            <a:ext cx="1671115" cy="253916"/>
          </a:xfrm>
          <a:prstGeom prst="rect">
            <a:avLst/>
          </a:prstGeom>
          <a:solidFill>
            <a:schemeClr val="tx1">
              <a:alpha val="50000"/>
            </a:schemeClr>
          </a:solidFill>
        </p:spPr>
        <p:txBody>
          <a:bodyPr wrap="square" rtlCol="0">
            <a:spAutoFit/>
          </a:bodyPr>
          <a:lstStyle/>
          <a:p>
            <a:pPr algn="r"/>
            <a:r>
              <a:rPr lang="nb-NO" sz="1050" dirty="0">
                <a:solidFill>
                  <a:schemeClr val="bg1"/>
                </a:solidFill>
              </a:rPr>
              <a:t>Foto: E. Fløistad, NIBIO</a:t>
            </a:r>
          </a:p>
        </p:txBody>
      </p:sp>
      <p:pic>
        <p:nvPicPr>
          <p:cNvPr id="3" name="Bilde 2" descr="Et bilde som inneholder Grafikk, Font, grafisk design, design&#10;&#10;Automatisk generert beskrivelse">
            <a:extLst>
              <a:ext uri="{FF2B5EF4-FFF2-40B4-BE49-F238E27FC236}">
                <a16:creationId xmlns:a16="http://schemas.microsoft.com/office/drawing/2014/main" id="{7BF795DF-47C1-3C98-A0D4-66E95E75D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346205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25A4C8F-A74A-0D82-DD15-907186EBBC75}"/>
              </a:ext>
            </a:extLst>
          </p:cNvPr>
          <p:cNvSpPr>
            <a:spLocks noGrp="1"/>
          </p:cNvSpPr>
          <p:nvPr>
            <p:ph type="body" sz="quarter" idx="4294967295"/>
          </p:nvPr>
        </p:nvSpPr>
        <p:spPr>
          <a:xfrm>
            <a:off x="1031314" y="4885105"/>
            <a:ext cx="8786813" cy="1246188"/>
          </a:xfrm>
        </p:spPr>
        <p:txBody>
          <a:bodyPr>
            <a:noAutofit/>
          </a:bodyPr>
          <a:lstStyle/>
          <a:p>
            <a:pPr marL="0" indent="0">
              <a:buNone/>
            </a:pPr>
            <a:r>
              <a:rPr lang="nb-NO" sz="1600" dirty="0"/>
              <a:t>Les mer om resistens og resistensmotvirkende-tiltak:  </a:t>
            </a:r>
            <a:r>
              <a:rPr lang="nb-NO" sz="1600" i="1" dirty="0">
                <a:hlinkClick r:id="rId2"/>
              </a:rPr>
              <a:t>https://nibio.no/tema/plantehelse/plantevernmiddel-resistens/resistensmotvirkende-tiltak</a:t>
            </a:r>
            <a:endParaRPr lang="nb-NO" sz="1600" i="1" dirty="0"/>
          </a:p>
          <a:p>
            <a:pPr algn="l"/>
            <a:endParaRPr lang="nb-NO" sz="1600" i="0" dirty="0">
              <a:solidFill>
                <a:srgbClr val="29424F"/>
              </a:solidFill>
              <a:effectLst/>
            </a:endParaRPr>
          </a:p>
          <a:p>
            <a:pPr marL="0" indent="0" algn="l">
              <a:buNone/>
            </a:pPr>
            <a:r>
              <a:rPr lang="nb-NO" sz="1600" i="0" dirty="0">
                <a:solidFill>
                  <a:srgbClr val="29424F"/>
                </a:solidFill>
                <a:effectLst/>
              </a:rPr>
              <a:t>Plantevernmiddelresistens hos skadedyr. Johansen NS (2020). </a:t>
            </a:r>
            <a:r>
              <a:rPr lang="nb-NO" sz="1600" i="0" dirty="0">
                <a:solidFill>
                  <a:srgbClr val="29424F"/>
                </a:solidFill>
                <a:effectLst/>
                <a:hlinkClick r:id="rId3"/>
              </a:rPr>
              <a:t>NIBIO POP 6 (18)</a:t>
            </a:r>
            <a:endParaRPr lang="nb-NO" sz="1600" i="0" dirty="0">
              <a:solidFill>
                <a:srgbClr val="29424F"/>
              </a:solidFill>
              <a:effectLst/>
            </a:endParaRPr>
          </a:p>
          <a:p>
            <a:pPr marL="0" indent="0">
              <a:buNone/>
            </a:pPr>
            <a:r>
              <a:rPr lang="nb-NO" sz="1600" dirty="0">
                <a:solidFill>
                  <a:srgbClr val="29424F"/>
                </a:solidFill>
              </a:rPr>
              <a:t>EPPO har database over resistens: </a:t>
            </a:r>
            <a:r>
              <a:rPr lang="nb-NO" sz="1600" dirty="0">
                <a:solidFill>
                  <a:srgbClr val="29424F"/>
                </a:solidFill>
                <a:hlinkClick r:id="rId4"/>
              </a:rPr>
              <a:t>https://resistance.eppo.int/</a:t>
            </a:r>
            <a:endParaRPr lang="nb-NO" sz="1600" i="1" dirty="0"/>
          </a:p>
        </p:txBody>
      </p:sp>
      <p:graphicFrame>
        <p:nvGraphicFramePr>
          <p:cNvPr id="7" name="Diagram 6">
            <a:extLst>
              <a:ext uri="{FF2B5EF4-FFF2-40B4-BE49-F238E27FC236}">
                <a16:creationId xmlns:a16="http://schemas.microsoft.com/office/drawing/2014/main" id="{9C50735B-B4AD-3925-DCD8-927C0010BD90}"/>
              </a:ext>
            </a:extLst>
          </p:cNvPr>
          <p:cNvGraphicFramePr/>
          <p:nvPr/>
        </p:nvGraphicFramePr>
        <p:xfrm>
          <a:off x="1031314" y="560350"/>
          <a:ext cx="10123294" cy="55709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Bilde 4" descr="Et bilde som inneholder Grafikk, Font, grafisk design, design&#10;&#10;Automatisk generert beskrivelse">
            <a:extLst>
              <a:ext uri="{FF2B5EF4-FFF2-40B4-BE49-F238E27FC236}">
                <a16:creationId xmlns:a16="http://schemas.microsoft.com/office/drawing/2014/main" id="{B7C9120D-664D-4576-0D30-9EC09A05AD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189980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22763C0-B855-CDDF-1F44-C42E7A1E23BD}"/>
              </a:ext>
            </a:extLst>
          </p:cNvPr>
          <p:cNvPicPr>
            <a:picLocks noChangeAspect="1"/>
          </p:cNvPicPr>
          <p:nvPr/>
        </p:nvPicPr>
        <p:blipFill>
          <a:blip r:embed="rId3"/>
          <a:stretch>
            <a:fillRect/>
          </a:stretch>
        </p:blipFill>
        <p:spPr>
          <a:xfrm>
            <a:off x="8085220" y="2626883"/>
            <a:ext cx="1026499" cy="1263383"/>
          </a:xfrm>
          <a:prstGeom prst="rect">
            <a:avLst/>
          </a:prstGeom>
        </p:spPr>
      </p:pic>
      <p:sp>
        <p:nvSpPr>
          <p:cNvPr id="25602" name="Rectangle 2">
            <a:extLst>
              <a:ext uri="{FF2B5EF4-FFF2-40B4-BE49-F238E27FC236}">
                <a16:creationId xmlns:a16="http://schemas.microsoft.com/office/drawing/2014/main" id="{5CCC2477-1C48-DB06-3CC4-D393CE13E36F}"/>
              </a:ext>
            </a:extLst>
          </p:cNvPr>
          <p:cNvSpPr>
            <a:spLocks noGrp="1" noChangeArrowheads="1"/>
          </p:cNvSpPr>
          <p:nvPr>
            <p:ph type="title"/>
          </p:nvPr>
        </p:nvSpPr>
        <p:spPr/>
        <p:txBody>
          <a:bodyPr>
            <a:normAutofit/>
          </a:bodyPr>
          <a:lstStyle/>
          <a:p>
            <a:pPr eaLnBrk="1" hangingPunct="1"/>
            <a:r>
              <a:rPr lang="nb-NO" altLang="nb-NO" dirty="0"/>
              <a:t>4. Inndeling etter formulering</a:t>
            </a:r>
          </a:p>
        </p:txBody>
      </p:sp>
      <p:sp>
        <p:nvSpPr>
          <p:cNvPr id="3" name="Plassholder for innhold 2">
            <a:extLst>
              <a:ext uri="{FF2B5EF4-FFF2-40B4-BE49-F238E27FC236}">
                <a16:creationId xmlns:a16="http://schemas.microsoft.com/office/drawing/2014/main" id="{80CB4F0D-3F02-E5DB-6C96-F715D06ADB4F}"/>
              </a:ext>
            </a:extLst>
          </p:cNvPr>
          <p:cNvSpPr>
            <a:spLocks noGrp="1"/>
          </p:cNvSpPr>
          <p:nvPr>
            <p:ph idx="4294967295"/>
          </p:nvPr>
        </p:nvSpPr>
        <p:spPr>
          <a:xfrm>
            <a:off x="360045" y="1977915"/>
            <a:ext cx="5916421" cy="3633787"/>
          </a:xfrm>
        </p:spPr>
        <p:txBody>
          <a:bodyPr/>
          <a:lstStyle/>
          <a:p>
            <a:pPr>
              <a:lnSpc>
                <a:spcPct val="100000"/>
              </a:lnSpc>
              <a:spcAft>
                <a:spcPts val="600"/>
              </a:spcAft>
            </a:pPr>
            <a:r>
              <a:rPr lang="nb-NO" altLang="nb-NO" dirty="0"/>
              <a:t>Formuleringen sier noe om hvordan et preparat løser i vann</a:t>
            </a:r>
          </a:p>
          <a:p>
            <a:pPr>
              <a:lnSpc>
                <a:spcPct val="100000"/>
              </a:lnSpc>
              <a:spcAft>
                <a:spcPts val="600"/>
              </a:spcAft>
            </a:pPr>
            <a:r>
              <a:rPr lang="nb-NO" altLang="nb-NO" dirty="0"/>
              <a:t>Rett formulering kan øke den biologisk effekten  på skadegjører</a:t>
            </a:r>
          </a:p>
          <a:p>
            <a:pPr>
              <a:lnSpc>
                <a:spcPct val="100000"/>
              </a:lnSpc>
              <a:spcAft>
                <a:spcPts val="600"/>
              </a:spcAft>
            </a:pPr>
            <a:r>
              <a:rPr lang="nb-NO" altLang="nb-NO" dirty="0"/>
              <a:t>Øker «stabiliteten» til det virksomme stoffet</a:t>
            </a:r>
          </a:p>
          <a:p>
            <a:pPr>
              <a:lnSpc>
                <a:spcPct val="100000"/>
              </a:lnSpc>
              <a:spcAft>
                <a:spcPts val="600"/>
              </a:spcAft>
            </a:pPr>
            <a:r>
              <a:rPr lang="nb-NO" altLang="nb-NO" dirty="0"/>
              <a:t>Minsker helserisiko</a:t>
            </a:r>
          </a:p>
          <a:p>
            <a:pPr>
              <a:lnSpc>
                <a:spcPct val="100000"/>
              </a:lnSpc>
              <a:spcAft>
                <a:spcPts val="600"/>
              </a:spcAft>
            </a:pPr>
            <a:r>
              <a:rPr lang="nb-NO" altLang="nb-NO" dirty="0"/>
              <a:t>Ofte med overflateaktive </a:t>
            </a:r>
            <a:r>
              <a:rPr lang="nb-NO" altLang="nb-NO" dirty="0" err="1"/>
              <a:t>spredemidler</a:t>
            </a:r>
            <a:endParaRPr lang="nb-NO" altLang="nb-NO" dirty="0"/>
          </a:p>
          <a:p>
            <a:endParaRPr lang="nb-NO" dirty="0"/>
          </a:p>
        </p:txBody>
      </p:sp>
      <p:sp>
        <p:nvSpPr>
          <p:cNvPr id="25603" name="Rectangle 3">
            <a:extLst>
              <a:ext uri="{FF2B5EF4-FFF2-40B4-BE49-F238E27FC236}">
                <a16:creationId xmlns:a16="http://schemas.microsoft.com/office/drawing/2014/main" id="{209E9EFB-E526-1363-B5E3-4E09D4879F90}"/>
              </a:ext>
            </a:extLst>
          </p:cNvPr>
          <p:cNvSpPr>
            <a:spLocks noGrp="1" noChangeArrowheads="1"/>
          </p:cNvSpPr>
          <p:nvPr>
            <p:ph type="body" sz="quarter" idx="4294967295"/>
          </p:nvPr>
        </p:nvSpPr>
        <p:spPr>
          <a:xfrm>
            <a:off x="360045" y="1015412"/>
            <a:ext cx="7834313" cy="661988"/>
          </a:xfrm>
        </p:spPr>
        <p:txBody>
          <a:bodyPr>
            <a:normAutofit/>
          </a:bodyPr>
          <a:lstStyle/>
          <a:p>
            <a:pPr marL="0" indent="0" eaLnBrk="1" hangingPunct="1">
              <a:buNone/>
            </a:pPr>
            <a:r>
              <a:rPr lang="nb-NO" altLang="nb-NO" sz="2800" b="1" dirty="0">
                <a:latin typeface="+mj-lt"/>
              </a:rPr>
              <a:t>Formulering</a:t>
            </a:r>
            <a:r>
              <a:rPr lang="nb-NO" altLang="nb-NO" dirty="0">
                <a:latin typeface="+mj-lt"/>
              </a:rPr>
              <a:t> = hvilken formulering har  plantevernmiddelet?  </a:t>
            </a:r>
          </a:p>
          <a:p>
            <a:pPr lvl="1" eaLnBrk="1" hangingPunct="1"/>
            <a:endParaRPr lang="nb-NO" altLang="nb-NO" dirty="0">
              <a:latin typeface="+mj-lt"/>
            </a:endParaRPr>
          </a:p>
        </p:txBody>
      </p:sp>
      <p:pic>
        <p:nvPicPr>
          <p:cNvPr id="9218" name="Picture 2">
            <a:extLst>
              <a:ext uri="{FF2B5EF4-FFF2-40B4-BE49-F238E27FC236}">
                <a16:creationId xmlns:a16="http://schemas.microsoft.com/office/drawing/2014/main" id="{C5E955B4-FB2F-8B95-5299-C759F8FB8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1463" y="3614971"/>
            <a:ext cx="2059010" cy="173512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Bilderesultat for clipart powder">
            <a:extLst>
              <a:ext uri="{FF2B5EF4-FFF2-40B4-BE49-F238E27FC236}">
                <a16:creationId xmlns:a16="http://schemas.microsoft.com/office/drawing/2014/main" id="{01E438AB-813A-535A-17CF-60E849548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3027" y="1756791"/>
            <a:ext cx="1737248" cy="1486239"/>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16C40FEF-0930-20A0-D08A-0D4A9E6BDBB1}"/>
              </a:ext>
            </a:extLst>
          </p:cNvPr>
          <p:cNvSpPr txBox="1"/>
          <p:nvPr/>
        </p:nvSpPr>
        <p:spPr>
          <a:xfrm>
            <a:off x="8848231" y="5350092"/>
            <a:ext cx="208547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50" dirty="0">
                <a:cs typeface="Calibri"/>
              </a:rPr>
              <a:t>Illustrasjoner: </a:t>
            </a:r>
            <a:r>
              <a:rPr lang="nb-NO" sz="1050" dirty="0" err="1">
                <a:ea typeface="+mn-lt"/>
                <a:cs typeface="+mn-lt"/>
                <a:hlinkClick r:id="rId6">
                  <a:extLst>
                    <a:ext uri="{A12FA001-AC4F-418D-AE19-62706E023703}">
                      <ahyp:hlinkClr xmlns:ahyp="http://schemas.microsoft.com/office/drawing/2018/hyperlinkcolor" val="tx"/>
                    </a:ext>
                  </a:extLst>
                </a:hlinkClick>
              </a:rPr>
              <a:t>Free</a:t>
            </a:r>
            <a:r>
              <a:rPr lang="nb-NO" sz="1050" dirty="0">
                <a:ea typeface="+mn-lt"/>
                <a:cs typeface="+mn-lt"/>
                <a:hlinkClick r:id="rId6">
                  <a:extLst>
                    <a:ext uri="{A12FA001-AC4F-418D-AE19-62706E023703}">
                      <ahyp:hlinkClr xmlns:ahyp="http://schemas.microsoft.com/office/drawing/2018/hyperlinkcolor" val="tx"/>
                    </a:ext>
                  </a:extLst>
                </a:hlinkClick>
              </a:rPr>
              <a:t> Clip art </a:t>
            </a:r>
            <a:endParaRPr lang="nb-NO" sz="1050" dirty="0"/>
          </a:p>
        </p:txBody>
      </p:sp>
      <p:pic>
        <p:nvPicPr>
          <p:cNvPr id="4" name="Bilde 3" descr="Et bilde som inneholder Grafikk, Font, grafisk design, design&#10;&#10;Automatisk generert beskrivelse">
            <a:extLst>
              <a:ext uri="{FF2B5EF4-FFF2-40B4-BE49-F238E27FC236}">
                <a16:creationId xmlns:a16="http://schemas.microsoft.com/office/drawing/2014/main" id="{7EC94B37-8C26-A779-2B35-264A0FCF0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0667EE-C12A-26E0-DF2A-1D6D3D4ADED4}"/>
              </a:ext>
            </a:extLst>
          </p:cNvPr>
          <p:cNvSpPr>
            <a:spLocks noGrp="1"/>
          </p:cNvSpPr>
          <p:nvPr>
            <p:ph type="title"/>
          </p:nvPr>
        </p:nvSpPr>
        <p:spPr/>
        <p:txBody>
          <a:bodyPr>
            <a:normAutofit/>
          </a:bodyPr>
          <a:lstStyle/>
          <a:p>
            <a:r>
              <a:rPr lang="nb-NO"/>
              <a:t>Noen eks. på ulike formuleringer</a:t>
            </a:r>
          </a:p>
        </p:txBody>
      </p:sp>
      <p:graphicFrame>
        <p:nvGraphicFramePr>
          <p:cNvPr id="7" name="Tabell 7">
            <a:extLst>
              <a:ext uri="{FF2B5EF4-FFF2-40B4-BE49-F238E27FC236}">
                <a16:creationId xmlns:a16="http://schemas.microsoft.com/office/drawing/2014/main" id="{C0C9A4A0-E6B7-B439-E316-721E927A8811}"/>
              </a:ext>
            </a:extLst>
          </p:cNvPr>
          <p:cNvGraphicFramePr>
            <a:graphicFrameLocks noGrp="1"/>
          </p:cNvGraphicFramePr>
          <p:nvPr>
            <p:ph idx="4294967295"/>
            <p:extLst>
              <p:ext uri="{D42A27DB-BD31-4B8C-83A1-F6EECF244321}">
                <p14:modId xmlns:p14="http://schemas.microsoft.com/office/powerpoint/2010/main" val="387632805"/>
              </p:ext>
            </p:extLst>
          </p:nvPr>
        </p:nvGraphicFramePr>
        <p:xfrm>
          <a:off x="382524" y="1114425"/>
          <a:ext cx="9794128" cy="5556518"/>
        </p:xfrm>
        <a:graphic>
          <a:graphicData uri="http://schemas.openxmlformats.org/drawingml/2006/table">
            <a:tbl>
              <a:tblPr firstRow="1" bandRow="1">
                <a:tableStyleId>{5C22544A-7EE6-4342-B048-85BDC9FD1C3A}</a:tableStyleId>
              </a:tblPr>
              <a:tblGrid>
                <a:gridCol w="1384999">
                  <a:extLst>
                    <a:ext uri="{9D8B030D-6E8A-4147-A177-3AD203B41FA5}">
                      <a16:colId xmlns:a16="http://schemas.microsoft.com/office/drawing/2014/main" val="1935373041"/>
                    </a:ext>
                  </a:extLst>
                </a:gridCol>
                <a:gridCol w="2702321">
                  <a:extLst>
                    <a:ext uri="{9D8B030D-6E8A-4147-A177-3AD203B41FA5}">
                      <a16:colId xmlns:a16="http://schemas.microsoft.com/office/drawing/2014/main" val="353812458"/>
                    </a:ext>
                  </a:extLst>
                </a:gridCol>
                <a:gridCol w="3864990">
                  <a:extLst>
                    <a:ext uri="{9D8B030D-6E8A-4147-A177-3AD203B41FA5}">
                      <a16:colId xmlns:a16="http://schemas.microsoft.com/office/drawing/2014/main" val="2151403442"/>
                    </a:ext>
                  </a:extLst>
                </a:gridCol>
                <a:gridCol w="1841818">
                  <a:extLst>
                    <a:ext uri="{9D8B030D-6E8A-4147-A177-3AD203B41FA5}">
                      <a16:colId xmlns:a16="http://schemas.microsoft.com/office/drawing/2014/main" val="3715112575"/>
                    </a:ext>
                  </a:extLst>
                </a:gridCol>
              </a:tblGrid>
              <a:tr h="226426">
                <a:tc>
                  <a:txBody>
                    <a:bodyPr/>
                    <a:lstStyle/>
                    <a:p>
                      <a:r>
                        <a:rPr lang="nb-NO" sz="1400">
                          <a:latin typeface="+mn-lt"/>
                        </a:rPr>
                        <a:t>Formulering</a:t>
                      </a:r>
                    </a:p>
                  </a:txBody>
                  <a:tcPr/>
                </a:tc>
                <a:tc>
                  <a:txBody>
                    <a:bodyPr/>
                    <a:lstStyle/>
                    <a:p>
                      <a:r>
                        <a:rPr lang="nb-NO" sz="1400">
                          <a:latin typeface="+mn-lt"/>
                        </a:rPr>
                        <a:t>Norsk</a:t>
                      </a:r>
                    </a:p>
                  </a:txBody>
                  <a:tcPr/>
                </a:tc>
                <a:tc>
                  <a:txBody>
                    <a:bodyPr/>
                    <a:lstStyle/>
                    <a:p>
                      <a:r>
                        <a:rPr lang="nb-NO" sz="1400">
                          <a:latin typeface="+mn-lt"/>
                        </a:rPr>
                        <a:t>Engelsk</a:t>
                      </a:r>
                    </a:p>
                  </a:txBody>
                  <a:tcPr/>
                </a:tc>
                <a:tc>
                  <a:txBody>
                    <a:bodyPr/>
                    <a:lstStyle/>
                    <a:p>
                      <a:r>
                        <a:rPr lang="nb-NO" sz="1400">
                          <a:latin typeface="+mn-lt"/>
                        </a:rPr>
                        <a:t>Eksempel</a:t>
                      </a:r>
                    </a:p>
                  </a:txBody>
                  <a:tcPr/>
                </a:tc>
                <a:extLst>
                  <a:ext uri="{0D108BD9-81ED-4DB2-BD59-A6C34878D82A}">
                    <a16:rowId xmlns:a16="http://schemas.microsoft.com/office/drawing/2014/main" val="1531365631"/>
                  </a:ext>
                </a:extLst>
              </a:tr>
              <a:tr h="3889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CS</a:t>
                      </a:r>
                    </a:p>
                  </a:txBody>
                  <a:tcPr/>
                </a:tc>
                <a:tc>
                  <a:txBody>
                    <a:bodyPr/>
                    <a:lstStyle/>
                    <a:p>
                      <a:r>
                        <a:rPr lang="nb-NO" altLang="nb-NO" sz="1400">
                          <a:latin typeface="+mn-lt"/>
                        </a:rPr>
                        <a:t>Kapselsuspensjon</a:t>
                      </a:r>
                      <a:endParaRPr lang="nb-NO" sz="1400">
                        <a:latin typeface="+mn-lt"/>
                      </a:endParaRPr>
                    </a:p>
                  </a:txBody>
                  <a:tcPr/>
                </a:tc>
                <a:tc>
                  <a:txBody>
                    <a:bodyPr/>
                    <a:lstStyle/>
                    <a:p>
                      <a:r>
                        <a:rPr lang="nb-NO" altLang="nb-NO" sz="1400" err="1">
                          <a:latin typeface="+mn-lt"/>
                        </a:rPr>
                        <a:t>Capsule</a:t>
                      </a:r>
                      <a:r>
                        <a:rPr lang="nb-NO" altLang="nb-NO" sz="1400">
                          <a:latin typeface="+mn-lt"/>
                        </a:rPr>
                        <a:t> </a:t>
                      </a:r>
                      <a:r>
                        <a:rPr lang="nb-NO" altLang="nb-NO" sz="1400" err="1">
                          <a:latin typeface="+mn-lt"/>
                        </a:rPr>
                        <a:t>suspension</a:t>
                      </a:r>
                      <a:r>
                        <a:rPr lang="nb-NO" altLang="nb-NO" sz="1400">
                          <a:latin typeface="+mn-lt"/>
                        </a:rPr>
                        <a:t> </a:t>
                      </a:r>
                      <a:endParaRPr lang="nb-NO" sz="1400">
                        <a:latin typeface="+mn-lt"/>
                      </a:endParaRPr>
                    </a:p>
                  </a:txBody>
                  <a:tcPr/>
                </a:tc>
                <a:tc>
                  <a:txBody>
                    <a:bodyPr/>
                    <a:lstStyle/>
                    <a:p>
                      <a:pPr>
                        <a:tabLst>
                          <a:tab pos="1074738" algn="l"/>
                        </a:tabLst>
                      </a:pPr>
                      <a:r>
                        <a:rPr lang="nb-NO" altLang="nb-NO" sz="1400" err="1">
                          <a:latin typeface="+mn-lt"/>
                        </a:rPr>
                        <a:t>Centium</a:t>
                      </a:r>
                      <a:r>
                        <a:rPr lang="nb-NO" altLang="nb-NO" sz="1400">
                          <a:latin typeface="+mn-lt"/>
                        </a:rPr>
                        <a:t> 36 CS</a:t>
                      </a:r>
                      <a:endParaRPr lang="nb-NO" sz="1400">
                        <a:latin typeface="+mn-lt"/>
                      </a:endParaRPr>
                    </a:p>
                  </a:txBody>
                  <a:tcPr/>
                </a:tc>
                <a:extLst>
                  <a:ext uri="{0D108BD9-81ED-4DB2-BD59-A6C34878D82A}">
                    <a16:rowId xmlns:a16="http://schemas.microsoft.com/office/drawing/2014/main" val="228359711"/>
                  </a:ext>
                </a:extLst>
              </a:tr>
              <a:tr h="3889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DF</a:t>
                      </a:r>
                    </a:p>
                  </a:txBody>
                  <a:tcPr/>
                </a:tc>
                <a:tc>
                  <a:txBody>
                    <a:bodyPr/>
                    <a:lstStyle/>
                    <a:p>
                      <a:r>
                        <a:rPr lang="nb-NO" altLang="nb-NO" sz="1400">
                          <a:latin typeface="+mn-lt"/>
                        </a:rPr>
                        <a:t>Minigranulat</a:t>
                      </a:r>
                      <a:endParaRPr lang="nb-NO" sz="1400">
                        <a:latin typeface="+mn-lt"/>
                      </a:endParaRPr>
                    </a:p>
                  </a:txBody>
                  <a:tcPr/>
                </a:tc>
                <a:tc>
                  <a:txBody>
                    <a:bodyPr/>
                    <a:lstStyle/>
                    <a:p>
                      <a:r>
                        <a:rPr lang="nb-NO" altLang="nb-NO" sz="1400">
                          <a:latin typeface="+mn-lt"/>
                        </a:rPr>
                        <a:t>Dry </a:t>
                      </a:r>
                      <a:r>
                        <a:rPr lang="nb-NO" altLang="nb-NO" sz="1400" err="1">
                          <a:latin typeface="+mn-lt"/>
                        </a:rPr>
                        <a:t>flowable</a:t>
                      </a:r>
                      <a:r>
                        <a:rPr lang="nb-NO" altLang="nb-NO" sz="1400">
                          <a:latin typeface="+mn-lt"/>
                        </a:rPr>
                        <a:t> </a:t>
                      </a:r>
                      <a:endParaRPr lang="nb-NO" sz="1400">
                        <a:latin typeface="+mn-lt"/>
                      </a:endParaRPr>
                    </a:p>
                  </a:txBody>
                  <a:tcPr/>
                </a:tc>
                <a:tc>
                  <a:txBody>
                    <a:bodyPr/>
                    <a:lstStyle/>
                    <a:p>
                      <a:endParaRPr lang="nb-NO" sz="1400">
                        <a:latin typeface="+mn-lt"/>
                      </a:endParaRPr>
                    </a:p>
                  </a:txBody>
                  <a:tcPr/>
                </a:tc>
                <a:extLst>
                  <a:ext uri="{0D108BD9-81ED-4DB2-BD59-A6C34878D82A}">
                    <a16:rowId xmlns:a16="http://schemas.microsoft.com/office/drawing/2014/main" val="3864027792"/>
                  </a:ext>
                </a:extLst>
              </a:tr>
              <a:tr h="365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EC</a:t>
                      </a:r>
                      <a:endParaRPr lang="nb-NO" sz="1400">
                        <a:latin typeface="+mn-lt"/>
                      </a:endParaRPr>
                    </a:p>
                  </a:txBody>
                  <a:tcPr/>
                </a:tc>
                <a:tc>
                  <a:txBody>
                    <a:bodyPr/>
                    <a:lstStyle/>
                    <a:p>
                      <a:r>
                        <a:rPr lang="nb-NO" altLang="nb-NO" sz="1400" dirty="0">
                          <a:latin typeface="+mn-lt"/>
                        </a:rPr>
                        <a:t>Et flytende konsentrat som gir emulsjon i vann</a:t>
                      </a:r>
                      <a:endParaRPr lang="nb-NO" sz="1400"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err="1">
                          <a:latin typeface="+mn-lt"/>
                        </a:rPr>
                        <a:t>Emulsifiable</a:t>
                      </a:r>
                      <a:r>
                        <a:rPr lang="nb-NO" altLang="nb-NO" sz="1400">
                          <a:latin typeface="+mn-lt"/>
                        </a:rPr>
                        <a:t> </a:t>
                      </a:r>
                      <a:r>
                        <a:rPr lang="nb-NO" altLang="nb-NO" sz="1400" err="1">
                          <a:latin typeface="+mn-lt"/>
                        </a:rPr>
                        <a:t>concentrate</a:t>
                      </a:r>
                      <a:r>
                        <a:rPr lang="nb-NO" altLang="nb-NO" sz="1400">
                          <a:latin typeface="+mn-lt"/>
                        </a:rPr>
                        <a:t> </a:t>
                      </a:r>
                      <a:endParaRPr lang="nb-NO" sz="1400">
                        <a:latin typeface="+mn-lt"/>
                      </a:endParaRPr>
                    </a:p>
                  </a:txBody>
                  <a:tcPr/>
                </a:tc>
                <a:tc>
                  <a:txBody>
                    <a:bodyPr/>
                    <a:lstStyle/>
                    <a:p>
                      <a:r>
                        <a:rPr lang="nb-NO" altLang="nb-NO" sz="1400" i="1" err="1">
                          <a:latin typeface="+mn-lt"/>
                        </a:rPr>
                        <a:t>Proline</a:t>
                      </a:r>
                      <a:r>
                        <a:rPr lang="nb-NO" altLang="nb-NO" sz="1400" i="1">
                          <a:latin typeface="+mn-lt"/>
                        </a:rPr>
                        <a:t> EC 250</a:t>
                      </a:r>
                      <a:endParaRPr lang="nb-NO" sz="1400">
                        <a:latin typeface="+mn-lt"/>
                      </a:endParaRPr>
                    </a:p>
                  </a:txBody>
                  <a:tcPr/>
                </a:tc>
                <a:extLst>
                  <a:ext uri="{0D108BD9-81ED-4DB2-BD59-A6C34878D82A}">
                    <a16:rowId xmlns:a16="http://schemas.microsoft.com/office/drawing/2014/main" val="463966268"/>
                  </a:ext>
                </a:extLst>
              </a:tr>
              <a:tr h="3889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EW</a:t>
                      </a:r>
                      <a:endParaRPr lang="nb-NO" sz="1400">
                        <a:latin typeface="+mn-lt"/>
                      </a:endParaRPr>
                    </a:p>
                  </a:txBody>
                  <a:tcPr/>
                </a:tc>
                <a:tc>
                  <a:txBody>
                    <a:bodyPr/>
                    <a:lstStyle/>
                    <a:p>
                      <a:r>
                        <a:rPr lang="nb-NO" altLang="nb-NO" sz="1400">
                          <a:latin typeface="+mn-lt"/>
                        </a:rPr>
                        <a:t>Olje i vann </a:t>
                      </a:r>
                      <a:endParaRPr lang="nb-NO" sz="140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err="1">
                          <a:latin typeface="+mn-lt"/>
                        </a:rPr>
                        <a:t>Emulsion</a:t>
                      </a:r>
                      <a:r>
                        <a:rPr lang="nb-NO" altLang="nb-NO" sz="1400">
                          <a:latin typeface="+mn-lt"/>
                        </a:rPr>
                        <a:t> i water</a:t>
                      </a:r>
                      <a:endParaRPr lang="nb-NO" sz="1400">
                        <a:latin typeface="+mn-lt"/>
                      </a:endParaRPr>
                    </a:p>
                  </a:txBody>
                  <a:tcPr/>
                </a:tc>
                <a:tc>
                  <a:txBody>
                    <a:bodyPr/>
                    <a:lstStyle/>
                    <a:p>
                      <a:r>
                        <a:rPr lang="nb-NO" altLang="nb-NO" sz="1400" i="1" err="1">
                          <a:latin typeface="+mn-lt"/>
                        </a:rPr>
                        <a:t>Decis</a:t>
                      </a:r>
                      <a:r>
                        <a:rPr lang="nb-NO" altLang="nb-NO" sz="1400" i="1">
                          <a:latin typeface="+mn-lt"/>
                        </a:rPr>
                        <a:t> Mega EW 50</a:t>
                      </a:r>
                      <a:endParaRPr lang="nb-NO" sz="1400">
                        <a:latin typeface="+mn-lt"/>
                      </a:endParaRPr>
                    </a:p>
                  </a:txBody>
                  <a:tcPr/>
                </a:tc>
                <a:extLst>
                  <a:ext uri="{0D108BD9-81ED-4DB2-BD59-A6C34878D82A}">
                    <a16:rowId xmlns:a16="http://schemas.microsoft.com/office/drawing/2014/main" val="589537858"/>
                  </a:ext>
                </a:extLst>
              </a:tr>
              <a:tr h="365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FS</a:t>
                      </a:r>
                      <a:endParaRPr lang="nb-NO" sz="1400">
                        <a:latin typeface="+mn-lt"/>
                      </a:endParaRPr>
                    </a:p>
                  </a:txBody>
                  <a:tcPr/>
                </a:tc>
                <a:tc>
                  <a:txBody>
                    <a:bodyPr/>
                    <a:lstStyle/>
                    <a:p>
                      <a:r>
                        <a:rPr lang="nb-NO" altLang="nb-NO" sz="1400">
                          <a:latin typeface="+mn-lt"/>
                        </a:rPr>
                        <a:t>Suspensjon for våtbeising </a:t>
                      </a:r>
                      <a:endParaRPr lang="nb-NO" sz="140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err="1">
                          <a:latin typeface="+mn-lt"/>
                        </a:rPr>
                        <a:t>Flowable</a:t>
                      </a:r>
                      <a:r>
                        <a:rPr lang="nb-NO" altLang="nb-NO" sz="1400">
                          <a:latin typeface="+mn-lt"/>
                        </a:rPr>
                        <a:t> </a:t>
                      </a:r>
                      <a:r>
                        <a:rPr lang="nb-NO" altLang="nb-NO" sz="1400" err="1">
                          <a:latin typeface="+mn-lt"/>
                        </a:rPr>
                        <a:t>concentrate</a:t>
                      </a:r>
                      <a:r>
                        <a:rPr lang="nb-NO" altLang="nb-NO" sz="1400">
                          <a:latin typeface="+mn-lt"/>
                        </a:rPr>
                        <a:t> for seed </a:t>
                      </a:r>
                      <a:r>
                        <a:rPr lang="nb-NO" altLang="nb-NO" sz="1400" err="1">
                          <a:latin typeface="+mn-lt"/>
                        </a:rPr>
                        <a:t>treatment</a:t>
                      </a:r>
                      <a:endParaRPr lang="nb-NO" altLang="nb-NO" sz="1400">
                        <a:latin typeface="+mn-lt"/>
                      </a:endParaRPr>
                    </a:p>
                  </a:txBody>
                  <a:tcPr/>
                </a:tc>
                <a:tc>
                  <a:txBody>
                    <a:bodyPr/>
                    <a:lstStyle/>
                    <a:p>
                      <a:r>
                        <a:rPr lang="nb-NO" altLang="nb-NO" sz="1400" i="1">
                          <a:latin typeface="+mn-lt"/>
                        </a:rPr>
                        <a:t>Maxim 100 FS</a:t>
                      </a:r>
                      <a:endParaRPr lang="nb-NO" sz="1400">
                        <a:latin typeface="+mn-lt"/>
                      </a:endParaRPr>
                    </a:p>
                  </a:txBody>
                  <a:tcPr/>
                </a:tc>
                <a:extLst>
                  <a:ext uri="{0D108BD9-81ED-4DB2-BD59-A6C34878D82A}">
                    <a16:rowId xmlns:a16="http://schemas.microsoft.com/office/drawing/2014/main" val="1813517588"/>
                  </a:ext>
                </a:extLst>
              </a:tr>
              <a:tr h="3889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OD</a:t>
                      </a:r>
                    </a:p>
                  </a:txBody>
                  <a:tcPr/>
                </a:tc>
                <a:tc>
                  <a:txBody>
                    <a:bodyPr/>
                    <a:lstStyle/>
                    <a:p>
                      <a:r>
                        <a:rPr lang="nb-NO" altLang="nb-NO" sz="1400">
                          <a:latin typeface="+mn-lt"/>
                        </a:rPr>
                        <a:t>Oljebasert dispersjon </a:t>
                      </a:r>
                      <a:endParaRPr lang="nb-NO" sz="1400">
                        <a:latin typeface="+mn-lt"/>
                      </a:endParaRPr>
                    </a:p>
                  </a:txBody>
                  <a:tcPr/>
                </a:tc>
                <a:tc>
                  <a:txBody>
                    <a:bodyPr/>
                    <a:lstStyle/>
                    <a:p>
                      <a:r>
                        <a:rPr lang="nb-NO" altLang="nb-NO" sz="1400" err="1">
                          <a:latin typeface="+mn-lt"/>
                        </a:rPr>
                        <a:t>Oily</a:t>
                      </a:r>
                      <a:r>
                        <a:rPr lang="nb-NO" altLang="nb-NO" sz="1400">
                          <a:latin typeface="+mn-lt"/>
                        </a:rPr>
                        <a:t> </a:t>
                      </a:r>
                      <a:r>
                        <a:rPr lang="nb-NO" altLang="nb-NO" sz="1400" err="1">
                          <a:latin typeface="+mn-lt"/>
                        </a:rPr>
                        <a:t>dispersable</a:t>
                      </a:r>
                      <a:r>
                        <a:rPr lang="nb-NO" altLang="nb-NO" sz="1400">
                          <a:latin typeface="+mn-lt"/>
                        </a:rPr>
                        <a:t> </a:t>
                      </a:r>
                      <a:endParaRPr lang="nb-NO" sz="1400">
                        <a:latin typeface="+mn-lt"/>
                      </a:endParaRPr>
                    </a:p>
                  </a:txBody>
                  <a:tcPr/>
                </a:tc>
                <a:tc>
                  <a:txBody>
                    <a:bodyPr/>
                    <a:lstStyle/>
                    <a:p>
                      <a:r>
                        <a:rPr lang="nb-NO" altLang="nb-NO" sz="1400" i="1">
                          <a:latin typeface="+mn-lt"/>
                        </a:rPr>
                        <a:t>Atlantis OD</a:t>
                      </a:r>
                      <a:endParaRPr lang="nb-NO" sz="1400">
                        <a:latin typeface="+mn-lt"/>
                      </a:endParaRPr>
                    </a:p>
                  </a:txBody>
                  <a:tcPr/>
                </a:tc>
                <a:extLst>
                  <a:ext uri="{0D108BD9-81ED-4DB2-BD59-A6C34878D82A}">
                    <a16:rowId xmlns:a16="http://schemas.microsoft.com/office/drawing/2014/main" val="353564742"/>
                  </a:ext>
                </a:extLst>
              </a:tr>
              <a:tr h="524359">
                <a:tc>
                  <a:txBody>
                    <a:bodyPr/>
                    <a:lstStyle/>
                    <a:p>
                      <a:pPr>
                        <a:lnSpc>
                          <a:spcPct val="150000"/>
                        </a:lnSpc>
                      </a:pPr>
                      <a:r>
                        <a:rPr lang="nb-NO" altLang="nb-NO" sz="1400">
                          <a:latin typeface="+mn-lt"/>
                        </a:rPr>
                        <a:t>SC</a:t>
                      </a:r>
                      <a:endParaRPr lang="nb-NO" altLang="nb-NO" sz="1400" i="1">
                        <a:latin typeface="+mn-lt"/>
                      </a:endParaRPr>
                    </a:p>
                  </a:txBody>
                  <a:tcPr/>
                </a:tc>
                <a:tc>
                  <a:txBody>
                    <a:bodyPr/>
                    <a:lstStyle/>
                    <a:p>
                      <a:r>
                        <a:rPr lang="nb-NO" altLang="nb-NO" sz="1400">
                          <a:latin typeface="+mn-lt"/>
                        </a:rPr>
                        <a:t>Suspensjonskonsentrat</a:t>
                      </a:r>
                      <a:endParaRPr lang="nb-NO" sz="1400">
                        <a:latin typeface="+mn-lt"/>
                      </a:endParaRPr>
                    </a:p>
                  </a:txBody>
                  <a:tcPr/>
                </a:tc>
                <a:tc>
                  <a:txBody>
                    <a:bodyPr/>
                    <a:lstStyle/>
                    <a:p>
                      <a:r>
                        <a:rPr lang="nb-NO" altLang="nb-NO" sz="1400" err="1">
                          <a:latin typeface="+mn-lt"/>
                        </a:rPr>
                        <a:t>Suspension</a:t>
                      </a:r>
                      <a:r>
                        <a:rPr lang="nb-NO" altLang="nb-NO" sz="1400">
                          <a:latin typeface="+mn-lt"/>
                        </a:rPr>
                        <a:t> </a:t>
                      </a:r>
                      <a:r>
                        <a:rPr lang="nb-NO" altLang="nb-NO" sz="1400" err="1">
                          <a:latin typeface="+mn-lt"/>
                        </a:rPr>
                        <a:t>concentrate</a:t>
                      </a:r>
                      <a:endParaRPr lang="nb-NO" sz="1400">
                        <a:latin typeface="+mn-lt"/>
                      </a:endParaRPr>
                    </a:p>
                  </a:txBody>
                  <a:tcPr/>
                </a:tc>
                <a:tc>
                  <a:txBody>
                    <a:bodyPr/>
                    <a:lstStyle/>
                    <a:p>
                      <a:r>
                        <a:rPr lang="nb-NO" altLang="nb-NO" sz="1400" i="1" err="1">
                          <a:latin typeface="+mn-lt"/>
                        </a:rPr>
                        <a:t>Danitron</a:t>
                      </a:r>
                      <a:r>
                        <a:rPr lang="nb-NO" altLang="nb-NO" sz="1400" i="1">
                          <a:latin typeface="+mn-lt"/>
                        </a:rPr>
                        <a:t> 5 SC</a:t>
                      </a:r>
                      <a:endParaRPr lang="nb-NO" sz="1400">
                        <a:latin typeface="+mn-lt"/>
                      </a:endParaRPr>
                    </a:p>
                  </a:txBody>
                  <a:tcPr/>
                </a:tc>
                <a:extLst>
                  <a:ext uri="{0D108BD9-81ED-4DB2-BD59-A6C34878D82A}">
                    <a16:rowId xmlns:a16="http://schemas.microsoft.com/office/drawing/2014/main" val="1812517868"/>
                  </a:ext>
                </a:extLst>
              </a:tr>
              <a:tr h="388988">
                <a:tc>
                  <a:txBody>
                    <a:bodyPr/>
                    <a:lstStyle/>
                    <a:p>
                      <a:r>
                        <a:rPr lang="nb-NO" sz="1400">
                          <a:latin typeface="+mn-lt"/>
                        </a:rPr>
                        <a:t>SE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400" err="1">
                          <a:latin typeface="+mn-lt"/>
                        </a:rPr>
                        <a:t>Suspo</a:t>
                      </a:r>
                      <a:r>
                        <a:rPr lang="nb-NO" sz="1400">
                          <a:latin typeface="+mn-lt"/>
                        </a:rPr>
                        <a:t>-emulsjon</a:t>
                      </a:r>
                    </a:p>
                  </a:txBody>
                  <a:tcPr/>
                </a:tc>
                <a:tc>
                  <a:txBody>
                    <a:bodyPr/>
                    <a:lstStyle/>
                    <a:p>
                      <a:endParaRPr lang="nb-NO" sz="1400">
                        <a:latin typeface="+mn-lt"/>
                      </a:endParaRPr>
                    </a:p>
                  </a:txBody>
                  <a:tcPr/>
                </a:tc>
                <a:tc>
                  <a:txBody>
                    <a:bodyPr/>
                    <a:lstStyle/>
                    <a:p>
                      <a:r>
                        <a:rPr lang="nb-NO" sz="1400" i="1" err="1">
                          <a:latin typeface="+mn-lt"/>
                        </a:rPr>
                        <a:t>Betanal</a:t>
                      </a:r>
                      <a:r>
                        <a:rPr lang="nb-NO" sz="1400" i="1">
                          <a:latin typeface="+mn-lt"/>
                        </a:rPr>
                        <a:t> SE</a:t>
                      </a:r>
                    </a:p>
                  </a:txBody>
                  <a:tcPr/>
                </a:tc>
                <a:extLst>
                  <a:ext uri="{0D108BD9-81ED-4DB2-BD59-A6C34878D82A}">
                    <a16:rowId xmlns:a16="http://schemas.microsoft.com/office/drawing/2014/main" val="812887600"/>
                  </a:ext>
                </a:extLst>
              </a:tr>
              <a:tr h="388988">
                <a:tc>
                  <a:txBody>
                    <a:bodyPr/>
                    <a:lstStyle/>
                    <a:p>
                      <a:r>
                        <a:rPr lang="nb-NO" sz="1400">
                          <a:latin typeface="+mn-lt"/>
                        </a:rPr>
                        <a:t>SG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Vannløselig granulat</a:t>
                      </a:r>
                      <a:endParaRPr lang="nb-NO" sz="1400">
                        <a:latin typeface="+mn-lt"/>
                      </a:endParaRPr>
                    </a:p>
                  </a:txBody>
                  <a:tcPr/>
                </a:tc>
                <a:tc>
                  <a:txBody>
                    <a:bodyPr/>
                    <a:lstStyle/>
                    <a:p>
                      <a:r>
                        <a:rPr lang="nb-NO" altLang="nb-NO" sz="1400">
                          <a:latin typeface="+mn-lt"/>
                        </a:rPr>
                        <a:t>Water soluble </a:t>
                      </a:r>
                      <a:r>
                        <a:rPr lang="nb-NO" altLang="nb-NO" sz="1400" err="1">
                          <a:latin typeface="+mn-lt"/>
                        </a:rPr>
                        <a:t>granules</a:t>
                      </a:r>
                      <a:endParaRPr lang="nb-NO" sz="1400">
                        <a:latin typeface="+mn-lt"/>
                      </a:endParaRPr>
                    </a:p>
                  </a:txBody>
                  <a:tcPr/>
                </a:tc>
                <a:tc>
                  <a:txBody>
                    <a:bodyPr/>
                    <a:lstStyle/>
                    <a:p>
                      <a:r>
                        <a:rPr lang="nb-NO" altLang="nb-NO" sz="1400" i="1" err="1">
                          <a:latin typeface="+mn-lt"/>
                        </a:rPr>
                        <a:t>Alar</a:t>
                      </a:r>
                      <a:r>
                        <a:rPr lang="nb-NO" altLang="nb-NO" sz="1400" i="1">
                          <a:latin typeface="+mn-lt"/>
                        </a:rPr>
                        <a:t> 85 SG</a:t>
                      </a:r>
                      <a:endParaRPr lang="nb-NO" sz="1400">
                        <a:latin typeface="+mn-lt"/>
                      </a:endParaRPr>
                    </a:p>
                  </a:txBody>
                  <a:tcPr/>
                </a:tc>
                <a:extLst>
                  <a:ext uri="{0D108BD9-81ED-4DB2-BD59-A6C34878D82A}">
                    <a16:rowId xmlns:a16="http://schemas.microsoft.com/office/drawing/2014/main" val="873014879"/>
                  </a:ext>
                </a:extLst>
              </a:tr>
              <a:tr h="365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SL og SP</a:t>
                      </a:r>
                      <a:endParaRPr lang="nb-NO" sz="1400">
                        <a:latin typeface="+mn-lt"/>
                      </a:endParaRPr>
                    </a:p>
                  </a:txBody>
                  <a:tcPr/>
                </a:tc>
                <a:tc>
                  <a:txBody>
                    <a:bodyPr/>
                    <a:lstStyle/>
                    <a:p>
                      <a:r>
                        <a:rPr lang="nb-NO" altLang="nb-NO" sz="1400">
                          <a:latin typeface="+mn-lt"/>
                        </a:rPr>
                        <a:t>Løselig konsentrat </a:t>
                      </a:r>
                      <a:endParaRPr lang="nb-NO" sz="140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Soluble </a:t>
                      </a:r>
                      <a:r>
                        <a:rPr lang="nb-NO" altLang="nb-NO" sz="1400" err="1">
                          <a:latin typeface="+mn-lt"/>
                        </a:rPr>
                        <a:t>concentrate</a:t>
                      </a:r>
                      <a:endParaRPr lang="nb-NO" altLang="nb-NO" sz="1400">
                        <a:latin typeface="+mn-lt"/>
                      </a:endParaRPr>
                    </a:p>
                  </a:txBody>
                  <a:tcPr/>
                </a:tc>
                <a:tc>
                  <a:txBody>
                    <a:bodyPr/>
                    <a:lstStyle/>
                    <a:p>
                      <a:r>
                        <a:rPr lang="nb-NO" sz="1400" i="1" kern="1200" err="1">
                          <a:solidFill>
                            <a:schemeClr val="dk1"/>
                          </a:solidFill>
                          <a:latin typeface="+mn-lt"/>
                          <a:ea typeface="+mn-ea"/>
                          <a:cs typeface="+mn-cs"/>
                        </a:rPr>
                        <a:t>Stabilan</a:t>
                      </a:r>
                      <a:r>
                        <a:rPr lang="nb-NO" sz="1400" i="1" kern="1200">
                          <a:solidFill>
                            <a:schemeClr val="dk1"/>
                          </a:solidFill>
                          <a:latin typeface="+mn-lt"/>
                          <a:ea typeface="+mn-ea"/>
                          <a:cs typeface="+mn-cs"/>
                        </a:rPr>
                        <a:t> 750 SL</a:t>
                      </a:r>
                    </a:p>
                  </a:txBody>
                  <a:tcPr/>
                </a:tc>
                <a:extLst>
                  <a:ext uri="{0D108BD9-81ED-4DB2-BD59-A6C34878D82A}">
                    <a16:rowId xmlns:a16="http://schemas.microsoft.com/office/drawing/2014/main" val="2810871247"/>
                  </a:ext>
                </a:extLst>
              </a:tr>
              <a:tr h="365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T og TB</a:t>
                      </a:r>
                      <a:endParaRPr lang="nb-NO" sz="1400">
                        <a:latin typeface="+mn-lt"/>
                      </a:endParaRPr>
                    </a:p>
                  </a:txBody>
                  <a:tcPr/>
                </a:tc>
                <a:tc>
                  <a:txBody>
                    <a:bodyPr/>
                    <a:lstStyle/>
                    <a:p>
                      <a:r>
                        <a:rPr lang="nb-NO" altLang="nb-NO" sz="1400">
                          <a:latin typeface="+mn-lt"/>
                        </a:rPr>
                        <a:t>Vannløselige tabletter </a:t>
                      </a:r>
                      <a:endParaRPr lang="nb-NO" sz="140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Water soluble </a:t>
                      </a:r>
                      <a:r>
                        <a:rPr lang="nb-NO" altLang="nb-NO" sz="1400" err="1">
                          <a:latin typeface="+mn-lt"/>
                        </a:rPr>
                        <a:t>tablet</a:t>
                      </a:r>
                      <a:endParaRPr lang="nb-NO" sz="1400">
                        <a:latin typeface="+mn-lt"/>
                      </a:endParaRPr>
                    </a:p>
                  </a:txBody>
                  <a:tcPr/>
                </a:tc>
                <a:tc>
                  <a:txBody>
                    <a:bodyPr/>
                    <a:lstStyle/>
                    <a:p>
                      <a:endParaRPr lang="nb-NO" sz="1400">
                        <a:latin typeface="+mn-lt"/>
                      </a:endParaRPr>
                    </a:p>
                  </a:txBody>
                  <a:tcPr/>
                </a:tc>
                <a:extLst>
                  <a:ext uri="{0D108BD9-81ED-4DB2-BD59-A6C34878D82A}">
                    <a16:rowId xmlns:a16="http://schemas.microsoft.com/office/drawing/2014/main" val="3738678569"/>
                  </a:ext>
                </a:extLst>
              </a:tr>
              <a:tr h="3889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WG</a:t>
                      </a:r>
                      <a:endParaRPr lang="nb-NO" sz="1400">
                        <a:latin typeface="+mn-lt"/>
                      </a:endParaRPr>
                    </a:p>
                  </a:txBody>
                  <a:tcPr/>
                </a:tc>
                <a:tc>
                  <a:txBody>
                    <a:bodyPr/>
                    <a:lstStyle/>
                    <a:p>
                      <a:r>
                        <a:rPr lang="nb-NO" altLang="nb-NO" sz="1400">
                          <a:latin typeface="+mn-lt"/>
                        </a:rPr>
                        <a:t>Vannløselig granulat </a:t>
                      </a:r>
                      <a:endParaRPr lang="nb-NO" sz="140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Water </a:t>
                      </a:r>
                      <a:r>
                        <a:rPr lang="nb-NO" altLang="nb-NO" sz="1400" err="1">
                          <a:latin typeface="+mn-lt"/>
                        </a:rPr>
                        <a:t>dispersible</a:t>
                      </a:r>
                      <a:r>
                        <a:rPr lang="nb-NO" altLang="nb-NO" sz="1400">
                          <a:latin typeface="+mn-lt"/>
                        </a:rPr>
                        <a:t> </a:t>
                      </a:r>
                      <a:r>
                        <a:rPr lang="nb-NO" altLang="nb-NO" sz="1400" err="1">
                          <a:latin typeface="+mn-lt"/>
                        </a:rPr>
                        <a:t>granules</a:t>
                      </a:r>
                      <a:endParaRPr lang="nb-NO" sz="1400">
                        <a:latin typeface="+mn-lt"/>
                      </a:endParaRPr>
                    </a:p>
                  </a:txBody>
                  <a:tcPr/>
                </a:tc>
                <a:tc>
                  <a:txBody>
                    <a:bodyPr/>
                    <a:lstStyle/>
                    <a:p>
                      <a:r>
                        <a:rPr lang="nb-NO" sz="1400" i="1" err="1">
                          <a:solidFill>
                            <a:schemeClr val="tx1"/>
                          </a:solidFill>
                          <a:latin typeface="+mn-lt"/>
                        </a:rPr>
                        <a:t>Gratil</a:t>
                      </a:r>
                      <a:r>
                        <a:rPr lang="nb-NO" sz="1400" i="1">
                          <a:solidFill>
                            <a:schemeClr val="tx1"/>
                          </a:solidFill>
                          <a:latin typeface="+mn-lt"/>
                        </a:rPr>
                        <a:t> 75 WG</a:t>
                      </a:r>
                      <a:endParaRPr lang="nb-NO" sz="1400">
                        <a:solidFill>
                          <a:schemeClr val="tx1"/>
                        </a:solidFill>
                        <a:latin typeface="+mn-lt"/>
                      </a:endParaRPr>
                    </a:p>
                  </a:txBody>
                  <a:tcPr/>
                </a:tc>
                <a:extLst>
                  <a:ext uri="{0D108BD9-81ED-4DB2-BD59-A6C34878D82A}">
                    <a16:rowId xmlns:a16="http://schemas.microsoft.com/office/drawing/2014/main" val="3258748183"/>
                  </a:ext>
                </a:extLst>
              </a:tr>
              <a:tr h="3889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tLang="nb-NO" sz="1400">
                          <a:latin typeface="+mn-lt"/>
                        </a:rPr>
                        <a:t>WP</a:t>
                      </a:r>
                    </a:p>
                  </a:txBody>
                  <a:tcPr/>
                </a:tc>
                <a:tc>
                  <a:txBody>
                    <a:bodyPr/>
                    <a:lstStyle/>
                    <a:p>
                      <a:r>
                        <a:rPr lang="nb-NO" altLang="nb-NO" sz="1400">
                          <a:latin typeface="+mn-lt"/>
                        </a:rPr>
                        <a:t>Vannløselig pulver </a:t>
                      </a:r>
                      <a:endParaRPr lang="nb-NO" sz="1400">
                        <a:latin typeface="+mn-lt"/>
                      </a:endParaRPr>
                    </a:p>
                  </a:txBody>
                  <a:tcPr/>
                </a:tc>
                <a:tc>
                  <a:txBody>
                    <a:bodyPr/>
                    <a:lstStyle/>
                    <a:p>
                      <a:r>
                        <a:rPr lang="nb-NO" altLang="nb-NO" sz="1400">
                          <a:latin typeface="+mn-lt"/>
                        </a:rPr>
                        <a:t>Water soluble </a:t>
                      </a:r>
                      <a:r>
                        <a:rPr lang="nb-NO" altLang="nb-NO" sz="1400" err="1">
                          <a:latin typeface="+mn-lt"/>
                        </a:rPr>
                        <a:t>powder</a:t>
                      </a:r>
                      <a:endParaRPr lang="nb-NO" sz="1400">
                        <a:latin typeface="+mn-lt"/>
                      </a:endParaRPr>
                    </a:p>
                  </a:txBody>
                  <a:tcPr/>
                </a:tc>
                <a:tc>
                  <a:txBody>
                    <a:bodyPr/>
                    <a:lstStyle/>
                    <a:p>
                      <a:r>
                        <a:rPr lang="nb-NO" altLang="nb-NO" sz="1400" i="1" dirty="0" err="1">
                          <a:latin typeface="+mn-lt"/>
                        </a:rPr>
                        <a:t>Lentagran</a:t>
                      </a:r>
                      <a:r>
                        <a:rPr lang="nb-NO" altLang="nb-NO" sz="1400" i="1" dirty="0">
                          <a:latin typeface="+mn-lt"/>
                        </a:rPr>
                        <a:t> WP</a:t>
                      </a:r>
                      <a:endParaRPr lang="nb-NO" sz="1400" dirty="0">
                        <a:latin typeface="+mn-lt"/>
                      </a:endParaRPr>
                    </a:p>
                  </a:txBody>
                  <a:tcPr/>
                </a:tc>
                <a:extLst>
                  <a:ext uri="{0D108BD9-81ED-4DB2-BD59-A6C34878D82A}">
                    <a16:rowId xmlns:a16="http://schemas.microsoft.com/office/drawing/2014/main" val="1953898101"/>
                  </a:ext>
                </a:extLst>
              </a:tr>
            </a:tbl>
          </a:graphicData>
        </a:graphic>
      </p:graphicFrame>
      <p:pic>
        <p:nvPicPr>
          <p:cNvPr id="3" name="Bilde 2" descr="Et bilde som inneholder Grafikk, Font, grafisk design, design&#10;&#10;Automatisk generert beskrivelse">
            <a:extLst>
              <a:ext uri="{FF2B5EF4-FFF2-40B4-BE49-F238E27FC236}">
                <a16:creationId xmlns:a16="http://schemas.microsoft.com/office/drawing/2014/main" id="{E1BFF08F-36D7-272A-3C8B-138692FC8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314284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B0825E-2193-B1B9-031E-9A1ED23016A0}"/>
              </a:ext>
            </a:extLst>
          </p:cNvPr>
          <p:cNvSpPr>
            <a:spLocks noGrp="1"/>
          </p:cNvSpPr>
          <p:nvPr>
            <p:ph type="title"/>
          </p:nvPr>
        </p:nvSpPr>
        <p:spPr>
          <a:xfrm>
            <a:off x="1386459" y="178241"/>
            <a:ext cx="8642350" cy="1042989"/>
          </a:xfrm>
        </p:spPr>
        <p:txBody>
          <a:bodyPr>
            <a:normAutofit/>
          </a:bodyPr>
          <a:lstStyle/>
          <a:p>
            <a:r>
              <a:rPr lang="nb-NO" altLang="nb-NO"/>
              <a:t>5. Inndeling etter a</a:t>
            </a:r>
            <a:r>
              <a:rPr lang="nb-NO"/>
              <a:t>vgiftsklasse</a:t>
            </a:r>
          </a:p>
        </p:txBody>
      </p:sp>
      <p:graphicFrame>
        <p:nvGraphicFramePr>
          <p:cNvPr id="8" name="Plassholder for innhold 7">
            <a:extLst>
              <a:ext uri="{FF2B5EF4-FFF2-40B4-BE49-F238E27FC236}">
                <a16:creationId xmlns:a16="http://schemas.microsoft.com/office/drawing/2014/main" id="{0CD2E94F-052F-CAED-EF34-B53585C27307}"/>
              </a:ext>
            </a:extLst>
          </p:cNvPr>
          <p:cNvGraphicFramePr>
            <a:graphicFrameLocks noGrp="1"/>
          </p:cNvGraphicFramePr>
          <p:nvPr>
            <p:ph idx="18"/>
          </p:nvPr>
        </p:nvGraphicFramePr>
        <p:xfrm>
          <a:off x="1386459" y="1221230"/>
          <a:ext cx="9419082" cy="477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de 2" descr="Et bilde som inneholder Grafikk, Font, grafisk design, design&#10;&#10;Automatisk generert beskrivelse">
            <a:extLst>
              <a:ext uri="{FF2B5EF4-FFF2-40B4-BE49-F238E27FC236}">
                <a16:creationId xmlns:a16="http://schemas.microsoft.com/office/drawing/2014/main" id="{1443E1D6-8B82-956E-AF82-8D6483DB1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732896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B0825E-2193-B1B9-031E-9A1ED23016A0}"/>
              </a:ext>
            </a:extLst>
          </p:cNvPr>
          <p:cNvSpPr>
            <a:spLocks noGrp="1"/>
          </p:cNvSpPr>
          <p:nvPr>
            <p:ph type="title"/>
          </p:nvPr>
        </p:nvSpPr>
        <p:spPr>
          <a:xfrm>
            <a:off x="946583" y="262358"/>
            <a:ext cx="8642350" cy="686103"/>
          </a:xfrm>
        </p:spPr>
        <p:txBody>
          <a:bodyPr/>
          <a:lstStyle/>
          <a:p>
            <a:r>
              <a:rPr lang="nb-NO" altLang="nb-NO" dirty="0"/>
              <a:t>5. Inndeling etter a</a:t>
            </a:r>
            <a:r>
              <a:rPr lang="nb-NO" dirty="0"/>
              <a:t>vgiftsklasse</a:t>
            </a:r>
          </a:p>
        </p:txBody>
      </p:sp>
      <p:graphicFrame>
        <p:nvGraphicFramePr>
          <p:cNvPr id="8" name="Tabell 8">
            <a:extLst>
              <a:ext uri="{FF2B5EF4-FFF2-40B4-BE49-F238E27FC236}">
                <a16:creationId xmlns:a16="http://schemas.microsoft.com/office/drawing/2014/main" id="{F96D1161-1956-F925-1D9E-3F2944524DC1}"/>
              </a:ext>
            </a:extLst>
          </p:cNvPr>
          <p:cNvGraphicFramePr>
            <a:graphicFrameLocks noGrp="1"/>
          </p:cNvGraphicFramePr>
          <p:nvPr>
            <p:extLst>
              <p:ext uri="{D42A27DB-BD31-4B8C-83A1-F6EECF244321}">
                <p14:modId xmlns:p14="http://schemas.microsoft.com/office/powerpoint/2010/main" val="3010702041"/>
              </p:ext>
            </p:extLst>
          </p:nvPr>
        </p:nvGraphicFramePr>
        <p:xfrm>
          <a:off x="946583" y="961619"/>
          <a:ext cx="10469540" cy="4947920"/>
        </p:xfrm>
        <a:graphic>
          <a:graphicData uri="http://schemas.openxmlformats.org/drawingml/2006/table">
            <a:tbl>
              <a:tblPr firstRow="1" bandRow="1">
                <a:tableStyleId>{5C22544A-7EE6-4342-B048-85BDC9FD1C3A}</a:tableStyleId>
              </a:tblPr>
              <a:tblGrid>
                <a:gridCol w="924002">
                  <a:extLst>
                    <a:ext uri="{9D8B030D-6E8A-4147-A177-3AD203B41FA5}">
                      <a16:colId xmlns:a16="http://schemas.microsoft.com/office/drawing/2014/main" val="4003386104"/>
                    </a:ext>
                  </a:extLst>
                </a:gridCol>
                <a:gridCol w="1607732">
                  <a:extLst>
                    <a:ext uri="{9D8B030D-6E8A-4147-A177-3AD203B41FA5}">
                      <a16:colId xmlns:a16="http://schemas.microsoft.com/office/drawing/2014/main" val="1660402384"/>
                    </a:ext>
                  </a:extLst>
                </a:gridCol>
                <a:gridCol w="1228420">
                  <a:extLst>
                    <a:ext uri="{9D8B030D-6E8A-4147-A177-3AD203B41FA5}">
                      <a16:colId xmlns:a16="http://schemas.microsoft.com/office/drawing/2014/main" val="908709053"/>
                    </a:ext>
                  </a:extLst>
                </a:gridCol>
                <a:gridCol w="1203699">
                  <a:extLst>
                    <a:ext uri="{9D8B030D-6E8A-4147-A177-3AD203B41FA5}">
                      <a16:colId xmlns:a16="http://schemas.microsoft.com/office/drawing/2014/main" val="1635906620"/>
                    </a:ext>
                  </a:extLst>
                </a:gridCol>
                <a:gridCol w="1706489">
                  <a:extLst>
                    <a:ext uri="{9D8B030D-6E8A-4147-A177-3AD203B41FA5}">
                      <a16:colId xmlns:a16="http://schemas.microsoft.com/office/drawing/2014/main" val="3649389751"/>
                    </a:ext>
                  </a:extLst>
                </a:gridCol>
                <a:gridCol w="1235202">
                  <a:extLst>
                    <a:ext uri="{9D8B030D-6E8A-4147-A177-3AD203B41FA5}">
                      <a16:colId xmlns:a16="http://schemas.microsoft.com/office/drawing/2014/main" val="2267205361"/>
                    </a:ext>
                  </a:extLst>
                </a:gridCol>
                <a:gridCol w="1281998">
                  <a:extLst>
                    <a:ext uri="{9D8B030D-6E8A-4147-A177-3AD203B41FA5}">
                      <a16:colId xmlns:a16="http://schemas.microsoft.com/office/drawing/2014/main" val="3016385258"/>
                    </a:ext>
                  </a:extLst>
                </a:gridCol>
                <a:gridCol w="1281998">
                  <a:extLst>
                    <a:ext uri="{9D8B030D-6E8A-4147-A177-3AD203B41FA5}">
                      <a16:colId xmlns:a16="http://schemas.microsoft.com/office/drawing/2014/main" val="3576410550"/>
                    </a:ext>
                  </a:extLst>
                </a:gridCol>
              </a:tblGrid>
              <a:tr h="370840">
                <a:tc>
                  <a:txBody>
                    <a:bodyPr/>
                    <a:lstStyle/>
                    <a:p>
                      <a:r>
                        <a:rPr lang="nb-NO" sz="1600"/>
                        <a:t>Avgifts-</a:t>
                      </a:r>
                    </a:p>
                    <a:p>
                      <a:r>
                        <a:rPr lang="nb-NO" sz="1600"/>
                        <a:t>klasse</a:t>
                      </a:r>
                    </a:p>
                  </a:txBody>
                  <a:tcPr/>
                </a:tc>
                <a:tc>
                  <a:txBody>
                    <a:bodyPr/>
                    <a:lstStyle/>
                    <a:p>
                      <a:pPr algn="ctr"/>
                      <a:r>
                        <a:rPr lang="nb-NO" sz="1600"/>
                        <a:t>Preparattype</a:t>
                      </a:r>
                    </a:p>
                  </a:txBody>
                  <a:tcPr/>
                </a:tc>
                <a:tc>
                  <a:txBody>
                    <a:bodyPr/>
                    <a:lstStyle/>
                    <a:p>
                      <a:pPr algn="ctr"/>
                      <a:r>
                        <a:rPr lang="nb-NO" sz="1600"/>
                        <a:t>Helserisiko</a:t>
                      </a:r>
                    </a:p>
                  </a:txBody>
                  <a:tcPr/>
                </a:tc>
                <a:tc>
                  <a:txBody>
                    <a:bodyPr/>
                    <a:lstStyle/>
                    <a:p>
                      <a:pPr algn="ctr"/>
                      <a:r>
                        <a:rPr lang="nb-NO" sz="1600"/>
                        <a:t>Miljørisiko</a:t>
                      </a:r>
                    </a:p>
                  </a:txBody>
                  <a:tcPr/>
                </a:tc>
                <a:tc>
                  <a:txBody>
                    <a:bodyPr/>
                    <a:lstStyle/>
                    <a:p>
                      <a:pPr algn="ctr"/>
                      <a:r>
                        <a:rPr lang="nb-NO" sz="1600"/>
                        <a:t>Basisavgift = 2,5</a:t>
                      </a:r>
                    </a:p>
                    <a:p>
                      <a:pPr algn="ctr"/>
                      <a:r>
                        <a:rPr lang="nb-NO" sz="1600" err="1"/>
                        <a:t>X</a:t>
                      </a:r>
                      <a:r>
                        <a:rPr lang="nb-NO" sz="1600"/>
                        <a:t> med faktor</a:t>
                      </a:r>
                    </a:p>
                  </a:txBody>
                  <a:tcPr/>
                </a:tc>
                <a:tc>
                  <a:txBody>
                    <a:bodyPr/>
                    <a:lstStyle/>
                    <a:p>
                      <a:pPr algn="ctr"/>
                      <a:r>
                        <a:rPr lang="nb-NO" sz="1600"/>
                        <a:t>Miljø-</a:t>
                      </a:r>
                    </a:p>
                    <a:p>
                      <a:pPr algn="ctr"/>
                      <a:r>
                        <a:rPr lang="nb-NO" sz="1600"/>
                        <a:t>Avgift/daa</a:t>
                      </a:r>
                    </a:p>
                  </a:txBody>
                  <a:tcPr/>
                </a:tc>
                <a:tc>
                  <a:txBody>
                    <a:bodyPr/>
                    <a:lstStyle/>
                    <a:p>
                      <a:pPr algn="ctr"/>
                      <a:r>
                        <a:rPr lang="nb-NO" sz="1600"/>
                        <a:t> Normert arealdose (NAD) Eksempel</a:t>
                      </a:r>
                    </a:p>
                  </a:txBody>
                  <a:tcPr/>
                </a:tc>
                <a:tc>
                  <a:txBody>
                    <a:bodyPr/>
                    <a:lstStyle/>
                    <a:p>
                      <a:pPr algn="ctr"/>
                      <a:r>
                        <a:rPr lang="nb-NO" sz="1600"/>
                        <a:t>Miljø- avgift/liter </a:t>
                      </a:r>
                    </a:p>
                  </a:txBody>
                  <a:tcPr/>
                </a:tc>
                <a:extLst>
                  <a:ext uri="{0D108BD9-81ED-4DB2-BD59-A6C34878D82A}">
                    <a16:rowId xmlns:a16="http://schemas.microsoft.com/office/drawing/2014/main" val="779983014"/>
                  </a:ext>
                </a:extLst>
              </a:tr>
              <a:tr h="370840">
                <a:tc>
                  <a:txBody>
                    <a:bodyPr/>
                    <a:lstStyle/>
                    <a:p>
                      <a:pPr algn="ctr"/>
                      <a:r>
                        <a:rPr lang="nb-NO" sz="1600"/>
                        <a:t>1</a:t>
                      </a:r>
                    </a:p>
                  </a:txBody>
                  <a:tcPr/>
                </a:tc>
                <a:tc>
                  <a:txBody>
                    <a:bodyPr/>
                    <a:lstStyle/>
                    <a:p>
                      <a:pPr algn="ctr"/>
                      <a:r>
                        <a:rPr lang="nb-NO" sz="1600"/>
                        <a:t>Yrkespreparat</a:t>
                      </a:r>
                    </a:p>
                  </a:txBody>
                  <a:tcPr/>
                </a:tc>
                <a:tc>
                  <a:txBody>
                    <a:bodyPr/>
                    <a:lstStyle/>
                    <a:p>
                      <a:pPr algn="ctr"/>
                      <a:r>
                        <a:rPr lang="nb-NO" sz="1600"/>
                        <a:t>Lav </a:t>
                      </a:r>
                    </a:p>
                  </a:txBody>
                  <a:tcPr/>
                </a:tc>
                <a:tc>
                  <a:txBody>
                    <a:bodyPr/>
                    <a:lstStyle/>
                    <a:p>
                      <a:pPr algn="ctr"/>
                      <a:r>
                        <a:rPr lang="nb-NO" sz="1600"/>
                        <a:t>Lav</a:t>
                      </a:r>
                    </a:p>
                  </a:txBody>
                  <a:tcPr/>
                </a:tc>
                <a:tc>
                  <a:txBody>
                    <a:bodyPr/>
                    <a:lstStyle/>
                    <a:p>
                      <a:pPr algn="ctr"/>
                      <a:r>
                        <a:rPr lang="nb-NO" sz="1600"/>
                        <a:t>0,5</a:t>
                      </a:r>
                    </a:p>
                  </a:txBody>
                  <a:tcPr/>
                </a:tc>
                <a:tc>
                  <a:txBody>
                    <a:bodyPr/>
                    <a:lstStyle/>
                    <a:p>
                      <a:pPr algn="ctr"/>
                      <a:r>
                        <a:rPr lang="nb-NO" sz="1600"/>
                        <a:t>1,25</a:t>
                      </a:r>
                    </a:p>
                  </a:txBody>
                  <a:tcPr/>
                </a:tc>
                <a:tc>
                  <a:txBody>
                    <a:bodyPr/>
                    <a:lstStyle/>
                    <a:p>
                      <a:pPr algn="ctr"/>
                      <a:r>
                        <a:rPr lang="nb-NO" sz="1600"/>
                        <a:t>100 ml</a:t>
                      </a:r>
                    </a:p>
                  </a:txBody>
                  <a:tcPr/>
                </a:tc>
                <a:tc>
                  <a:txBody>
                    <a:bodyPr/>
                    <a:lstStyle/>
                    <a:p>
                      <a:pPr algn="ctr"/>
                      <a:r>
                        <a:rPr lang="nb-NO" sz="1600"/>
                        <a:t>12,50</a:t>
                      </a:r>
                    </a:p>
                  </a:txBody>
                  <a:tcPr/>
                </a:tc>
                <a:extLst>
                  <a:ext uri="{0D108BD9-81ED-4DB2-BD59-A6C34878D82A}">
                    <a16:rowId xmlns:a16="http://schemas.microsoft.com/office/drawing/2014/main" val="3951201941"/>
                  </a:ext>
                </a:extLst>
              </a:tr>
              <a:tr h="370840">
                <a:tc>
                  <a:txBody>
                    <a:bodyPr/>
                    <a:lstStyle/>
                    <a:p>
                      <a:pPr algn="ctr"/>
                      <a:r>
                        <a:rPr lang="nb-NO" sz="1600"/>
                        <a:t>2</a:t>
                      </a:r>
                    </a:p>
                  </a:txBody>
                  <a:tcPr/>
                </a:tc>
                <a:tc>
                  <a:txBody>
                    <a:bodyPr/>
                    <a:lstStyle/>
                    <a:p>
                      <a:pPr algn="ctr"/>
                      <a:r>
                        <a:rPr lang="nb-NO" sz="1600"/>
                        <a:t>Yrkespreparat</a:t>
                      </a:r>
                    </a:p>
                  </a:txBody>
                  <a:tcPr/>
                </a:tc>
                <a:tc>
                  <a:txBody>
                    <a:bodyPr/>
                    <a:lstStyle/>
                    <a:p>
                      <a:pPr algn="ctr"/>
                      <a:r>
                        <a:rPr lang="nb-NO" sz="1600"/>
                        <a:t>Lav el. Middels</a:t>
                      </a:r>
                    </a:p>
                  </a:txBody>
                  <a:tcPr/>
                </a:tc>
                <a:tc>
                  <a:txBody>
                    <a:bodyPr/>
                    <a:lstStyle/>
                    <a:p>
                      <a:pPr algn="ctr"/>
                      <a:r>
                        <a:rPr lang="nb-NO" sz="1600" dirty="0"/>
                        <a:t>Middels el. Lav</a:t>
                      </a:r>
                    </a:p>
                  </a:txBody>
                  <a:tcPr/>
                </a:tc>
                <a:tc>
                  <a:txBody>
                    <a:bodyPr/>
                    <a:lstStyle/>
                    <a:p>
                      <a:pPr algn="ctr"/>
                      <a:r>
                        <a:rPr lang="nb-NO" sz="1600"/>
                        <a:t>3</a:t>
                      </a:r>
                    </a:p>
                  </a:txBody>
                  <a:tcPr/>
                </a:tc>
                <a:tc>
                  <a:txBody>
                    <a:bodyPr/>
                    <a:lstStyle/>
                    <a:p>
                      <a:pPr algn="ctr"/>
                      <a:r>
                        <a:rPr lang="nb-NO" sz="1600"/>
                        <a:t>7,5</a:t>
                      </a:r>
                    </a:p>
                  </a:txBody>
                  <a:tcPr/>
                </a:tc>
                <a:tc>
                  <a:txBody>
                    <a:bodyPr/>
                    <a:lstStyle/>
                    <a:p>
                      <a:pPr algn="ctr"/>
                      <a:r>
                        <a:rPr lang="nb-NO" sz="1600"/>
                        <a:t>100 ml</a:t>
                      </a:r>
                    </a:p>
                  </a:txBody>
                  <a:tcPr/>
                </a:tc>
                <a:tc>
                  <a:txBody>
                    <a:bodyPr/>
                    <a:lstStyle/>
                    <a:p>
                      <a:pPr algn="ctr"/>
                      <a:r>
                        <a:rPr lang="nb-NO" sz="1600"/>
                        <a:t>75,00</a:t>
                      </a:r>
                    </a:p>
                  </a:txBody>
                  <a:tcPr/>
                </a:tc>
                <a:extLst>
                  <a:ext uri="{0D108BD9-81ED-4DB2-BD59-A6C34878D82A}">
                    <a16:rowId xmlns:a16="http://schemas.microsoft.com/office/drawing/2014/main" val="121508776"/>
                  </a:ext>
                </a:extLst>
              </a:tr>
              <a:tr h="370840">
                <a:tc>
                  <a:txBody>
                    <a:bodyPr/>
                    <a:lstStyle/>
                    <a:p>
                      <a:pPr algn="ctr"/>
                      <a:r>
                        <a:rPr lang="nb-NO" sz="1600"/>
                        <a:t>3</a:t>
                      </a:r>
                    </a:p>
                  </a:txBody>
                  <a:tcPr/>
                </a:tc>
                <a:tc>
                  <a:txBody>
                    <a:bodyPr/>
                    <a:lstStyle/>
                    <a:p>
                      <a:pPr algn="ctr"/>
                      <a:r>
                        <a:rPr lang="nb-NO" sz="1600"/>
                        <a:t>Yrkespreparat</a:t>
                      </a:r>
                    </a:p>
                  </a:txBody>
                  <a:tcPr/>
                </a:tc>
                <a:tc>
                  <a:txBody>
                    <a:bodyPr/>
                    <a:lstStyle/>
                    <a:p>
                      <a:pPr algn="ctr"/>
                      <a:r>
                        <a:rPr lang="nb-NO" sz="1600"/>
                        <a:t>Middels, Lav el. </a:t>
                      </a:r>
                    </a:p>
                    <a:p>
                      <a:pPr algn="ctr"/>
                      <a:r>
                        <a:rPr lang="nb-NO" sz="1600"/>
                        <a:t>Høy</a:t>
                      </a:r>
                    </a:p>
                  </a:txBody>
                  <a:tcPr/>
                </a:tc>
                <a:tc>
                  <a:txBody>
                    <a:bodyPr/>
                    <a:lstStyle/>
                    <a:p>
                      <a:pPr algn="ctr"/>
                      <a:r>
                        <a:rPr lang="nb-NO" sz="1600"/>
                        <a:t>Middels,</a:t>
                      </a:r>
                    </a:p>
                    <a:p>
                      <a:pPr algn="ctr"/>
                      <a:r>
                        <a:rPr lang="nb-NO" sz="1600"/>
                        <a:t>Høy el. </a:t>
                      </a:r>
                    </a:p>
                    <a:p>
                      <a:pPr algn="ctr"/>
                      <a:r>
                        <a:rPr lang="nb-NO" sz="1600"/>
                        <a:t>Lav</a:t>
                      </a:r>
                    </a:p>
                  </a:txBody>
                  <a:tcPr/>
                </a:tc>
                <a:tc>
                  <a:txBody>
                    <a:bodyPr/>
                    <a:lstStyle/>
                    <a:p>
                      <a:pPr algn="ctr"/>
                      <a:r>
                        <a:rPr lang="nb-NO" sz="1600"/>
                        <a:t>5</a:t>
                      </a:r>
                    </a:p>
                  </a:txBody>
                  <a:tcPr/>
                </a:tc>
                <a:tc>
                  <a:txBody>
                    <a:bodyPr/>
                    <a:lstStyle/>
                    <a:p>
                      <a:pPr algn="ctr"/>
                      <a:r>
                        <a:rPr lang="nb-NO" sz="1600"/>
                        <a:t>12,5</a:t>
                      </a:r>
                    </a:p>
                  </a:txBody>
                  <a:tcPr/>
                </a:tc>
                <a:tc>
                  <a:txBody>
                    <a:bodyPr/>
                    <a:lstStyle/>
                    <a:p>
                      <a:pPr algn="ctr"/>
                      <a:r>
                        <a:rPr lang="nb-NO" sz="1600"/>
                        <a:t>100 ml</a:t>
                      </a:r>
                    </a:p>
                  </a:txBody>
                  <a:tcPr/>
                </a:tc>
                <a:tc>
                  <a:txBody>
                    <a:bodyPr/>
                    <a:lstStyle/>
                    <a:p>
                      <a:pPr algn="ctr"/>
                      <a:r>
                        <a:rPr lang="nb-NO" sz="1600"/>
                        <a:t>125,00</a:t>
                      </a:r>
                    </a:p>
                  </a:txBody>
                  <a:tcPr/>
                </a:tc>
                <a:extLst>
                  <a:ext uri="{0D108BD9-81ED-4DB2-BD59-A6C34878D82A}">
                    <a16:rowId xmlns:a16="http://schemas.microsoft.com/office/drawing/2014/main" val="318339338"/>
                  </a:ext>
                </a:extLst>
              </a:tr>
              <a:tr h="370840">
                <a:tc>
                  <a:txBody>
                    <a:bodyPr/>
                    <a:lstStyle/>
                    <a:p>
                      <a:pPr algn="ctr"/>
                      <a:r>
                        <a:rPr lang="nb-NO" sz="1600"/>
                        <a:t>4</a:t>
                      </a:r>
                    </a:p>
                  </a:txBody>
                  <a:tcPr/>
                </a:tc>
                <a:tc>
                  <a:txBody>
                    <a:bodyPr/>
                    <a:lstStyle/>
                    <a:p>
                      <a:pPr algn="ctr"/>
                      <a:r>
                        <a:rPr lang="nb-NO" sz="1600"/>
                        <a:t>Yrkespreparat</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nb-NO" sz="1600"/>
                        <a:t>Middels el.</a:t>
                      </a:r>
                    </a:p>
                    <a:p>
                      <a:pPr algn="ctr"/>
                      <a:r>
                        <a:rPr lang="nb-NO" sz="1600"/>
                        <a:t>Høy</a:t>
                      </a:r>
                    </a:p>
                  </a:txBody>
                  <a:tcPr/>
                </a:tc>
                <a:tc>
                  <a:txBody>
                    <a:bodyPr/>
                    <a:lstStyle/>
                    <a:p>
                      <a:pPr algn="ctr"/>
                      <a:r>
                        <a:rPr lang="nb-NO" sz="1600"/>
                        <a:t>Høy el.</a:t>
                      </a:r>
                    </a:p>
                    <a:p>
                      <a:pPr algn="ctr"/>
                      <a:r>
                        <a:rPr lang="nb-NO" sz="1600"/>
                        <a:t>Middels</a:t>
                      </a:r>
                    </a:p>
                  </a:txBody>
                  <a:tcPr/>
                </a:tc>
                <a:tc>
                  <a:txBody>
                    <a:bodyPr/>
                    <a:lstStyle/>
                    <a:p>
                      <a:pPr algn="ctr"/>
                      <a:r>
                        <a:rPr lang="nb-NO" sz="1600"/>
                        <a:t>7</a:t>
                      </a:r>
                    </a:p>
                  </a:txBody>
                  <a:tcPr/>
                </a:tc>
                <a:tc>
                  <a:txBody>
                    <a:bodyPr/>
                    <a:lstStyle/>
                    <a:p>
                      <a:pPr algn="ctr"/>
                      <a:r>
                        <a:rPr lang="nb-NO" sz="1600"/>
                        <a:t>17,5</a:t>
                      </a:r>
                    </a:p>
                  </a:txBody>
                  <a:tcPr/>
                </a:tc>
                <a:tc>
                  <a:txBody>
                    <a:bodyPr/>
                    <a:lstStyle/>
                    <a:p>
                      <a:pPr algn="ctr"/>
                      <a:r>
                        <a:rPr lang="nb-NO" sz="1600"/>
                        <a:t>100 ml</a:t>
                      </a:r>
                    </a:p>
                  </a:txBody>
                  <a:tcPr/>
                </a:tc>
                <a:tc>
                  <a:txBody>
                    <a:bodyPr/>
                    <a:lstStyle/>
                    <a:p>
                      <a:pPr algn="ctr"/>
                      <a:r>
                        <a:rPr lang="nb-NO" sz="1600"/>
                        <a:t>175,00</a:t>
                      </a:r>
                    </a:p>
                  </a:txBody>
                  <a:tcPr/>
                </a:tc>
                <a:extLst>
                  <a:ext uri="{0D108BD9-81ED-4DB2-BD59-A6C34878D82A}">
                    <a16:rowId xmlns:a16="http://schemas.microsoft.com/office/drawing/2014/main" val="993147369"/>
                  </a:ext>
                </a:extLst>
              </a:tr>
              <a:tr h="370840">
                <a:tc>
                  <a:txBody>
                    <a:bodyPr/>
                    <a:lstStyle/>
                    <a:p>
                      <a:pPr algn="ctr"/>
                      <a:r>
                        <a:rPr lang="nb-NO" sz="1600"/>
                        <a:t>5</a:t>
                      </a:r>
                    </a:p>
                  </a:txBody>
                  <a:tcPr/>
                </a:tc>
                <a:tc>
                  <a:txBody>
                    <a:bodyPr/>
                    <a:lstStyle/>
                    <a:p>
                      <a:pPr algn="ctr"/>
                      <a:r>
                        <a:rPr lang="nb-NO" sz="1600"/>
                        <a:t>Yrkespreparat</a:t>
                      </a:r>
                    </a:p>
                  </a:txBody>
                  <a:tcPr/>
                </a:tc>
                <a:tc>
                  <a:txBody>
                    <a:bodyPr/>
                    <a:lstStyle/>
                    <a:p>
                      <a:pPr algn="ctr"/>
                      <a:r>
                        <a:rPr lang="nb-NO" sz="1600"/>
                        <a:t>Høy</a:t>
                      </a:r>
                    </a:p>
                  </a:txBody>
                  <a:tcPr/>
                </a:tc>
                <a:tc>
                  <a:txBody>
                    <a:bodyPr/>
                    <a:lstStyle/>
                    <a:p>
                      <a:pPr algn="ctr"/>
                      <a:r>
                        <a:rPr lang="nb-NO" sz="1600"/>
                        <a:t>Høy</a:t>
                      </a:r>
                    </a:p>
                  </a:txBody>
                  <a:tcPr/>
                </a:tc>
                <a:tc>
                  <a:txBody>
                    <a:bodyPr/>
                    <a:lstStyle/>
                    <a:p>
                      <a:pPr algn="ctr"/>
                      <a:r>
                        <a:rPr lang="nb-NO" sz="1600"/>
                        <a:t>9</a:t>
                      </a:r>
                    </a:p>
                  </a:txBody>
                  <a:tcPr/>
                </a:tc>
                <a:tc>
                  <a:txBody>
                    <a:bodyPr/>
                    <a:lstStyle/>
                    <a:p>
                      <a:pPr algn="ctr"/>
                      <a:r>
                        <a:rPr lang="nb-NO" sz="1600"/>
                        <a:t>22,50</a:t>
                      </a:r>
                    </a:p>
                  </a:txBody>
                  <a:tcPr/>
                </a:tc>
                <a:tc>
                  <a:txBody>
                    <a:bodyPr/>
                    <a:lstStyle/>
                    <a:p>
                      <a:pPr algn="ctr"/>
                      <a:r>
                        <a:rPr lang="nb-NO" sz="1600"/>
                        <a:t>100 ml</a:t>
                      </a:r>
                    </a:p>
                  </a:txBody>
                  <a:tcPr/>
                </a:tc>
                <a:tc>
                  <a:txBody>
                    <a:bodyPr/>
                    <a:lstStyle/>
                    <a:p>
                      <a:pPr algn="ctr"/>
                      <a:r>
                        <a:rPr lang="nb-NO" sz="1600"/>
                        <a:t>225,00</a:t>
                      </a:r>
                    </a:p>
                  </a:txBody>
                  <a:tcPr/>
                </a:tc>
                <a:extLst>
                  <a:ext uri="{0D108BD9-81ED-4DB2-BD59-A6C34878D82A}">
                    <a16:rowId xmlns:a16="http://schemas.microsoft.com/office/drawing/2014/main" val="3542791472"/>
                  </a:ext>
                </a:extLst>
              </a:tr>
              <a:tr h="370840">
                <a:tc>
                  <a:txBody>
                    <a:bodyPr/>
                    <a:lstStyle/>
                    <a:p>
                      <a:pPr algn="ctr"/>
                      <a:r>
                        <a:rPr lang="nb-NO" sz="1600"/>
                        <a:t>6</a:t>
                      </a:r>
                    </a:p>
                  </a:txBody>
                  <a:tcPr/>
                </a:tc>
                <a:tc>
                  <a:txBody>
                    <a:bodyPr/>
                    <a:lstStyle/>
                    <a:p>
                      <a:pPr algn="ctr"/>
                      <a:r>
                        <a:rPr lang="nb-NO" sz="1600"/>
                        <a:t>Hobby  konsentrat</a:t>
                      </a:r>
                    </a:p>
                  </a:txBody>
                  <a:tcPr/>
                </a:tc>
                <a:tc>
                  <a:txBody>
                    <a:bodyPr/>
                    <a:lstStyle/>
                    <a:p>
                      <a:pPr algn="ctr"/>
                      <a:r>
                        <a:rPr lang="nb-NO" sz="1600"/>
                        <a:t>-</a:t>
                      </a:r>
                    </a:p>
                  </a:txBody>
                  <a:tcPr/>
                </a:tc>
                <a:tc>
                  <a:txBody>
                    <a:bodyPr/>
                    <a:lstStyle/>
                    <a:p>
                      <a:pPr algn="ctr"/>
                      <a:r>
                        <a:rPr lang="nb-NO" sz="1600"/>
                        <a:t>-</a:t>
                      </a:r>
                    </a:p>
                  </a:txBody>
                  <a:tcPr/>
                </a:tc>
                <a:tc>
                  <a:txBody>
                    <a:bodyPr/>
                    <a:lstStyle/>
                    <a:p>
                      <a:pPr algn="ctr"/>
                      <a:r>
                        <a:rPr lang="nb-NO" sz="1600"/>
                        <a:t>50</a:t>
                      </a:r>
                    </a:p>
                  </a:txBody>
                  <a:tcPr/>
                </a:tc>
                <a:tc>
                  <a:txBody>
                    <a:bodyPr/>
                    <a:lstStyle/>
                    <a:p>
                      <a:pPr algn="ctr"/>
                      <a:r>
                        <a:rPr lang="nb-NO" sz="1600"/>
                        <a:t>125,00</a:t>
                      </a:r>
                    </a:p>
                  </a:txBody>
                  <a:tcPr/>
                </a:tc>
                <a:tc>
                  <a:txBody>
                    <a:bodyPr/>
                    <a:lstStyle/>
                    <a:p>
                      <a:pPr algn="ctr"/>
                      <a:r>
                        <a:rPr lang="nb-NO" sz="1600"/>
                        <a:t>100 ml</a:t>
                      </a:r>
                    </a:p>
                  </a:txBody>
                  <a:tcPr/>
                </a:tc>
                <a:tc>
                  <a:txBody>
                    <a:bodyPr/>
                    <a:lstStyle/>
                    <a:p>
                      <a:pPr algn="ctr"/>
                      <a:r>
                        <a:rPr lang="nb-NO" sz="1600"/>
                        <a:t>1250,00</a:t>
                      </a:r>
                    </a:p>
                  </a:txBody>
                  <a:tcPr/>
                </a:tc>
                <a:extLst>
                  <a:ext uri="{0D108BD9-81ED-4DB2-BD59-A6C34878D82A}">
                    <a16:rowId xmlns:a16="http://schemas.microsoft.com/office/drawing/2014/main" val="3689211559"/>
                  </a:ext>
                </a:extLst>
              </a:tr>
              <a:tr h="370840">
                <a:tc>
                  <a:txBody>
                    <a:bodyPr/>
                    <a:lstStyle/>
                    <a:p>
                      <a:pPr algn="ctr"/>
                      <a:r>
                        <a:rPr lang="nb-NO" sz="1600"/>
                        <a:t>7</a:t>
                      </a:r>
                    </a:p>
                  </a:txBody>
                  <a:tcPr/>
                </a:tc>
                <a:tc>
                  <a:txBody>
                    <a:bodyPr/>
                    <a:lstStyle/>
                    <a:p>
                      <a:pPr algn="ctr"/>
                      <a:r>
                        <a:rPr lang="nb-NO" sz="1600"/>
                        <a:t>Hobby </a:t>
                      </a:r>
                    </a:p>
                    <a:p>
                      <a:pPr algn="ctr"/>
                      <a:r>
                        <a:rPr lang="nb-NO" sz="1600"/>
                        <a:t>klar-til-bruk</a:t>
                      </a:r>
                    </a:p>
                  </a:txBody>
                  <a:tcPr/>
                </a:tc>
                <a:tc>
                  <a:txBody>
                    <a:bodyPr/>
                    <a:lstStyle/>
                    <a:p>
                      <a:pPr algn="ctr"/>
                      <a:r>
                        <a:rPr lang="nb-NO" sz="1600"/>
                        <a:t>-</a:t>
                      </a:r>
                    </a:p>
                  </a:txBody>
                  <a:tcPr/>
                </a:tc>
                <a:tc>
                  <a:txBody>
                    <a:bodyPr/>
                    <a:lstStyle/>
                    <a:p>
                      <a:pPr algn="ctr"/>
                      <a:r>
                        <a:rPr lang="nb-NO" sz="1600"/>
                        <a:t>-</a:t>
                      </a:r>
                    </a:p>
                  </a:txBody>
                  <a:tcPr/>
                </a:tc>
                <a:tc>
                  <a:txBody>
                    <a:bodyPr/>
                    <a:lstStyle/>
                    <a:p>
                      <a:pPr algn="ctr"/>
                      <a:r>
                        <a:rPr lang="nb-NO" sz="1600"/>
                        <a:t>150</a:t>
                      </a:r>
                    </a:p>
                  </a:txBody>
                  <a:tcPr/>
                </a:tc>
                <a:tc>
                  <a:txBody>
                    <a:bodyPr/>
                    <a:lstStyle/>
                    <a:p>
                      <a:pPr algn="ctr"/>
                      <a:r>
                        <a:rPr lang="nb-NO" sz="1600"/>
                        <a:t>375,00</a:t>
                      </a:r>
                    </a:p>
                  </a:txBody>
                  <a:tcPr/>
                </a:tc>
                <a:tc>
                  <a:txBody>
                    <a:bodyPr/>
                    <a:lstStyle/>
                    <a:p>
                      <a:pPr algn="ctr"/>
                      <a:r>
                        <a:rPr lang="nb-NO" sz="1600"/>
                        <a:t>100 ml</a:t>
                      </a:r>
                    </a:p>
                  </a:txBody>
                  <a:tcPr/>
                </a:tc>
                <a:tc>
                  <a:txBody>
                    <a:bodyPr/>
                    <a:lstStyle/>
                    <a:p>
                      <a:pPr algn="ctr"/>
                      <a:r>
                        <a:rPr lang="nb-NO" sz="1600" dirty="0"/>
                        <a:t>3750,00</a:t>
                      </a:r>
                    </a:p>
                  </a:txBody>
                  <a:tcPr/>
                </a:tc>
                <a:extLst>
                  <a:ext uri="{0D108BD9-81ED-4DB2-BD59-A6C34878D82A}">
                    <a16:rowId xmlns:a16="http://schemas.microsoft.com/office/drawing/2014/main" val="2019066313"/>
                  </a:ext>
                </a:extLst>
              </a:tr>
            </a:tbl>
          </a:graphicData>
        </a:graphic>
      </p:graphicFrame>
      <p:cxnSp>
        <p:nvCxnSpPr>
          <p:cNvPr id="5" name="Rett linje 4">
            <a:extLst>
              <a:ext uri="{FF2B5EF4-FFF2-40B4-BE49-F238E27FC236}">
                <a16:creationId xmlns:a16="http://schemas.microsoft.com/office/drawing/2014/main" id="{25C3A535-23D0-8DB3-4160-59C22C2BF11A}"/>
              </a:ext>
            </a:extLst>
          </p:cNvPr>
          <p:cNvCxnSpPr>
            <a:cxnSpLocks/>
          </p:cNvCxnSpPr>
          <p:nvPr/>
        </p:nvCxnSpPr>
        <p:spPr>
          <a:xfrm>
            <a:off x="965055" y="4751466"/>
            <a:ext cx="10440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74F62625-4078-9F2D-AEED-2C53424EC16D}"/>
              </a:ext>
            </a:extLst>
          </p:cNvPr>
          <p:cNvCxnSpPr>
            <a:cxnSpLocks/>
          </p:cNvCxnSpPr>
          <p:nvPr/>
        </p:nvCxnSpPr>
        <p:spPr>
          <a:xfrm>
            <a:off x="8846556" y="2002971"/>
            <a:ext cx="0" cy="3906568"/>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Bilde 2" descr="Et bilde som inneholder Grafikk, Font, grafisk design, design&#10;&#10;Automatisk generert beskrivelse">
            <a:extLst>
              <a:ext uri="{FF2B5EF4-FFF2-40B4-BE49-F238E27FC236}">
                <a16:creationId xmlns:a16="http://schemas.microsoft.com/office/drawing/2014/main" id="{08764F0D-4F1B-2B96-64F6-AED5E2ED5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526381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beholder, glass&#10;&#10;Automatisk generert beskrivelse">
            <a:extLst>
              <a:ext uri="{FF2B5EF4-FFF2-40B4-BE49-F238E27FC236}">
                <a16:creationId xmlns:a16="http://schemas.microsoft.com/office/drawing/2014/main" id="{E8EF5B84-EC04-5D76-5F46-13BAEAA9D33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63339" y="261256"/>
            <a:ext cx="3828661" cy="5445579"/>
          </a:xfrm>
          <a:prstGeom prst="rect">
            <a:avLst/>
          </a:prstGeom>
        </p:spPr>
      </p:pic>
      <p:sp>
        <p:nvSpPr>
          <p:cNvPr id="4" name="Plassholder for innhold 3">
            <a:extLst>
              <a:ext uri="{FF2B5EF4-FFF2-40B4-BE49-F238E27FC236}">
                <a16:creationId xmlns:a16="http://schemas.microsoft.com/office/drawing/2014/main" id="{197AC64F-6ADF-0D4B-CE11-B3085C950AD1}"/>
              </a:ext>
            </a:extLst>
          </p:cNvPr>
          <p:cNvSpPr>
            <a:spLocks noGrp="1"/>
          </p:cNvSpPr>
          <p:nvPr>
            <p:ph idx="4294967295"/>
          </p:nvPr>
        </p:nvSpPr>
        <p:spPr>
          <a:xfrm>
            <a:off x="181065" y="1160463"/>
            <a:ext cx="8077564" cy="5214937"/>
          </a:xfrm>
        </p:spPr>
        <p:txBody>
          <a:bodyPr>
            <a:noAutofit/>
          </a:bodyPr>
          <a:lstStyle/>
          <a:p>
            <a:r>
              <a:rPr lang="nb-NO" sz="1800" b="0" i="0" dirty="0">
                <a:effectLst/>
              </a:rPr>
              <a:t>Generelt: ikke bland flere enn to preparater</a:t>
            </a:r>
          </a:p>
          <a:p>
            <a:r>
              <a:rPr lang="nb-NO" sz="1800" b="0" i="0" dirty="0">
                <a:effectLst/>
              </a:rPr>
              <a:t>Les alltid etiketten nøye</a:t>
            </a:r>
          </a:p>
          <a:p>
            <a:r>
              <a:rPr lang="nb-NO" sz="1800" b="0" i="0" dirty="0">
                <a:effectLst/>
              </a:rPr>
              <a:t>Ved blanding av preparatet: Sørg for god omrøring</a:t>
            </a:r>
          </a:p>
          <a:p>
            <a:r>
              <a:rPr lang="nb-NO" sz="1800" b="0" i="0" dirty="0">
                <a:effectLst/>
              </a:rPr>
              <a:t>Bland aldri preparater som ikke er anbefalt</a:t>
            </a:r>
          </a:p>
          <a:p>
            <a:pPr algn="l"/>
            <a:r>
              <a:rPr lang="nb-NO" sz="1800" b="0" i="0" dirty="0">
                <a:effectLst/>
              </a:rPr>
              <a:t>Ulike formuleringer kan føre til at preparatene rent fysisk ikke kan blandes</a:t>
            </a:r>
          </a:p>
          <a:p>
            <a:pPr algn="l"/>
            <a:r>
              <a:rPr lang="nb-NO" sz="1800" b="0" i="0" dirty="0">
                <a:effectLst/>
              </a:rPr>
              <a:t>Preparater i blanding kan gi bedre effekt, men kan også gi uønskede effekter</a:t>
            </a:r>
          </a:p>
          <a:p>
            <a:r>
              <a:rPr lang="nb-NO" sz="1800" dirty="0"/>
              <a:t>Faktorer som også kan avgjøre om preparater er blandbare: </a:t>
            </a:r>
          </a:p>
          <a:p>
            <a:pPr lvl="1"/>
            <a:r>
              <a:rPr lang="nb-NO" sz="1600" b="0" i="0" dirty="0">
                <a:effectLst/>
              </a:rPr>
              <a:t>temperaturen på vannet</a:t>
            </a:r>
          </a:p>
          <a:p>
            <a:pPr lvl="1"/>
            <a:r>
              <a:rPr lang="nb-NO" sz="1600" b="0" i="0" dirty="0">
                <a:effectLst/>
              </a:rPr>
              <a:t>pH</a:t>
            </a:r>
          </a:p>
          <a:p>
            <a:pPr lvl="1"/>
            <a:r>
              <a:rPr lang="nb-NO" sz="1600" b="0" i="0" dirty="0">
                <a:effectLst/>
              </a:rPr>
              <a:t>blandingsrekkefølgen</a:t>
            </a:r>
          </a:p>
          <a:p>
            <a:pPr algn="l"/>
            <a:r>
              <a:rPr lang="nb-NO" sz="1800" dirty="0"/>
              <a:t>Sørg for å gjøre reint sprøyteutstyret </a:t>
            </a:r>
            <a:r>
              <a:rPr lang="nb-NO" sz="1800" b="0" i="0" dirty="0">
                <a:effectLst/>
              </a:rPr>
              <a:t>når arbeidet er avsluttet.</a:t>
            </a:r>
          </a:p>
          <a:p>
            <a:r>
              <a:rPr lang="nb-NO" sz="1800" b="0" i="0" dirty="0">
                <a:effectLst/>
              </a:rPr>
              <a:t>Trippelblandinger kan være aktuelt, ta kontakt med din rådgiver</a:t>
            </a:r>
          </a:p>
          <a:p>
            <a:endParaRPr lang="nb-NO" sz="1800" dirty="0"/>
          </a:p>
          <a:p>
            <a:pPr marL="0" indent="0">
              <a:buNone/>
            </a:pPr>
            <a:r>
              <a:rPr lang="nb-NO" dirty="0">
                <a:hlinkClick r:id="rId5"/>
              </a:rPr>
              <a:t>www.tankmix.com</a:t>
            </a:r>
            <a:r>
              <a:rPr lang="nb-NO" dirty="0"/>
              <a:t> (</a:t>
            </a:r>
            <a:r>
              <a:rPr lang="nb-NO" sz="1800" b="0" i="0" dirty="0">
                <a:effectLst/>
              </a:rPr>
              <a:t>blanding av plantevernmidler og gjødsel)</a:t>
            </a:r>
            <a:r>
              <a:rPr lang="nb-NO" sz="1800" dirty="0"/>
              <a:t> </a:t>
            </a:r>
          </a:p>
        </p:txBody>
      </p:sp>
      <p:sp>
        <p:nvSpPr>
          <p:cNvPr id="6" name="Tittel 1">
            <a:extLst>
              <a:ext uri="{FF2B5EF4-FFF2-40B4-BE49-F238E27FC236}">
                <a16:creationId xmlns:a16="http://schemas.microsoft.com/office/drawing/2014/main" id="{3188B7B5-50A7-3BB2-0D05-8D2217444DF6}"/>
              </a:ext>
            </a:extLst>
          </p:cNvPr>
          <p:cNvSpPr txBox="1">
            <a:spLocks/>
          </p:cNvSpPr>
          <p:nvPr/>
        </p:nvSpPr>
        <p:spPr>
          <a:xfrm>
            <a:off x="181065" y="0"/>
            <a:ext cx="8642350" cy="1042989"/>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sz="2400" i="1" dirty="0">
                <a:solidFill>
                  <a:schemeClr val="bg1">
                    <a:lumMod val="50000"/>
                  </a:schemeClr>
                </a:solidFill>
              </a:rPr>
              <a:t>Praktisk huskeliste</a:t>
            </a:r>
          </a:p>
          <a:p>
            <a:r>
              <a:rPr lang="nb-NO" dirty="0">
                <a:solidFill>
                  <a:srgbClr val="054449"/>
                </a:solidFill>
              </a:rPr>
              <a:t>Blanding av preparater</a:t>
            </a:r>
          </a:p>
        </p:txBody>
      </p:sp>
      <p:sp>
        <p:nvSpPr>
          <p:cNvPr id="5" name="TekstSylinder 4">
            <a:extLst>
              <a:ext uri="{FF2B5EF4-FFF2-40B4-BE49-F238E27FC236}">
                <a16:creationId xmlns:a16="http://schemas.microsoft.com/office/drawing/2014/main" id="{782EAA97-6F9D-75A3-6981-1D200E947855}"/>
              </a:ext>
            </a:extLst>
          </p:cNvPr>
          <p:cNvSpPr txBox="1"/>
          <p:nvPr/>
        </p:nvSpPr>
        <p:spPr>
          <a:xfrm>
            <a:off x="9853929" y="5281351"/>
            <a:ext cx="1143000" cy="246221"/>
          </a:xfrm>
          <a:prstGeom prst="rect">
            <a:avLst/>
          </a:prstGeom>
          <a:noFill/>
        </p:spPr>
        <p:txBody>
          <a:bodyPr wrap="square" rtlCol="0">
            <a:spAutoFit/>
          </a:bodyPr>
          <a:lstStyle/>
          <a:p>
            <a:r>
              <a:rPr lang="nb-NO" sz="1000" dirty="0"/>
              <a:t>Foto: </a:t>
            </a:r>
            <a:r>
              <a:rPr lang="nb-NO" sz="1000" dirty="0" err="1"/>
              <a:t>Colourbox</a:t>
            </a:r>
            <a:endParaRPr lang="nb-NO" sz="1000" dirty="0"/>
          </a:p>
        </p:txBody>
      </p:sp>
      <p:pic>
        <p:nvPicPr>
          <p:cNvPr id="3" name="Bilde 2" descr="Et bilde som inneholder Grafikk, Font, grafisk design, design&#10;&#10;Automatisk generert beskrivelse">
            <a:extLst>
              <a:ext uri="{FF2B5EF4-FFF2-40B4-BE49-F238E27FC236}">
                <a16:creationId xmlns:a16="http://schemas.microsoft.com/office/drawing/2014/main" id="{50DEAFBB-AB20-3C13-E7B8-C162EC9C71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44542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779D7F8-B574-041C-C411-33D6BFF53B0D}"/>
              </a:ext>
            </a:extLst>
          </p:cNvPr>
          <p:cNvSpPr>
            <a:spLocks noGrp="1" noChangeArrowheads="1"/>
          </p:cNvSpPr>
          <p:nvPr>
            <p:ph type="title"/>
          </p:nvPr>
        </p:nvSpPr>
        <p:spPr/>
        <p:txBody>
          <a:bodyPr>
            <a:normAutofit/>
          </a:bodyPr>
          <a:lstStyle/>
          <a:p>
            <a:r>
              <a:rPr lang="nb-NO" sz="2400" i="1" dirty="0">
                <a:solidFill>
                  <a:schemeClr val="bg1">
                    <a:lumMod val="50000"/>
                  </a:schemeClr>
                </a:solidFill>
              </a:rPr>
              <a:t>Praktisk huskeliste</a:t>
            </a:r>
            <a:br>
              <a:rPr lang="nb-NO" sz="4000" i="1" dirty="0">
                <a:solidFill>
                  <a:schemeClr val="bg1">
                    <a:lumMod val="50000"/>
                  </a:schemeClr>
                </a:solidFill>
              </a:rPr>
            </a:br>
            <a:r>
              <a:rPr lang="nb-NO" altLang="nb-NO" dirty="0"/>
              <a:t>Viktige vurderinger ved valg av preparat</a:t>
            </a:r>
          </a:p>
        </p:txBody>
      </p:sp>
      <p:sp>
        <p:nvSpPr>
          <p:cNvPr id="22532" name="Rectangle 4">
            <a:extLst>
              <a:ext uri="{FF2B5EF4-FFF2-40B4-BE49-F238E27FC236}">
                <a16:creationId xmlns:a16="http://schemas.microsoft.com/office/drawing/2014/main" id="{18BBCBA1-8701-5006-9D97-7BC05876B85B}"/>
              </a:ext>
            </a:extLst>
          </p:cNvPr>
          <p:cNvSpPr>
            <a:spLocks noGrp="1" noChangeArrowheads="1"/>
          </p:cNvSpPr>
          <p:nvPr>
            <p:ph idx="17"/>
          </p:nvPr>
        </p:nvSpPr>
        <p:spPr>
          <a:xfrm>
            <a:off x="382524" y="1602200"/>
            <a:ext cx="5688632" cy="4201836"/>
          </a:xfrm>
        </p:spPr>
        <p:txBody>
          <a:bodyPr>
            <a:noAutofit/>
          </a:bodyPr>
          <a:lstStyle/>
          <a:p>
            <a:pPr eaLnBrk="1" hangingPunct="1"/>
            <a:r>
              <a:rPr lang="nb-NO" altLang="nb-NO" dirty="0"/>
              <a:t>Hvilken skadegjører?</a:t>
            </a:r>
          </a:p>
          <a:p>
            <a:pPr eaLnBrk="1" hangingPunct="1"/>
            <a:r>
              <a:rPr lang="nb-NO" altLang="nb-NO" dirty="0"/>
              <a:t>Er midlet tillatt i kulturen?</a:t>
            </a:r>
          </a:p>
          <a:p>
            <a:pPr eaLnBrk="1" hangingPunct="1"/>
            <a:r>
              <a:rPr lang="nb-NO" altLang="nb-NO" dirty="0"/>
              <a:t>Avstand til vann</a:t>
            </a:r>
          </a:p>
          <a:p>
            <a:pPr eaLnBrk="1" hangingPunct="1"/>
            <a:r>
              <a:rPr lang="nb-NO" altLang="nb-NO" dirty="0"/>
              <a:t>Best mulig økonomisk forsvarlig</a:t>
            </a:r>
          </a:p>
          <a:p>
            <a:pPr eaLnBrk="1" hangingPunct="1"/>
            <a:r>
              <a:rPr lang="nb-NO" altLang="nb-NO" dirty="0"/>
              <a:t>Ettervirkning (neste kultur)</a:t>
            </a:r>
          </a:p>
          <a:p>
            <a:pPr eaLnBrk="1" hangingPunct="1"/>
            <a:r>
              <a:rPr lang="nb-NO" altLang="nb-NO" dirty="0"/>
              <a:t>Utviklingsstadium av skadegjører?</a:t>
            </a:r>
          </a:p>
          <a:p>
            <a:pPr eaLnBrk="1" hangingPunct="1"/>
            <a:r>
              <a:rPr lang="nb-NO" altLang="nb-NO" dirty="0"/>
              <a:t>Fare for kjemikalieresistens?</a:t>
            </a:r>
          </a:p>
          <a:p>
            <a:pPr eaLnBrk="1" hangingPunct="1"/>
            <a:r>
              <a:rPr lang="nb-NO" altLang="nb-NO" dirty="0" err="1"/>
              <a:t>Biemerke</a:t>
            </a:r>
            <a:r>
              <a:rPr lang="nb-NO" altLang="nb-NO" dirty="0"/>
              <a:t>?</a:t>
            </a:r>
          </a:p>
          <a:p>
            <a:pPr eaLnBrk="1" hangingPunct="1"/>
            <a:r>
              <a:rPr lang="nb-NO" altLang="nb-NO" dirty="0"/>
              <a:t>Velg lavest mulig avgiftsklasse </a:t>
            </a:r>
          </a:p>
          <a:p>
            <a:pPr eaLnBrk="1" hangingPunct="1"/>
            <a:r>
              <a:rPr lang="nb-NO" altLang="nb-NO" dirty="0"/>
              <a:t>Behandlingsfrist?</a:t>
            </a:r>
          </a:p>
          <a:p>
            <a:pPr eaLnBrk="1" hangingPunct="1"/>
            <a:r>
              <a:rPr lang="nb-NO" altLang="nb-NO" dirty="0"/>
              <a:t>Bruk helst selektive midler!</a:t>
            </a:r>
          </a:p>
          <a:p>
            <a:pPr marL="0" indent="0" eaLnBrk="1" hangingPunct="1">
              <a:buNone/>
            </a:pPr>
            <a:endParaRPr lang="nb-NO" altLang="nb-NO" sz="1800" dirty="0"/>
          </a:p>
        </p:txBody>
      </p:sp>
      <p:sp>
        <p:nvSpPr>
          <p:cNvPr id="2" name="TekstSylinder 1">
            <a:extLst>
              <a:ext uri="{FF2B5EF4-FFF2-40B4-BE49-F238E27FC236}">
                <a16:creationId xmlns:a16="http://schemas.microsoft.com/office/drawing/2014/main" id="{8A5AD750-7056-355C-CA73-86732DA6AF48}"/>
              </a:ext>
            </a:extLst>
          </p:cNvPr>
          <p:cNvSpPr txBox="1"/>
          <p:nvPr/>
        </p:nvSpPr>
        <p:spPr>
          <a:xfrm rot="19034006">
            <a:off x="9141492" y="4431926"/>
            <a:ext cx="208547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50">
                <a:cs typeface="Calibri"/>
              </a:rPr>
              <a:t>Illustrasjoner: </a:t>
            </a:r>
            <a:r>
              <a:rPr lang="nb-NO" sz="1050" err="1">
                <a:ea typeface="+mn-lt"/>
                <a:cs typeface="+mn-lt"/>
                <a:hlinkClick r:id="rId3">
                  <a:extLst>
                    <a:ext uri="{A12FA001-AC4F-418D-AE19-62706E023703}">
                      <ahyp:hlinkClr xmlns:ahyp="http://schemas.microsoft.com/office/drawing/2018/hyperlinkcolor" val="tx"/>
                    </a:ext>
                  </a:extLst>
                </a:hlinkClick>
              </a:rPr>
              <a:t>Free</a:t>
            </a:r>
            <a:r>
              <a:rPr lang="nb-NO" sz="1050">
                <a:ea typeface="+mn-lt"/>
                <a:cs typeface="+mn-lt"/>
                <a:hlinkClick r:id="rId3">
                  <a:extLst>
                    <a:ext uri="{A12FA001-AC4F-418D-AE19-62706E023703}">
                      <ahyp:hlinkClr xmlns:ahyp="http://schemas.microsoft.com/office/drawing/2018/hyperlinkcolor" val="tx"/>
                    </a:ext>
                  </a:extLst>
                </a:hlinkClick>
              </a:rPr>
              <a:t> Clip art </a:t>
            </a:r>
            <a:endParaRPr lang="nb-NO" sz="1050"/>
          </a:p>
        </p:txBody>
      </p:sp>
      <p:pic>
        <p:nvPicPr>
          <p:cNvPr id="2050" name="Picture 2">
            <a:extLst>
              <a:ext uri="{FF2B5EF4-FFF2-40B4-BE49-F238E27FC236}">
                <a16:creationId xmlns:a16="http://schemas.microsoft.com/office/drawing/2014/main" id="{5778BC8A-ABE5-ACBA-D51E-785C9C3A9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852" y="2111620"/>
            <a:ext cx="38100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descr="Et bilde som inneholder Grafikk, Font, grafisk design, design&#10;&#10;Automatisk generert beskrivelse">
            <a:extLst>
              <a:ext uri="{FF2B5EF4-FFF2-40B4-BE49-F238E27FC236}">
                <a16:creationId xmlns:a16="http://schemas.microsoft.com/office/drawing/2014/main" id="{5571D8C9-A02F-EE32-01F8-06C187AB2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93F252-0E61-BABA-1360-4FD9A32D7098}"/>
              </a:ext>
            </a:extLst>
          </p:cNvPr>
          <p:cNvSpPr>
            <a:spLocks noGrp="1"/>
          </p:cNvSpPr>
          <p:nvPr>
            <p:ph type="title"/>
          </p:nvPr>
        </p:nvSpPr>
        <p:spPr/>
        <p:txBody>
          <a:bodyPr/>
          <a:lstStyle/>
          <a:p>
            <a:r>
              <a:rPr lang="nb-NO"/>
              <a:t>Preparater i Norge</a:t>
            </a:r>
          </a:p>
        </p:txBody>
      </p:sp>
      <p:graphicFrame>
        <p:nvGraphicFramePr>
          <p:cNvPr id="6" name="Group 1027">
            <a:extLst>
              <a:ext uri="{FF2B5EF4-FFF2-40B4-BE49-F238E27FC236}">
                <a16:creationId xmlns:a16="http://schemas.microsoft.com/office/drawing/2014/main" id="{FF19DCA3-D968-3CEF-8BFC-0500F158DD39}"/>
              </a:ext>
            </a:extLst>
          </p:cNvPr>
          <p:cNvGraphicFramePr>
            <a:graphicFrameLocks noGrp="1"/>
          </p:cNvGraphicFramePr>
          <p:nvPr/>
        </p:nvGraphicFramePr>
        <p:xfrm>
          <a:off x="1031314" y="1869832"/>
          <a:ext cx="7391400" cy="3423957"/>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1472919">
                <a:tc>
                  <a:txBody>
                    <a:bodyPr/>
                    <a:lstStyle/>
                    <a:p>
                      <a:pPr marL="0" marR="0" lvl="0" indent="0" algn="ctr" rtl="0" eaLnBrk="1" fontAlgn="base" latinLnBrk="0" hangingPunct="1">
                        <a:lnSpc>
                          <a:spcPct val="100000"/>
                        </a:lnSpc>
                        <a:spcBef>
                          <a:spcPct val="50000"/>
                        </a:spcBef>
                        <a:spcAft>
                          <a:spcPct val="0"/>
                        </a:spcAft>
                        <a:buClrTx/>
                        <a:buSzTx/>
                        <a:buFontTx/>
                        <a:buNone/>
                      </a:pPr>
                      <a:r>
                        <a:rPr kumimoji="0" lang="nb-NO" sz="2400" b="0" i="0" u="none" strike="noStrike" cap="none" normalizeH="0" baseline="0" dirty="0">
                          <a:ln>
                            <a:noFill/>
                          </a:ln>
                          <a:solidFill>
                            <a:schemeClr val="tx1"/>
                          </a:solidFill>
                          <a:effectLst/>
                          <a:latin typeface="Arial"/>
                        </a:rPr>
                        <a:t>Godkjente preparater</a:t>
                      </a:r>
                      <a:r>
                        <a:rPr lang="nb-NO" sz="2400" b="0" i="0" u="none" strike="noStrike" cap="none" normalizeH="0" baseline="0" dirty="0">
                          <a:ln>
                            <a:noFill/>
                          </a:ln>
                          <a:solidFill>
                            <a:schemeClr val="tx1"/>
                          </a:solidFill>
                          <a:effectLst/>
                          <a:latin typeface="Arial"/>
                        </a:rPr>
                        <a:t> </a:t>
                      </a:r>
                      <a:endParaRPr kumimoji="0" lang="nb-NO" sz="2400"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1600" b="0" i="0" u="none" strike="noStrike" cap="none" normalizeH="0" baseline="0" dirty="0">
                          <a:ln>
                            <a:noFill/>
                          </a:ln>
                          <a:solidFill>
                            <a:schemeClr val="tx1"/>
                          </a:solidFill>
                          <a:effectLst/>
                          <a:latin typeface="Arial"/>
                        </a:rPr>
                        <a:t>(per </a:t>
                      </a:r>
                      <a:r>
                        <a:rPr lang="nb-NO" sz="1600" b="0" i="0" u="none" strike="noStrike" cap="none" normalizeH="0" baseline="0" dirty="0">
                          <a:ln>
                            <a:noFill/>
                          </a:ln>
                          <a:solidFill>
                            <a:schemeClr val="tx1"/>
                          </a:solidFill>
                          <a:effectLst/>
                          <a:latin typeface="Arial"/>
                        </a:rPr>
                        <a:t>3/10/2023</a:t>
                      </a:r>
                      <a:r>
                        <a:rPr kumimoji="0" lang="nb-NO" sz="1600" b="0" i="0" u="none" strike="noStrike" cap="none" normalizeH="0" baseline="0" dirty="0">
                          <a:ln>
                            <a:noFill/>
                          </a:ln>
                          <a:solidFill>
                            <a:schemeClr val="tx1"/>
                          </a:solidFill>
                          <a:effectLst/>
                          <a:latin typeface="Arial"/>
                        </a:rPr>
                        <a:t>)</a:t>
                      </a:r>
                    </a:p>
                  </a:txBody>
                  <a:tcPr anchor="ctr" horzOverflow="overflow">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50000"/>
                        </a:spcBef>
                        <a:spcAft>
                          <a:spcPct val="0"/>
                        </a:spcAft>
                        <a:buClrTx/>
                        <a:buSzTx/>
                        <a:buFontTx/>
                        <a:buNone/>
                      </a:pPr>
                      <a:r>
                        <a:rPr kumimoji="0" lang="nb-NO" sz="2400" b="0" i="0" u="none" strike="noStrike" cap="none" normalizeH="0" baseline="0" dirty="0">
                          <a:ln>
                            <a:noFill/>
                          </a:ln>
                          <a:solidFill>
                            <a:schemeClr val="tx1"/>
                          </a:solidFill>
                          <a:effectLst/>
                          <a:latin typeface="Arial"/>
                        </a:rPr>
                        <a:t>Virksomme stoffer</a:t>
                      </a:r>
                      <a:r>
                        <a:rPr lang="nb-NO" sz="2400" b="0" i="0" u="none" strike="noStrike" cap="none" normalizeH="0" baseline="0" dirty="0">
                          <a:ln>
                            <a:noFill/>
                          </a:ln>
                          <a:solidFill>
                            <a:schemeClr val="tx1"/>
                          </a:solidFill>
                          <a:effectLst/>
                          <a:latin typeface="Arial Narrow"/>
                        </a:rPr>
                        <a:t> </a:t>
                      </a:r>
                      <a:endParaRPr kumimoji="0" lang="nb-NO" sz="2400" b="0" i="0" u="none" strike="noStrike" cap="none" normalizeH="0" baseline="0" dirty="0">
                        <a:ln>
                          <a:noFill/>
                        </a:ln>
                        <a:solidFill>
                          <a:schemeClr val="tx1"/>
                        </a:solidFill>
                        <a:effectLst/>
                        <a:latin typeface="Arial Narrow"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pPr>
                      <a:r>
                        <a:rPr kumimoji="0" lang="nb-NO" sz="1600" b="0" i="0" u="none" strike="noStrike" cap="none" normalizeH="0" baseline="0" dirty="0">
                          <a:ln>
                            <a:noFill/>
                          </a:ln>
                          <a:solidFill>
                            <a:schemeClr val="tx1"/>
                          </a:solidFill>
                          <a:effectLst/>
                          <a:latin typeface="Arial"/>
                        </a:rPr>
                        <a:t>(per </a:t>
                      </a:r>
                      <a:r>
                        <a:rPr lang="nb-NO" sz="1600" b="0" i="0" u="none" strike="noStrike" cap="none" normalizeH="0" baseline="0" dirty="0">
                          <a:ln>
                            <a:noFill/>
                          </a:ln>
                          <a:solidFill>
                            <a:schemeClr val="tx1"/>
                          </a:solidFill>
                          <a:effectLst/>
                          <a:latin typeface="Arial"/>
                        </a:rPr>
                        <a:t>3/10/2023)</a:t>
                      </a:r>
                      <a:endParaRPr kumimoji="0" lang="nb-NO" sz="1600" b="0" i="0" u="none" strike="noStrike" cap="none" normalizeH="0" baseline="0" dirty="0">
                        <a:ln>
                          <a:noFill/>
                        </a:ln>
                        <a:solidFill>
                          <a:schemeClr val="tx1"/>
                        </a:solidFill>
                        <a:effectLst/>
                        <a:latin typeface="Arial"/>
                      </a:endParaRPr>
                    </a:p>
                  </a:txBody>
                  <a:tcPr anchor="ctr" horzOverflow="overflow">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6313">
                <a:tc>
                  <a:txBody>
                    <a:bodyPr/>
                    <a:lstStyle/>
                    <a:p>
                      <a:pPr marL="0" marR="0" lvl="0" indent="0" algn="ctr" rtl="0" eaLnBrk="1" fontAlgn="base" latinLnBrk="0" hangingPunct="1">
                        <a:lnSpc>
                          <a:spcPct val="100000"/>
                        </a:lnSpc>
                        <a:spcBef>
                          <a:spcPct val="50000"/>
                        </a:spcBef>
                        <a:spcAft>
                          <a:spcPct val="0"/>
                        </a:spcAft>
                        <a:buClrTx/>
                        <a:buSzTx/>
                        <a:buFontTx/>
                        <a:buNone/>
                      </a:pPr>
                      <a:r>
                        <a:rPr lang="nb-NO" sz="1600" b="0" i="0" u="none" strike="noStrike" cap="none" normalizeH="0" baseline="0" dirty="0">
                          <a:ln>
                            <a:noFill/>
                          </a:ln>
                          <a:solidFill>
                            <a:schemeClr val="tx1"/>
                          </a:solidFill>
                          <a:effectLst/>
                          <a:latin typeface="Arial"/>
                          <a:hlinkClick r:id="rId3">
                            <a:extLst>
                              <a:ext uri="{A12FA001-AC4F-418D-AE19-62706E023703}">
                                <ahyp:hlinkClr xmlns:ahyp="http://schemas.microsoft.com/office/drawing/2018/hyperlinkcolor" val="tx"/>
                              </a:ext>
                            </a:extLst>
                          </a:hlinkClick>
                        </a:rPr>
                        <a:t>255</a:t>
                      </a:r>
                      <a:r>
                        <a:rPr kumimoji="0" lang="nb-NO" sz="1600" b="0" i="0" u="none" strike="noStrike" cap="none" normalizeH="0" baseline="0" dirty="0">
                          <a:ln>
                            <a:noFill/>
                          </a:ln>
                          <a:solidFill>
                            <a:schemeClr val="tx1"/>
                          </a:solidFill>
                          <a:effectLst/>
                          <a:latin typeface="Arial"/>
                          <a:hlinkClick r:id="rId3">
                            <a:extLst>
                              <a:ext uri="{A12FA001-AC4F-418D-AE19-62706E023703}">
                                <ahyp:hlinkClr xmlns:ahyp="http://schemas.microsoft.com/office/drawing/2018/hyperlinkcolor" val="tx"/>
                              </a:ext>
                            </a:extLst>
                          </a:hlinkClick>
                        </a:rPr>
                        <a:t> Godkjente kjemiske og</a:t>
                      </a:r>
                      <a:r>
                        <a:rPr lang="nb-NO" sz="1600" b="0" i="0" u="none" strike="noStrike" cap="none" normalizeH="0" baseline="0" dirty="0">
                          <a:ln>
                            <a:noFill/>
                          </a:ln>
                          <a:solidFill>
                            <a:schemeClr val="tx1"/>
                          </a:solidFill>
                          <a:effectLst/>
                          <a:latin typeface="Arial"/>
                          <a:hlinkClick r:id="rId3">
                            <a:extLst>
                              <a:ext uri="{A12FA001-AC4F-418D-AE19-62706E023703}">
                                <ahyp:hlinkClr xmlns:ahyp="http://schemas.microsoft.com/office/drawing/2018/hyperlinkcolor" val="tx"/>
                              </a:ext>
                            </a:extLst>
                          </a:hlinkClick>
                        </a:rPr>
                        <a:t> </a:t>
                      </a:r>
                      <a:r>
                        <a:rPr kumimoji="0" lang="nb-NO" sz="1600" b="0" i="0" u="none" strike="noStrike" cap="none" normalizeH="0" baseline="0" dirty="0">
                          <a:ln>
                            <a:noFill/>
                          </a:ln>
                          <a:solidFill>
                            <a:schemeClr val="tx1"/>
                          </a:solidFill>
                          <a:effectLst/>
                          <a:latin typeface="Arial"/>
                          <a:hlinkClick r:id="rId3">
                            <a:extLst>
                              <a:ext uri="{A12FA001-AC4F-418D-AE19-62706E023703}">
                                <ahyp:hlinkClr xmlns:ahyp="http://schemas.microsoft.com/office/drawing/2018/hyperlinkcolor" val="tx"/>
                              </a:ext>
                            </a:extLst>
                          </a:hlinkClick>
                        </a:rPr>
                        <a:t> mikrobiologiske preparater</a:t>
                      </a:r>
                      <a:endParaRPr kumimoji="0" lang="nb-NO" sz="1400" b="0" i="1" u="none" strike="noStrike" cap="none" normalizeH="0" baseline="0" dirty="0">
                        <a:ln>
                          <a:noFill/>
                        </a:ln>
                        <a:solidFill>
                          <a:schemeClr val="tx1"/>
                        </a:solidFill>
                        <a:effectLst/>
                        <a:latin typeface="Arial"/>
                      </a:endParaRPr>
                    </a:p>
                  </a:txBody>
                  <a:tcPr anchor="ctr" horzOverflow="overflow">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50000"/>
                        </a:spcBef>
                        <a:spcAft>
                          <a:spcPct val="0"/>
                        </a:spcAft>
                        <a:buClrTx/>
                        <a:buSzTx/>
                        <a:buFontTx/>
                        <a:buNone/>
                      </a:pPr>
                      <a:r>
                        <a:rPr lang="nb-NO" sz="1600" b="0" i="0" u="none" strike="noStrike" cap="none" normalizeH="0" baseline="0" dirty="0">
                          <a:ln>
                            <a:noFill/>
                          </a:ln>
                          <a:solidFill>
                            <a:schemeClr val="tx1"/>
                          </a:solidFill>
                          <a:effectLst/>
                          <a:latin typeface="Arial"/>
                        </a:rPr>
                        <a:t>112</a:t>
                      </a:r>
                      <a:r>
                        <a:rPr kumimoji="0" lang="nb-NO" sz="1600" b="0" i="0" u="none" strike="noStrike" cap="none" normalizeH="0" baseline="0" dirty="0">
                          <a:ln>
                            <a:noFill/>
                          </a:ln>
                          <a:solidFill>
                            <a:srgbClr val="FF0000"/>
                          </a:solidFill>
                          <a:effectLst/>
                          <a:latin typeface="Arial"/>
                        </a:rPr>
                        <a:t> </a:t>
                      </a:r>
                      <a:r>
                        <a:rPr kumimoji="0" lang="nb-NO" sz="1600" b="0" i="0" u="none" strike="noStrike" cap="none" normalizeH="0" baseline="0" dirty="0">
                          <a:ln>
                            <a:noFill/>
                          </a:ln>
                          <a:solidFill>
                            <a:schemeClr val="tx1"/>
                          </a:solidFill>
                          <a:effectLst/>
                          <a:latin typeface="Arial"/>
                        </a:rPr>
                        <a:t>kjemiske stoffer og</a:t>
                      </a:r>
                      <a:r>
                        <a:rPr lang="nb-NO" sz="1600" b="0" i="0" u="none" strike="noStrike" cap="none" normalizeH="0" baseline="0" dirty="0">
                          <a:ln>
                            <a:noFill/>
                          </a:ln>
                          <a:solidFill>
                            <a:schemeClr val="tx1"/>
                          </a:solidFill>
                          <a:effectLst/>
                          <a:latin typeface="Arial"/>
                        </a:rPr>
                        <a:t>  </a:t>
                      </a:r>
                      <a:br>
                        <a:rPr lang="nb-NO" sz="1600" b="0" i="0" u="none" strike="noStrike" cap="none" normalizeH="0" baseline="0" dirty="0">
                          <a:ln>
                            <a:noFill/>
                          </a:ln>
                          <a:solidFill>
                            <a:srgbClr val="000000"/>
                          </a:solidFill>
                          <a:effectLst/>
                          <a:latin typeface="Arial"/>
                        </a:rPr>
                      </a:br>
                      <a:r>
                        <a:rPr lang="nb-NO" sz="1600" b="0" i="0" u="none" strike="noStrike" cap="none" normalizeH="0" baseline="0" dirty="0">
                          <a:ln>
                            <a:noFill/>
                          </a:ln>
                          <a:solidFill>
                            <a:schemeClr val="tx1"/>
                          </a:solidFill>
                          <a:effectLst/>
                          <a:latin typeface="Arial"/>
                        </a:rPr>
                        <a:t>     </a:t>
                      </a:r>
                      <a:r>
                        <a:rPr lang="nb-NO" sz="1600" b="0" i="0" u="none" strike="noStrike" cap="none" normalizeH="0" baseline="0">
                          <a:ln>
                            <a:noFill/>
                          </a:ln>
                          <a:solidFill>
                            <a:schemeClr val="tx1"/>
                          </a:solidFill>
                          <a:effectLst/>
                          <a:latin typeface="Arial"/>
                        </a:rPr>
                        <a:t> mikroorganismer</a:t>
                      </a:r>
                      <a:endParaRPr kumimoji="0" lang="nb-NO"/>
                    </a:p>
                  </a:txBody>
                  <a:tcPr anchor="ctr" horzOverflow="overflow">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4725">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lang="nb-NO" sz="1600" b="0" i="0" u="none" strike="noStrike" cap="none" normalizeH="0" baseline="0" dirty="0">
                          <a:ln>
                            <a:noFill/>
                          </a:ln>
                          <a:solidFill>
                            <a:schemeClr val="tx1"/>
                          </a:solidFill>
                          <a:effectLst/>
                          <a:latin typeface="Arial"/>
                          <a:hlinkClick r:id="rId4">
                            <a:extLst>
                              <a:ext uri="{A12FA001-AC4F-418D-AE19-62706E023703}">
                                <ahyp:hlinkClr xmlns:ahyp="http://schemas.microsoft.com/office/drawing/2018/hyperlinkcolor" val="tx"/>
                              </a:ext>
                            </a:extLst>
                          </a:hlinkClick>
                        </a:rPr>
                        <a:t>141</a:t>
                      </a:r>
                      <a:r>
                        <a:rPr kumimoji="0" lang="nb-NO" sz="1600" b="0" i="0" u="none" strike="noStrike" cap="none" normalizeH="0" baseline="0" dirty="0">
                          <a:ln>
                            <a:noFill/>
                          </a:ln>
                          <a:solidFill>
                            <a:schemeClr val="tx1"/>
                          </a:solidFill>
                          <a:effectLst/>
                          <a:latin typeface="Arial"/>
                          <a:hlinkClick r:id="rId4">
                            <a:extLst>
                              <a:ext uri="{A12FA001-AC4F-418D-AE19-62706E023703}">
                                <ahyp:hlinkClr xmlns:ahyp="http://schemas.microsoft.com/office/drawing/2018/hyperlinkcolor" val="tx"/>
                              </a:ext>
                            </a:extLst>
                          </a:hlinkClick>
                        </a:rPr>
                        <a:t> Godkjente nytteorganismer</a:t>
                      </a:r>
                      <a:endParaRPr kumimoji="0" lang="nb-NO" sz="1400" b="0" i="1" u="none" strike="noStrike" cap="none" normalizeH="0" baseline="0" dirty="0">
                        <a:ln>
                          <a:noFill/>
                        </a:ln>
                        <a:solidFill>
                          <a:schemeClr val="tx1"/>
                        </a:solidFill>
                        <a:effectLst/>
                        <a:latin typeface="Arial"/>
                        <a:hlinkClick r:id="rId4">
                          <a:extLst>
                            <a:ext uri="{A12FA001-AC4F-418D-AE19-62706E023703}">
                              <ahyp:hlinkClr xmlns:ahyp="http://schemas.microsoft.com/office/drawing/2018/hyperlinkcolor" val="tx"/>
                            </a:ext>
                          </a:extLst>
                        </a:hlinkClick>
                      </a:endParaRPr>
                    </a:p>
                  </a:txBody>
                  <a:tcPr anchor="ctr" horzOverflow="overflow">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lnTlToBr>
                      <a:noFill/>
                    </a:lnTlToBr>
                    <a:lnBlToTr>
                      <a:noFill/>
                    </a:lnBlToTr>
                    <a:noFill/>
                  </a:tcPr>
                </a:tc>
                <a:tc>
                  <a:txBody>
                    <a:bodyPr/>
                    <a:lstStyle/>
                    <a:p>
                      <a:pPr marL="457200" marR="0" lvl="1" indent="0" algn="ctr" defTabSz="914400" rtl="0" eaLnBrk="1" fontAlgn="base" latinLnBrk="0" hangingPunct="1">
                        <a:lnSpc>
                          <a:spcPct val="100000"/>
                        </a:lnSpc>
                        <a:spcBef>
                          <a:spcPct val="50000"/>
                        </a:spcBef>
                        <a:spcAft>
                          <a:spcPct val="0"/>
                        </a:spcAft>
                        <a:buClrTx/>
                        <a:buSzTx/>
                        <a:buFontTx/>
                        <a:buNone/>
                        <a:tabLst/>
                      </a:pPr>
                      <a:r>
                        <a:rPr lang="nb-NO" sz="1600" b="0" i="0" u="none" strike="noStrike" cap="none" normalizeH="0" baseline="0" dirty="0">
                          <a:ln>
                            <a:noFill/>
                          </a:ln>
                          <a:solidFill>
                            <a:schemeClr val="tx1"/>
                          </a:solidFill>
                          <a:effectLst/>
                          <a:latin typeface="Arial"/>
                        </a:rPr>
                        <a:t>31</a:t>
                      </a:r>
                      <a:r>
                        <a:rPr kumimoji="0" lang="nb-NO" sz="1600" b="0" i="0" u="none" strike="noStrike" cap="none" normalizeH="0" baseline="0" dirty="0">
                          <a:ln>
                            <a:noFill/>
                          </a:ln>
                          <a:solidFill>
                            <a:schemeClr val="tx1"/>
                          </a:solidFill>
                          <a:effectLst/>
                          <a:latin typeface="Arial"/>
                        </a:rPr>
                        <a:t> </a:t>
                      </a:r>
                      <a:r>
                        <a:rPr kumimoji="0" lang="nb-NO" sz="1600" b="0" i="0" u="none" strike="noStrike" cap="none" normalizeH="0" baseline="0" dirty="0" err="1">
                          <a:ln>
                            <a:noFill/>
                          </a:ln>
                          <a:solidFill>
                            <a:schemeClr val="tx1"/>
                          </a:solidFill>
                          <a:effectLst/>
                          <a:latin typeface="Arial"/>
                        </a:rPr>
                        <a:t>makroorganismer</a:t>
                      </a:r>
                      <a:endParaRPr kumimoji="0" lang="nb-NO" sz="1800" b="0" i="0" u="none" strike="noStrike" cap="none" normalizeH="0" baseline="0" dirty="0">
                        <a:ln>
                          <a:noFill/>
                        </a:ln>
                        <a:solidFill>
                          <a:schemeClr val="tx1"/>
                        </a:solidFill>
                        <a:effectLst/>
                        <a:latin typeface="Arial"/>
                      </a:endParaRPr>
                    </a:p>
                  </a:txBody>
                  <a:tcPr anchor="ctr" horzOverflow="overflow">
                    <a:lnL w="28575" cap="flat" cmpd="sng" algn="ctr">
                      <a:solidFill>
                        <a:srgbClr val="006600"/>
                      </a:solidFill>
                      <a:prstDash val="solid"/>
                      <a:round/>
                      <a:headEnd type="none" w="med" len="med"/>
                      <a:tailEnd type="none" w="med" len="med"/>
                    </a:lnL>
                    <a:lnR w="28575" cap="flat" cmpd="sng" algn="ctr">
                      <a:solidFill>
                        <a:srgbClr val="006600"/>
                      </a:solidFill>
                      <a:prstDash val="solid"/>
                      <a:round/>
                      <a:headEnd type="none" w="med" len="med"/>
                      <a:tailEnd type="none" w="med" len="med"/>
                    </a:lnR>
                    <a:lnT w="28575" cap="flat" cmpd="sng" algn="ctr">
                      <a:solidFill>
                        <a:srgbClr val="006600"/>
                      </a:solidFill>
                      <a:prstDash val="solid"/>
                      <a:round/>
                      <a:headEnd type="none" w="med" len="med"/>
                      <a:tailEnd type="none" w="med" len="med"/>
                    </a:lnT>
                    <a:lnB w="28575" cap="flat" cmpd="sng" algn="ctr">
                      <a:solidFill>
                        <a:srgbClr val="0066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7" name="Picture 2" descr="cockroach clipart - Clip Art Library">
            <a:extLst>
              <a:ext uri="{FF2B5EF4-FFF2-40B4-BE49-F238E27FC236}">
                <a16:creationId xmlns:a16="http://schemas.microsoft.com/office/drawing/2014/main" id="{06ABD63A-90AF-A338-B1AE-186E9AAC7A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6524" y="2942783"/>
            <a:ext cx="2649143" cy="2168451"/>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DF8A1194-5987-F0B0-1339-3B200119F2C9}"/>
              </a:ext>
            </a:extLst>
          </p:cNvPr>
          <p:cNvSpPr txBox="1"/>
          <p:nvPr/>
        </p:nvSpPr>
        <p:spPr>
          <a:xfrm>
            <a:off x="934749" y="5585460"/>
            <a:ext cx="7391399" cy="1569660"/>
          </a:xfrm>
          <a:prstGeom prst="rect">
            <a:avLst/>
          </a:prstGeom>
          <a:noFill/>
        </p:spPr>
        <p:txBody>
          <a:bodyPr wrap="square">
            <a:spAutoFit/>
          </a:bodyPr>
          <a:lstStyle/>
          <a:p>
            <a:r>
              <a:rPr lang="nb-NO" sz="1400" dirty="0"/>
              <a:t>Les mer: </a:t>
            </a:r>
          </a:p>
          <a:p>
            <a:r>
              <a:rPr lang="nb-NO" sz="1400" dirty="0">
                <a:hlinkClick r:id="rId6"/>
              </a:rPr>
              <a:t>Statistikk - omsetning av plantevernmidler | Mattilsynet</a:t>
            </a:r>
            <a:endParaRPr lang="nb-NO" sz="1400" dirty="0"/>
          </a:p>
          <a:p>
            <a:r>
              <a:rPr lang="nb-NO" sz="1400" dirty="0">
                <a:hlinkClick r:id="rId7"/>
              </a:rPr>
              <a:t>Godkjenning av </a:t>
            </a:r>
            <a:r>
              <a:rPr lang="nb-NO" sz="1400" dirty="0">
                <a:hlinkClick r:id="rId8"/>
              </a:rPr>
              <a:t>plantevernmidler</a:t>
            </a:r>
            <a:r>
              <a:rPr lang="nb-NO" sz="1400" dirty="0">
                <a:hlinkClick r:id="rId7"/>
              </a:rPr>
              <a:t> | Mattilsynet</a:t>
            </a:r>
            <a:endParaRPr lang="nb-NO" sz="1400" dirty="0"/>
          </a:p>
          <a:p>
            <a:endParaRPr lang="nb-NO" sz="1800" dirty="0"/>
          </a:p>
          <a:p>
            <a:endParaRPr lang="nb-NO" sz="1800" dirty="0"/>
          </a:p>
          <a:p>
            <a:endParaRPr lang="nb-NO" sz="1800" dirty="0"/>
          </a:p>
        </p:txBody>
      </p:sp>
      <p:sp>
        <p:nvSpPr>
          <p:cNvPr id="4" name="TekstSylinder 3">
            <a:extLst>
              <a:ext uri="{FF2B5EF4-FFF2-40B4-BE49-F238E27FC236}">
                <a16:creationId xmlns:a16="http://schemas.microsoft.com/office/drawing/2014/main" id="{EF808484-22EE-36DB-74E6-8AA4610744A0}"/>
              </a:ext>
            </a:extLst>
          </p:cNvPr>
          <p:cNvSpPr txBox="1"/>
          <p:nvPr/>
        </p:nvSpPr>
        <p:spPr>
          <a:xfrm>
            <a:off x="10134031" y="4876800"/>
            <a:ext cx="185476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050" dirty="0">
                <a:cs typeface="Calibri"/>
              </a:rPr>
              <a:t>Illustrasjon: </a:t>
            </a:r>
            <a:r>
              <a:rPr lang="nb-NO" sz="1050" dirty="0" err="1">
                <a:ea typeface="+mn-lt"/>
                <a:cs typeface="+mn-lt"/>
                <a:hlinkClick r:id="rId9">
                  <a:extLst>
                    <a:ext uri="{A12FA001-AC4F-418D-AE19-62706E023703}">
                      <ahyp:hlinkClr xmlns:ahyp="http://schemas.microsoft.com/office/drawing/2018/hyperlinkcolor" val="tx"/>
                    </a:ext>
                  </a:extLst>
                </a:hlinkClick>
              </a:rPr>
              <a:t>Free</a:t>
            </a:r>
            <a:r>
              <a:rPr lang="nb-NO" sz="1050" dirty="0">
                <a:ea typeface="+mn-lt"/>
                <a:cs typeface="+mn-lt"/>
                <a:hlinkClick r:id="rId9">
                  <a:extLst>
                    <a:ext uri="{A12FA001-AC4F-418D-AE19-62706E023703}">
                      <ahyp:hlinkClr xmlns:ahyp="http://schemas.microsoft.com/office/drawing/2018/hyperlinkcolor" val="tx"/>
                    </a:ext>
                  </a:extLst>
                </a:hlinkClick>
              </a:rPr>
              <a:t> Clip art </a:t>
            </a:r>
            <a:endParaRPr lang="nb-NO" sz="1050" dirty="0"/>
          </a:p>
        </p:txBody>
      </p:sp>
      <p:pic>
        <p:nvPicPr>
          <p:cNvPr id="8" name="Bilde 7" descr="Et bilde som inneholder Grafikk, Font, grafisk design, design&#10;&#10;Automatisk generert beskrivelse">
            <a:extLst>
              <a:ext uri="{FF2B5EF4-FFF2-40B4-BE49-F238E27FC236}">
                <a16:creationId xmlns:a16="http://schemas.microsoft.com/office/drawing/2014/main" id="{7A330809-F36C-17D4-AAC3-B1FA909E56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458066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13" descr="23">
            <a:extLst>
              <a:ext uri="{FF2B5EF4-FFF2-40B4-BE49-F238E27FC236}">
                <a16:creationId xmlns:a16="http://schemas.microsoft.com/office/drawing/2014/main" id="{AC41251A-32A8-9CC3-358F-662987D77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154"/>
          <a:stretch>
            <a:fillRect/>
          </a:stretch>
        </p:blipFill>
        <p:spPr bwMode="auto">
          <a:xfrm>
            <a:off x="1022116" y="2155558"/>
            <a:ext cx="4860122" cy="429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tel 1">
            <a:extLst>
              <a:ext uri="{FF2B5EF4-FFF2-40B4-BE49-F238E27FC236}">
                <a16:creationId xmlns:a16="http://schemas.microsoft.com/office/drawing/2014/main" id="{B041434C-1998-29E3-1D56-8B2AF10BC6D2}"/>
              </a:ext>
            </a:extLst>
          </p:cNvPr>
          <p:cNvSpPr txBox="1">
            <a:spLocks/>
          </p:cNvSpPr>
          <p:nvPr/>
        </p:nvSpPr>
        <p:spPr>
          <a:xfrm>
            <a:off x="1022116" y="348035"/>
            <a:ext cx="10147767" cy="1042989"/>
          </a:xfrm>
          <a:prstGeom prst="rect">
            <a:avLst/>
          </a:prstGeom>
          <a:noFill/>
        </p:spPr>
        <p:txBody>
          <a:bodyPr vert="horz" lIns="0" tIns="0" rIns="0" bIns="0" rtlCol="0" anchor="b" anchorCtr="0">
            <a:normAutofit fontScale="77500" lnSpcReduction="20000"/>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sz="3100" i="1" dirty="0">
                <a:solidFill>
                  <a:schemeClr val="bg1">
                    <a:lumMod val="50000"/>
                  </a:schemeClr>
                </a:solidFill>
              </a:rPr>
              <a:t>Praktisk huskeliste</a:t>
            </a:r>
            <a:endParaRPr lang="nb-NO" sz="3100" dirty="0"/>
          </a:p>
          <a:p>
            <a:r>
              <a:rPr lang="nb-NO" sz="4500" dirty="0">
                <a:solidFill>
                  <a:srgbClr val="054449"/>
                </a:solidFill>
              </a:rPr>
              <a:t>Hva betyr vekst- og klimaforhold ved ugrassprøyting for dosering? </a:t>
            </a:r>
          </a:p>
        </p:txBody>
      </p:sp>
      <p:pic>
        <p:nvPicPr>
          <p:cNvPr id="3074" name="Picture 2" descr="Weed Control Clip Art.">
            <a:extLst>
              <a:ext uri="{FF2B5EF4-FFF2-40B4-BE49-F238E27FC236}">
                <a16:creationId xmlns:a16="http://schemas.microsoft.com/office/drawing/2014/main" id="{014632FD-49D8-D1B1-52D7-BFA81D56F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7456" y="2155558"/>
            <a:ext cx="42862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descr="Et bilde som inneholder Grafikk, Font, grafisk design, design&#10;&#10;Automatisk generert beskrivelse">
            <a:extLst>
              <a:ext uri="{FF2B5EF4-FFF2-40B4-BE49-F238E27FC236}">
                <a16:creationId xmlns:a16="http://schemas.microsoft.com/office/drawing/2014/main" id="{F1CDEF96-EFE0-6E61-9D80-924A8BED52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gress, utendørs, himmel, fly&#10;&#10;Automatisk generert beskrivelse">
            <a:extLst>
              <a:ext uri="{FF2B5EF4-FFF2-40B4-BE49-F238E27FC236}">
                <a16:creationId xmlns:a16="http://schemas.microsoft.com/office/drawing/2014/main" id="{276F9000-1621-A74C-EDA2-86A55720EA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2698"/>
            <a:ext cx="12448903" cy="8299269"/>
          </a:xfrm>
          <a:prstGeom prst="rect">
            <a:avLst/>
          </a:prstGeom>
        </p:spPr>
      </p:pic>
      <p:sp>
        <p:nvSpPr>
          <p:cNvPr id="2" name="Tittel 1">
            <a:extLst>
              <a:ext uri="{FF2B5EF4-FFF2-40B4-BE49-F238E27FC236}">
                <a16:creationId xmlns:a16="http://schemas.microsoft.com/office/drawing/2014/main" id="{DD77D735-4550-D5B7-ED4B-F0B555F693AF}"/>
              </a:ext>
            </a:extLst>
          </p:cNvPr>
          <p:cNvSpPr>
            <a:spLocks noGrp="1"/>
          </p:cNvSpPr>
          <p:nvPr>
            <p:ph type="title"/>
          </p:nvPr>
        </p:nvSpPr>
        <p:spPr>
          <a:xfrm>
            <a:off x="1142528" y="136350"/>
            <a:ext cx="8642350" cy="804453"/>
          </a:xfrm>
        </p:spPr>
        <p:txBody>
          <a:bodyPr/>
          <a:lstStyle/>
          <a:p>
            <a:r>
              <a:rPr lang="nb-NO"/>
              <a:t>Takk for oppmerksomheten!</a:t>
            </a:r>
          </a:p>
        </p:txBody>
      </p:sp>
      <p:sp>
        <p:nvSpPr>
          <p:cNvPr id="6" name="TekstSylinder 5">
            <a:extLst>
              <a:ext uri="{FF2B5EF4-FFF2-40B4-BE49-F238E27FC236}">
                <a16:creationId xmlns:a16="http://schemas.microsoft.com/office/drawing/2014/main" id="{F84F4A5F-9EAE-FD47-D4A0-598741CF53B0}"/>
              </a:ext>
            </a:extLst>
          </p:cNvPr>
          <p:cNvSpPr txBox="1"/>
          <p:nvPr/>
        </p:nvSpPr>
        <p:spPr>
          <a:xfrm>
            <a:off x="10479314" y="7402286"/>
            <a:ext cx="1969589" cy="253916"/>
          </a:xfrm>
          <a:prstGeom prst="rect">
            <a:avLst/>
          </a:prstGeom>
          <a:solidFill>
            <a:schemeClr val="tx1">
              <a:alpha val="50000"/>
            </a:schemeClr>
          </a:solidFill>
        </p:spPr>
        <p:txBody>
          <a:bodyPr wrap="square" rtlCol="0">
            <a:spAutoFit/>
          </a:bodyPr>
          <a:lstStyle/>
          <a:p>
            <a:pPr algn="r"/>
            <a:r>
              <a:rPr lang="nb-NO" sz="1050" dirty="0">
                <a:solidFill>
                  <a:schemeClr val="bg1"/>
                </a:solidFill>
              </a:rPr>
              <a:t>Foto: B. Glorvigen. NLR</a:t>
            </a:r>
          </a:p>
        </p:txBody>
      </p:sp>
    </p:spTree>
    <p:extLst>
      <p:ext uri="{BB962C8B-B14F-4D97-AF65-F5344CB8AC3E}">
        <p14:creationId xmlns:p14="http://schemas.microsoft.com/office/powerpoint/2010/main" val="42577567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5CE993CB-8256-0496-9DA8-E540D581478F}"/>
              </a:ext>
            </a:extLst>
          </p:cNvPr>
          <p:cNvSpPr>
            <a:spLocks noGrp="1"/>
          </p:cNvSpPr>
          <p:nvPr>
            <p:ph type="body" idx="1"/>
          </p:nvPr>
        </p:nvSpPr>
        <p:spPr>
          <a:xfrm>
            <a:off x="1086261" y="961736"/>
            <a:ext cx="4926611" cy="824015"/>
          </a:xfrm>
        </p:spPr>
        <p:txBody>
          <a:bodyPr>
            <a:normAutofit fontScale="25000" lnSpcReduction="20000"/>
          </a:bodyPr>
          <a:lstStyle/>
          <a:p>
            <a:r>
              <a:rPr lang="nb-NO" sz="6200" i="0">
                <a:solidFill>
                  <a:srgbClr val="008000"/>
                </a:solidFill>
                <a:effectLst/>
              </a:rPr>
              <a:t>Matportalen 23/2/2010, sist endret 9/12/2019</a:t>
            </a:r>
            <a:r>
              <a:rPr lang="nb-NO" sz="6200" i="0">
                <a:solidFill>
                  <a:srgbClr val="000000"/>
                </a:solidFill>
                <a:effectLst/>
              </a:rPr>
              <a:t> </a:t>
            </a:r>
          </a:p>
          <a:p>
            <a:endParaRPr lang="nb-NO" sz="3600" b="0" i="0">
              <a:solidFill>
                <a:srgbClr val="000000"/>
              </a:solidFill>
              <a:effectLst/>
            </a:endParaRPr>
          </a:p>
          <a:p>
            <a:r>
              <a:rPr lang="nb-NO" sz="4300" b="0" i="0">
                <a:solidFill>
                  <a:srgbClr val="000000"/>
                </a:solidFill>
                <a:effectLst/>
                <a:hlinkClick r:id="rId2"/>
              </a:rPr>
              <a:t>https://www.matportalen.no/uonskedestoffer_i_mat/tema/plantevernmidler/plantevernmidler</a:t>
            </a:r>
            <a:endParaRPr lang="nb-NO" sz="4300"/>
          </a:p>
        </p:txBody>
      </p:sp>
      <p:sp>
        <p:nvSpPr>
          <p:cNvPr id="2" name="Tittel 1">
            <a:extLst>
              <a:ext uri="{FF2B5EF4-FFF2-40B4-BE49-F238E27FC236}">
                <a16:creationId xmlns:a16="http://schemas.microsoft.com/office/drawing/2014/main" id="{60486479-A550-5D70-FC08-489E21CDDB77}"/>
              </a:ext>
            </a:extLst>
          </p:cNvPr>
          <p:cNvSpPr>
            <a:spLocks noGrp="1"/>
          </p:cNvSpPr>
          <p:nvPr>
            <p:ph type="title"/>
          </p:nvPr>
        </p:nvSpPr>
        <p:spPr>
          <a:xfrm>
            <a:off x="1086261" y="-772881"/>
            <a:ext cx="8642350" cy="530133"/>
          </a:xfrm>
        </p:spPr>
        <p:txBody>
          <a:bodyPr>
            <a:normAutofit fontScale="90000"/>
          </a:bodyPr>
          <a:lstStyle/>
          <a:p>
            <a:br>
              <a:rPr lang="nb-NO" b="0" i="0" dirty="0">
                <a:solidFill>
                  <a:srgbClr val="000000"/>
                </a:solidFill>
                <a:effectLst/>
              </a:rPr>
            </a:br>
            <a:br>
              <a:rPr lang="nb-NO" b="0" i="0" dirty="0">
                <a:solidFill>
                  <a:srgbClr val="000000"/>
                </a:solidFill>
                <a:effectLst/>
              </a:rPr>
            </a:br>
            <a:r>
              <a:rPr lang="nb-NO" sz="4200" dirty="0"/>
              <a:t>Hva er plantevernmidler?</a:t>
            </a:r>
          </a:p>
        </p:txBody>
      </p:sp>
      <p:sp>
        <p:nvSpPr>
          <p:cNvPr id="9" name="Plassholder for tekst 8">
            <a:extLst>
              <a:ext uri="{FF2B5EF4-FFF2-40B4-BE49-F238E27FC236}">
                <a16:creationId xmlns:a16="http://schemas.microsoft.com/office/drawing/2014/main" id="{99826445-737D-7E3D-A7A9-8EEBF8587FE3}"/>
              </a:ext>
            </a:extLst>
          </p:cNvPr>
          <p:cNvSpPr>
            <a:spLocks noGrp="1"/>
          </p:cNvSpPr>
          <p:nvPr>
            <p:ph type="body" sz="quarter" idx="13"/>
          </p:nvPr>
        </p:nvSpPr>
        <p:spPr>
          <a:xfrm>
            <a:off x="6573328" y="961736"/>
            <a:ext cx="4833581" cy="910142"/>
          </a:xfrm>
        </p:spPr>
        <p:txBody>
          <a:bodyPr>
            <a:normAutofit fontScale="77500" lnSpcReduction="20000"/>
          </a:bodyPr>
          <a:lstStyle/>
          <a:p>
            <a:r>
              <a:rPr lang="nb-NO" sz="2200" dirty="0">
                <a:solidFill>
                  <a:srgbClr val="008000"/>
                </a:solidFill>
              </a:rPr>
              <a:t>Mattilsynet 5/11/2012, sist endret 1/7/2013</a:t>
            </a:r>
          </a:p>
          <a:p>
            <a:endParaRPr lang="nb-NO" sz="1500" b="0" dirty="0">
              <a:solidFill>
                <a:srgbClr val="000000"/>
              </a:solidFill>
              <a:hlinkClick r:id=""/>
            </a:endParaRPr>
          </a:p>
          <a:p>
            <a:r>
              <a:rPr lang="nb-NO" sz="1500" b="0" dirty="0">
                <a:solidFill>
                  <a:srgbClr val="000000"/>
                </a:solidFill>
                <a:hlinkClick r:id=""/>
              </a:rPr>
              <a:t>https://www.mattilsynet.no/planter_og_dyrking/plantevernmidler/hva_er_et_plantevernmiddel.3182</a:t>
            </a:r>
            <a:endParaRPr lang="nb-NO" sz="1500" b="0" dirty="0">
              <a:solidFill>
                <a:srgbClr val="000000"/>
              </a:solidFill>
            </a:endParaRPr>
          </a:p>
          <a:p>
            <a:endParaRPr lang="nb-NO" b="0" dirty="0"/>
          </a:p>
        </p:txBody>
      </p:sp>
      <p:sp>
        <p:nvSpPr>
          <p:cNvPr id="4" name="Plassholder for innhold 3">
            <a:extLst>
              <a:ext uri="{FF2B5EF4-FFF2-40B4-BE49-F238E27FC236}">
                <a16:creationId xmlns:a16="http://schemas.microsoft.com/office/drawing/2014/main" id="{70044F2E-8432-25B0-C987-E34D62855664}"/>
              </a:ext>
            </a:extLst>
          </p:cNvPr>
          <p:cNvSpPr>
            <a:spLocks noGrp="1"/>
          </p:cNvSpPr>
          <p:nvPr>
            <p:ph idx="17"/>
          </p:nvPr>
        </p:nvSpPr>
        <p:spPr>
          <a:xfrm>
            <a:off x="1086261" y="1969453"/>
            <a:ext cx="4694980" cy="3263412"/>
          </a:xfrm>
        </p:spPr>
        <p:txBody>
          <a:bodyPr>
            <a:noAutofit/>
          </a:bodyPr>
          <a:lstStyle/>
          <a:p>
            <a:pPr algn="l" fontAlgn="base"/>
            <a:r>
              <a:rPr lang="nb-NO" sz="1600" b="0" i="0" dirty="0">
                <a:solidFill>
                  <a:srgbClr val="000000"/>
                </a:solidFill>
                <a:effectLst/>
              </a:rPr>
              <a:t>Vanligvis er det kjemiske forbindelser som brukes, men også biologiske metoder finnes til plantevernformål, som for eksempel bruk av nytteinsekter.</a:t>
            </a:r>
          </a:p>
          <a:p>
            <a:pPr algn="l" fontAlgn="base"/>
            <a:r>
              <a:rPr lang="nb-NO" sz="1600" b="0" i="0" dirty="0">
                <a:solidFill>
                  <a:srgbClr val="000000"/>
                </a:solidFill>
                <a:effectLst/>
              </a:rPr>
              <a:t>Som plantevernmidler regnes også de naturlige stoffene som kan brukes i økologisk landbruk, blant annet jernfosfat og fettsyresalter.</a:t>
            </a:r>
          </a:p>
          <a:p>
            <a:pPr algn="l" fontAlgn="base"/>
            <a:r>
              <a:rPr lang="nb-NO" sz="1600" b="0" i="0" dirty="0">
                <a:solidFill>
                  <a:srgbClr val="000000"/>
                </a:solidFill>
                <a:effectLst/>
              </a:rPr>
              <a:t>Plantevernmidler er en hjelp til å opprettholde høy kvalitet på produktene. Det har blitt anslått at omtrent 30 prosent av jordas avlinger ville gått tapt uten bruk av plantevernmidler.</a:t>
            </a:r>
          </a:p>
          <a:p>
            <a:endParaRPr lang="nb-NO" sz="1800" dirty="0"/>
          </a:p>
        </p:txBody>
      </p:sp>
      <p:sp>
        <p:nvSpPr>
          <p:cNvPr id="10" name="Plassholder for innhold 9">
            <a:extLst>
              <a:ext uri="{FF2B5EF4-FFF2-40B4-BE49-F238E27FC236}">
                <a16:creationId xmlns:a16="http://schemas.microsoft.com/office/drawing/2014/main" id="{C8EA337B-47C4-F1B8-CB9C-CA1C015C1917}"/>
              </a:ext>
            </a:extLst>
          </p:cNvPr>
          <p:cNvSpPr>
            <a:spLocks noGrp="1"/>
          </p:cNvSpPr>
          <p:nvPr>
            <p:ph idx="18"/>
          </p:nvPr>
        </p:nvSpPr>
        <p:spPr>
          <a:xfrm>
            <a:off x="6573328" y="1969453"/>
            <a:ext cx="5119908" cy="4713286"/>
          </a:xfrm>
        </p:spPr>
        <p:txBody>
          <a:bodyPr>
            <a:noAutofit/>
          </a:bodyPr>
          <a:lstStyle/>
          <a:p>
            <a:pPr algn="l" fontAlgn="base"/>
            <a:r>
              <a:rPr lang="nb-NO" sz="1400" dirty="0"/>
              <a:t>Plantevernmidler brukes til å verne planter og såvare mot skadedyr, soppsykdommer og ugress. </a:t>
            </a:r>
          </a:p>
          <a:p>
            <a:pPr algn="l" fontAlgn="base"/>
            <a:r>
              <a:rPr lang="nb-NO" sz="1400" dirty="0"/>
              <a:t>Hovedgruppene av plantevernmidler er derfor skadedyrmidler, soppmidler og ugressmidler. </a:t>
            </a:r>
          </a:p>
          <a:p>
            <a:pPr algn="l" fontAlgn="base"/>
            <a:r>
              <a:rPr lang="nb-NO" sz="1400" dirty="0"/>
              <a:t>Det finnes også andre typer midler, f.eks. slike som kan regulere planteveksten. </a:t>
            </a:r>
          </a:p>
          <a:p>
            <a:pPr algn="l" fontAlgn="base"/>
            <a:r>
              <a:rPr lang="nb-NO" sz="1400" dirty="0"/>
              <a:t>Plantevernmidlene kan være kjemiske eller biologiske. </a:t>
            </a:r>
          </a:p>
          <a:p>
            <a:pPr algn="l" fontAlgn="base"/>
            <a:r>
              <a:rPr lang="nb-NO" sz="1400" dirty="0"/>
              <a:t>Et kjemisk plantevernmiddel inneholder ett eller flere virksomme stoffer mot skadegjørerne. </a:t>
            </a:r>
          </a:p>
          <a:p>
            <a:pPr algn="l" fontAlgn="base"/>
            <a:r>
              <a:rPr lang="nb-NO" sz="1400" dirty="0"/>
              <a:t>Det inneholder også stoffer som øker holdbarheten til middelet, bidrar til bedre virkning og gjør det lettere å bruke.</a:t>
            </a:r>
          </a:p>
          <a:p>
            <a:pPr algn="l" fontAlgn="base"/>
            <a:r>
              <a:rPr lang="nb-NO" sz="1400" dirty="0"/>
              <a:t>Biocider har mye til felles med en del av plantevernmidler, men omfattes av en annen godkjenningsordning som forvaltes av Miljødirektoratet. For definisjon av biocid, se </a:t>
            </a:r>
            <a:r>
              <a:rPr lang="nb-NO" sz="1400" dirty="0">
                <a:hlinkClick r:id="rId3"/>
              </a:rPr>
              <a:t>Miljødirektoratet: Biocider</a:t>
            </a:r>
            <a:endParaRPr lang="nb-NO" sz="1400" dirty="0"/>
          </a:p>
        </p:txBody>
      </p:sp>
      <p:pic>
        <p:nvPicPr>
          <p:cNvPr id="3" name="Bilde 2" descr="Et bilde som inneholder Grafikk, Font, grafisk design, design&#10;&#10;Automatisk generert beskrivelse">
            <a:extLst>
              <a:ext uri="{FF2B5EF4-FFF2-40B4-BE49-F238E27FC236}">
                <a16:creationId xmlns:a16="http://schemas.microsoft.com/office/drawing/2014/main" id="{312939B2-531B-0832-051B-94DD041E5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34465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descr="Et bilde som inneholder Grafikk, Font, grafisk design, design&#10;&#10;Automatisk generert beskrivelse">
            <a:extLst>
              <a:ext uri="{FF2B5EF4-FFF2-40B4-BE49-F238E27FC236}">
                <a16:creationId xmlns:a16="http://schemas.microsoft.com/office/drawing/2014/main" id="{19A0B0BD-EEF0-1ACE-D122-2DDB53BAD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
        <p:nvSpPr>
          <p:cNvPr id="26" name="Tittel 4">
            <a:extLst>
              <a:ext uri="{FF2B5EF4-FFF2-40B4-BE49-F238E27FC236}">
                <a16:creationId xmlns:a16="http://schemas.microsoft.com/office/drawing/2014/main" id="{25FACC2D-24CC-E488-93B1-8991AA26BEEA}"/>
              </a:ext>
            </a:extLst>
          </p:cNvPr>
          <p:cNvSpPr>
            <a:spLocks noGrp="1"/>
          </p:cNvSpPr>
          <p:nvPr>
            <p:ph type="title"/>
          </p:nvPr>
        </p:nvSpPr>
        <p:spPr>
          <a:xfrm>
            <a:off x="144342" y="94472"/>
            <a:ext cx="11449431" cy="1242155"/>
          </a:xfrm>
        </p:spPr>
        <p:txBody>
          <a:bodyPr>
            <a:normAutofit/>
          </a:bodyPr>
          <a:lstStyle/>
          <a:p>
            <a:r>
              <a:rPr lang="nb-NO" dirty="0"/>
              <a:t>Hvor finner vi definisjon </a:t>
            </a:r>
            <a:br>
              <a:rPr lang="nb-NO" dirty="0"/>
            </a:br>
            <a:r>
              <a:rPr lang="nb-NO" dirty="0"/>
              <a:t>på plantevernmiddel?</a:t>
            </a:r>
          </a:p>
        </p:txBody>
      </p:sp>
      <p:sp>
        <p:nvSpPr>
          <p:cNvPr id="4" name="Plassholder for innhold 3">
            <a:extLst>
              <a:ext uri="{FF2B5EF4-FFF2-40B4-BE49-F238E27FC236}">
                <a16:creationId xmlns:a16="http://schemas.microsoft.com/office/drawing/2014/main" id="{DD99F992-CB78-69EE-09F2-B9B0D5AE797F}"/>
              </a:ext>
            </a:extLst>
          </p:cNvPr>
          <p:cNvSpPr>
            <a:spLocks noGrp="1"/>
          </p:cNvSpPr>
          <p:nvPr>
            <p:ph idx="4294967295"/>
          </p:nvPr>
        </p:nvSpPr>
        <p:spPr>
          <a:xfrm>
            <a:off x="0" y="3654425"/>
            <a:ext cx="5378450" cy="2289175"/>
          </a:xfrm>
          <a:solidFill>
            <a:schemeClr val="accent4">
              <a:lumMod val="40000"/>
              <a:lumOff val="60000"/>
            </a:schemeClr>
          </a:solidFill>
        </p:spPr>
        <p:txBody>
          <a:bodyPr>
            <a:normAutofit fontScale="92500" lnSpcReduction="20000"/>
          </a:bodyPr>
          <a:lstStyle/>
          <a:p>
            <a:pPr marL="358775" indent="-184150">
              <a:spcBef>
                <a:spcPts val="600"/>
              </a:spcBef>
              <a:buNone/>
            </a:pPr>
            <a:endParaRPr lang="nb-NO" b="1" i="0" dirty="0">
              <a:solidFill>
                <a:srgbClr val="008000"/>
              </a:solidFill>
              <a:effectLst/>
            </a:endParaRPr>
          </a:p>
          <a:p>
            <a:pPr marL="358775" indent="-184150">
              <a:lnSpc>
                <a:spcPct val="100000"/>
              </a:lnSpc>
              <a:spcBef>
                <a:spcPts val="0"/>
              </a:spcBef>
              <a:buNone/>
            </a:pPr>
            <a:r>
              <a:rPr lang="nb-NO" b="1" i="0" dirty="0">
                <a:solidFill>
                  <a:schemeClr val="tx1"/>
                </a:solidFill>
                <a:effectLst/>
              </a:rPr>
              <a:t>Art. 3: Definisjon på «skadelig organisme»: </a:t>
            </a:r>
          </a:p>
          <a:p>
            <a:pPr marL="358775" indent="-184150"/>
            <a:r>
              <a:rPr lang="nb-NO" b="0" i="0" dirty="0">
                <a:solidFill>
                  <a:srgbClr val="333333"/>
                </a:solidFill>
                <a:effectLst/>
              </a:rPr>
              <a:t>Alle arter, stammer eller biotyper fra</a:t>
            </a:r>
          </a:p>
          <a:p>
            <a:pPr marL="719138" lvl="1" indent="-185738"/>
            <a:r>
              <a:rPr lang="nb-NO" sz="2000" b="0" i="0" dirty="0">
                <a:solidFill>
                  <a:srgbClr val="333333"/>
                </a:solidFill>
                <a:effectLst/>
              </a:rPr>
              <a:t>dyreriket </a:t>
            </a:r>
            <a:r>
              <a:rPr lang="nb-NO" sz="2000" b="0" i="1" dirty="0">
                <a:solidFill>
                  <a:srgbClr val="333333"/>
                </a:solidFill>
                <a:effectLst/>
              </a:rPr>
              <a:t>eller</a:t>
            </a:r>
            <a:r>
              <a:rPr lang="nb-NO" sz="2000" b="0" i="0" dirty="0">
                <a:solidFill>
                  <a:srgbClr val="333333"/>
                </a:solidFill>
                <a:effectLst/>
              </a:rPr>
              <a:t> </a:t>
            </a:r>
          </a:p>
          <a:p>
            <a:pPr marL="719138" lvl="1" indent="-185738"/>
            <a:r>
              <a:rPr lang="nb-NO" sz="2000" b="0" i="0" dirty="0">
                <a:solidFill>
                  <a:srgbClr val="333333"/>
                </a:solidFill>
                <a:effectLst/>
              </a:rPr>
              <a:t>planteriket </a:t>
            </a:r>
            <a:r>
              <a:rPr lang="nb-NO" sz="2000" b="0" i="1" dirty="0">
                <a:solidFill>
                  <a:srgbClr val="333333"/>
                </a:solidFill>
                <a:effectLst/>
              </a:rPr>
              <a:t>eller</a:t>
            </a:r>
            <a:r>
              <a:rPr lang="nb-NO" sz="2000" b="0" i="0" dirty="0">
                <a:solidFill>
                  <a:srgbClr val="333333"/>
                </a:solidFill>
                <a:effectLst/>
              </a:rPr>
              <a:t> </a:t>
            </a:r>
          </a:p>
          <a:p>
            <a:pPr marL="358775" indent="-184150"/>
            <a:r>
              <a:rPr lang="nb-NO" b="0" i="0" dirty="0">
                <a:solidFill>
                  <a:srgbClr val="333333"/>
                </a:solidFill>
                <a:effectLst/>
              </a:rPr>
              <a:t>Sykdomsframkallende stoffer som er skadelige for planter eller planteprodukter</a:t>
            </a:r>
            <a:endParaRPr lang="nb-NO" dirty="0"/>
          </a:p>
        </p:txBody>
      </p:sp>
      <p:sp>
        <p:nvSpPr>
          <p:cNvPr id="3" name="Plassholder for tekst 2">
            <a:extLst>
              <a:ext uri="{FF2B5EF4-FFF2-40B4-BE49-F238E27FC236}">
                <a16:creationId xmlns:a16="http://schemas.microsoft.com/office/drawing/2014/main" id="{8FFD447F-9E01-111E-6A73-9FF21FBCBB1B}"/>
              </a:ext>
            </a:extLst>
          </p:cNvPr>
          <p:cNvSpPr>
            <a:spLocks noGrp="1"/>
          </p:cNvSpPr>
          <p:nvPr>
            <p:ph type="body" sz="quarter" idx="4294967295"/>
          </p:nvPr>
        </p:nvSpPr>
        <p:spPr>
          <a:xfrm>
            <a:off x="0" y="1454150"/>
            <a:ext cx="5378450" cy="1974850"/>
          </a:xfrm>
          <a:solidFill>
            <a:schemeClr val="accent2">
              <a:lumMod val="20000"/>
              <a:lumOff val="80000"/>
            </a:schemeClr>
          </a:solidFill>
        </p:spPr>
        <p:txBody>
          <a:bodyPr>
            <a:normAutofit fontScale="92500"/>
          </a:bodyPr>
          <a:lstStyle/>
          <a:p>
            <a:pPr marL="174625"/>
            <a:r>
              <a:rPr lang="nb-NO" sz="2000" dirty="0">
                <a:hlinkClick r:id="rId3"/>
              </a:rPr>
              <a:t>Forskrift om plantevernmidler (10/02/2021)</a:t>
            </a:r>
            <a:endParaRPr lang="nb-NO" sz="2000" dirty="0"/>
          </a:p>
          <a:p>
            <a:pPr marL="174625"/>
            <a:r>
              <a:rPr lang="nb-NO" sz="2000" b="1" dirty="0"/>
              <a:t>Forordninger i EU </a:t>
            </a:r>
            <a:r>
              <a:rPr lang="nb-NO" sz="2000" dirty="0"/>
              <a:t>(1107/2009 av 21/10/2009) </a:t>
            </a:r>
          </a:p>
          <a:p>
            <a:pPr marL="517525" indent="-342900">
              <a:buFont typeface="Arial" panose="020B0604020202020204" pitchFamily="34" charset="0"/>
              <a:buChar char="•"/>
            </a:pPr>
            <a:r>
              <a:rPr lang="nb-NO" sz="2000" dirty="0"/>
              <a:t>Kapittel 1: Alminnelige bestemmelser</a:t>
            </a:r>
          </a:p>
          <a:p>
            <a:pPr marL="949525" lvl="1" indent="-342900"/>
            <a:r>
              <a:rPr lang="nb-NO" sz="2000" dirty="0"/>
              <a:t>Artikkel 2: virkeområder</a:t>
            </a:r>
          </a:p>
          <a:p>
            <a:pPr marL="949525" lvl="1" indent="-342900"/>
            <a:r>
              <a:rPr lang="nb-NO" sz="2000" dirty="0"/>
              <a:t>Artikkel 3: definisjoner</a:t>
            </a:r>
          </a:p>
        </p:txBody>
      </p:sp>
      <p:sp>
        <p:nvSpPr>
          <p:cNvPr id="6" name="Plassholder for innhold 3">
            <a:extLst>
              <a:ext uri="{FF2B5EF4-FFF2-40B4-BE49-F238E27FC236}">
                <a16:creationId xmlns:a16="http://schemas.microsoft.com/office/drawing/2014/main" id="{CF78F180-3F15-7E76-AEC8-572BD08F2800}"/>
              </a:ext>
            </a:extLst>
          </p:cNvPr>
          <p:cNvSpPr txBox="1">
            <a:spLocks/>
          </p:cNvSpPr>
          <p:nvPr/>
        </p:nvSpPr>
        <p:spPr>
          <a:xfrm>
            <a:off x="6450628" y="907406"/>
            <a:ext cx="5597030" cy="5856122"/>
          </a:xfrm>
          <a:prstGeom prst="rect">
            <a:avLst/>
          </a:prstGeom>
          <a:solidFill>
            <a:schemeClr val="accent4">
              <a:lumMod val="40000"/>
              <a:lumOff val="60000"/>
            </a:schemeClr>
          </a:solidFill>
        </p:spPr>
        <p:txBody>
          <a:bodyPr vert="horz" lIns="0" tIns="0" rIns="0" bIns="0" rtlCol="0">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58775" indent="-184150">
              <a:lnSpc>
                <a:spcPct val="100000"/>
              </a:lnSpc>
              <a:spcBef>
                <a:spcPts val="0"/>
              </a:spcBef>
              <a:buNone/>
            </a:pPr>
            <a:r>
              <a:rPr lang="nb-NO" b="1" dirty="0"/>
              <a:t>Art. 2: Virkeområde</a:t>
            </a:r>
          </a:p>
          <a:p>
            <a:pPr marL="0" indent="0">
              <a:buNone/>
            </a:pPr>
            <a:r>
              <a:rPr lang="nb-NO" sz="1600" dirty="0">
                <a:effectLst/>
              </a:rPr>
              <a:t>Denne forordning får anvendelse på produkter, i den form de leveres til brukeren, som består av eller inneholder aktive stoffer, beskyttende midler eller synergister, og som er beregnet på ett av følgende bruksområder:</a:t>
            </a:r>
          </a:p>
          <a:p>
            <a:pPr marL="446088" indent="-271463">
              <a:buFont typeface="+mj-lt"/>
              <a:buAutoNum type="alphaLcParenR"/>
            </a:pPr>
            <a:r>
              <a:rPr lang="nb-NO" sz="1800" b="1" dirty="0"/>
              <a:t>Å</a:t>
            </a:r>
            <a:r>
              <a:rPr lang="nb-NO" sz="1800" b="1" dirty="0">
                <a:effectLst/>
              </a:rPr>
              <a:t> verne planter eller planteprodukter mot alle skadelige organismer eller hindre virkningen av slike organismer,</a:t>
            </a:r>
            <a:r>
              <a:rPr lang="nb-NO" sz="1800" dirty="0">
                <a:effectLst/>
              </a:rPr>
              <a:t> </a:t>
            </a:r>
            <a:r>
              <a:rPr lang="nb-NO" sz="1400" dirty="0">
                <a:effectLst/>
              </a:rPr>
              <a:t>med mindre hovedformålet med produktene anses å være av hygienisk karakter snarere enn å verne planter eller planteprodukter,</a:t>
            </a:r>
          </a:p>
          <a:p>
            <a:pPr marL="446088" indent="-271463">
              <a:buFont typeface="+mj-lt"/>
              <a:buAutoNum type="alphaLcParenR"/>
            </a:pPr>
            <a:r>
              <a:rPr lang="nb-NO" sz="1800" b="1" dirty="0"/>
              <a:t>Å</a:t>
            </a:r>
            <a:r>
              <a:rPr lang="nb-NO" sz="1800" b="1" i="0" u="none" strike="noStrike" kern="1200" dirty="0">
                <a:effectLst/>
              </a:rPr>
              <a:t> påvirke planters livsprosesser, f.eks. ved å påvirke plantenes vekst</a:t>
            </a:r>
            <a:r>
              <a:rPr lang="nb-NO" sz="1800" b="0" i="0" u="none" strike="noStrike" kern="1200" dirty="0">
                <a:effectLst/>
              </a:rPr>
              <a:t>, </a:t>
            </a:r>
            <a:r>
              <a:rPr lang="nb-NO" sz="1400" b="0" i="0" u="none" strike="noStrike" kern="1200" dirty="0">
                <a:solidFill>
                  <a:srgbClr val="000000"/>
                </a:solidFill>
                <a:effectLst/>
              </a:rPr>
              <a:t>på annen måte enn som næringsstoff,</a:t>
            </a:r>
          </a:p>
          <a:p>
            <a:pPr marL="446088" indent="-271463">
              <a:buFont typeface="+mj-lt"/>
              <a:buAutoNum type="alphaLcParenR"/>
            </a:pPr>
            <a:r>
              <a:rPr lang="nb-NO" sz="1800" b="1" dirty="0"/>
              <a:t>Å</a:t>
            </a:r>
            <a:r>
              <a:rPr lang="nb-NO" sz="1800" b="1" dirty="0">
                <a:effectLst/>
              </a:rPr>
              <a:t> bevare planteprodukters holdbarhet</a:t>
            </a:r>
            <a:r>
              <a:rPr lang="nb-NO" sz="1800" dirty="0">
                <a:effectLst/>
              </a:rPr>
              <a:t>, </a:t>
            </a:r>
            <a:r>
              <a:rPr lang="nb-NO" sz="1400" dirty="0">
                <a:effectLst/>
              </a:rPr>
              <a:t>i den utstrekning slike stoffer eller produkter ikke omfattes av særlige fellesskapsbestemmelser om konserveringsmidler,</a:t>
            </a:r>
          </a:p>
          <a:p>
            <a:pPr marL="446088" indent="-271463">
              <a:buFont typeface="+mj-lt"/>
              <a:buAutoNum type="alphaLcParenR"/>
            </a:pPr>
            <a:r>
              <a:rPr lang="nb-NO" sz="1800" b="1" dirty="0">
                <a:effectLst/>
              </a:rPr>
              <a:t>Å ødelegge uønskede planter eller plantedeler, bortsett fra alger</a:t>
            </a:r>
            <a:r>
              <a:rPr lang="nb-NO" sz="1800" dirty="0">
                <a:effectLst/>
              </a:rPr>
              <a:t>, </a:t>
            </a:r>
            <a:r>
              <a:rPr lang="nb-NO" sz="1400" dirty="0">
                <a:effectLst/>
              </a:rPr>
              <a:t>med mindre produktene brukes på jord eller i vann for å verne planter,</a:t>
            </a:r>
          </a:p>
          <a:p>
            <a:pPr marL="446088" indent="-271463">
              <a:buFont typeface="+mj-lt"/>
              <a:buAutoNum type="alphaLcParenR"/>
            </a:pPr>
            <a:r>
              <a:rPr lang="nb-NO" sz="1800" b="1" dirty="0">
                <a:effectLst/>
              </a:rPr>
              <a:t>Å bremse eller forebygge uønsket vekst hos planter, bortsett fra alger</a:t>
            </a:r>
            <a:r>
              <a:rPr lang="nb-NO" sz="1800" dirty="0">
                <a:effectLst/>
              </a:rPr>
              <a:t>, </a:t>
            </a:r>
            <a:r>
              <a:rPr lang="nb-NO" sz="1400" dirty="0">
                <a:effectLst/>
              </a:rPr>
              <a:t>med mindre produktene brukes på jord eller i vann for å verne planter.</a:t>
            </a:r>
          </a:p>
          <a:p>
            <a:endParaRPr lang="nb-NO" sz="1800" b="0" i="0" u="none" strike="noStrike" dirty="0">
              <a:effectLst/>
            </a:endParaRPr>
          </a:p>
          <a:p>
            <a:pPr marL="457200" indent="-457200">
              <a:buAutoNum type="arabicPeriod"/>
            </a:pPr>
            <a:endParaRPr lang="nb-NO" sz="1800" dirty="0">
              <a:effectLst/>
            </a:endParaRPr>
          </a:p>
          <a:p>
            <a:pPr marL="0" indent="0">
              <a:buNone/>
            </a:pPr>
            <a:endParaRPr lang="nb-NO" sz="1800" dirty="0"/>
          </a:p>
          <a:p>
            <a:pPr marL="0" indent="0">
              <a:buNone/>
            </a:pPr>
            <a:endParaRPr lang="nb-NO" sz="1800" dirty="0">
              <a:effectLst/>
            </a:endParaRPr>
          </a:p>
          <a:p>
            <a:pPr marL="0" indent="0">
              <a:buNone/>
            </a:pPr>
            <a:endParaRPr lang="nb-NO" sz="1800" dirty="0"/>
          </a:p>
          <a:p>
            <a:pPr marL="0" indent="0">
              <a:buNone/>
            </a:pPr>
            <a:endParaRPr lang="nb-NO" sz="1800" dirty="0">
              <a:effectLst/>
            </a:endParaRPr>
          </a:p>
          <a:p>
            <a:endParaRPr lang="nb-NO" sz="1800" dirty="0">
              <a:solidFill>
                <a:srgbClr val="333333"/>
              </a:solidFill>
            </a:endParaRPr>
          </a:p>
          <a:p>
            <a:endParaRPr lang="nb-NO" sz="1800" dirty="0"/>
          </a:p>
        </p:txBody>
      </p:sp>
      <p:sp>
        <p:nvSpPr>
          <p:cNvPr id="25" name="TekstSylinder 24">
            <a:extLst>
              <a:ext uri="{FF2B5EF4-FFF2-40B4-BE49-F238E27FC236}">
                <a16:creationId xmlns:a16="http://schemas.microsoft.com/office/drawing/2014/main" id="{2461642C-14A8-FC4C-C2EE-1259C27AE33B}"/>
              </a:ext>
            </a:extLst>
          </p:cNvPr>
          <p:cNvSpPr txBox="1"/>
          <p:nvPr/>
        </p:nvSpPr>
        <p:spPr>
          <a:xfrm>
            <a:off x="6450628" y="94472"/>
            <a:ext cx="5597030" cy="830997"/>
          </a:xfrm>
          <a:prstGeom prst="rect">
            <a:avLst/>
          </a:prstGeom>
          <a:noFill/>
        </p:spPr>
        <p:txBody>
          <a:bodyPr wrap="square">
            <a:spAutoFit/>
          </a:bodyPr>
          <a:lstStyle/>
          <a:p>
            <a:pPr marR="0" lvl="0" defTabSz="914400" rtl="0" eaLnBrk="0" fontAlgn="base" latinLnBrk="0" hangingPunct="0">
              <a:lnSpc>
                <a:spcPct val="100000"/>
              </a:lnSpc>
              <a:spcBef>
                <a:spcPct val="0"/>
              </a:spcBef>
              <a:spcAft>
                <a:spcPct val="0"/>
              </a:spcAft>
              <a:buClrTx/>
              <a:buSzTx/>
              <a:buFontTx/>
              <a:buNone/>
              <a:tabLst/>
            </a:pPr>
            <a:r>
              <a:rPr kumimoji="0" lang="nb-NO" altLang="nb-NO" sz="2400" b="1" i="0" u="none" strike="noStrike" cap="none" normalizeH="0" baseline="0" dirty="0">
                <a:ln>
                  <a:noFill/>
                </a:ln>
                <a:effectLst/>
                <a:latin typeface="Helvetica Neue"/>
              </a:rPr>
              <a:t>Disse produktene kalles «plantevernmidler»:</a:t>
            </a:r>
            <a:endParaRPr kumimoji="0" lang="nb-NO" altLang="nb-NO" sz="24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4379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E1D92A7F-CAC5-B253-C725-A04ED52DD68D}"/>
              </a:ext>
            </a:extLst>
          </p:cNvPr>
          <p:cNvPicPr>
            <a:picLocks noChangeAspect="1"/>
          </p:cNvPicPr>
          <p:nvPr/>
        </p:nvPicPr>
        <p:blipFill>
          <a:blip r:embed="rId2"/>
          <a:stretch>
            <a:fillRect/>
          </a:stretch>
        </p:blipFill>
        <p:spPr>
          <a:xfrm>
            <a:off x="856093" y="2463799"/>
            <a:ext cx="5497866" cy="3824603"/>
          </a:xfrm>
          <a:prstGeom prst="rect">
            <a:avLst/>
          </a:prstGeom>
        </p:spPr>
      </p:pic>
      <p:sp>
        <p:nvSpPr>
          <p:cNvPr id="2" name="Tittel 1">
            <a:extLst>
              <a:ext uri="{FF2B5EF4-FFF2-40B4-BE49-F238E27FC236}">
                <a16:creationId xmlns:a16="http://schemas.microsoft.com/office/drawing/2014/main" id="{C0BE4651-45F5-A3F8-6AA3-257DD63D3251}"/>
              </a:ext>
            </a:extLst>
          </p:cNvPr>
          <p:cNvSpPr>
            <a:spLocks noGrp="1"/>
          </p:cNvSpPr>
          <p:nvPr>
            <p:ph type="title"/>
          </p:nvPr>
        </p:nvSpPr>
        <p:spPr/>
        <p:txBody>
          <a:bodyPr>
            <a:normAutofit/>
          </a:bodyPr>
          <a:lstStyle/>
          <a:p>
            <a:r>
              <a:rPr lang="nb-NO" dirty="0"/>
              <a:t>Hvor finner jeg informasjon om plantevernmidler?</a:t>
            </a:r>
          </a:p>
        </p:txBody>
      </p:sp>
      <p:sp>
        <p:nvSpPr>
          <p:cNvPr id="8" name="Plassholder for tekst 2">
            <a:extLst>
              <a:ext uri="{FF2B5EF4-FFF2-40B4-BE49-F238E27FC236}">
                <a16:creationId xmlns:a16="http://schemas.microsoft.com/office/drawing/2014/main" id="{8F294EDD-E66D-115D-683C-50555A3E3E05}"/>
              </a:ext>
            </a:extLst>
          </p:cNvPr>
          <p:cNvSpPr>
            <a:spLocks noGrp="1"/>
          </p:cNvSpPr>
          <p:nvPr>
            <p:ph idx="1"/>
          </p:nvPr>
        </p:nvSpPr>
        <p:spPr/>
        <p:txBody>
          <a:bodyPr>
            <a:noAutofit/>
          </a:bodyPr>
          <a:lstStyle/>
          <a:p>
            <a:pPr marL="0" indent="0">
              <a:buNone/>
            </a:pPr>
            <a:r>
              <a:rPr lang="nb-NO" sz="2000" dirty="0"/>
              <a:t>Mattilsynet har oppdaterte lister: </a:t>
            </a:r>
            <a:r>
              <a:rPr lang="nb-NO" sz="2000" dirty="0">
                <a:hlinkClick r:id="rId3"/>
              </a:rPr>
              <a:t>www.mattilsynet.no</a:t>
            </a:r>
            <a:r>
              <a:rPr lang="nb-NO" sz="2000" dirty="0"/>
              <a:t> </a:t>
            </a:r>
          </a:p>
        </p:txBody>
      </p:sp>
      <p:sp>
        <p:nvSpPr>
          <p:cNvPr id="10" name="Ellipse 9">
            <a:extLst>
              <a:ext uri="{FF2B5EF4-FFF2-40B4-BE49-F238E27FC236}">
                <a16:creationId xmlns:a16="http://schemas.microsoft.com/office/drawing/2014/main" id="{EB2354E3-ECBB-A5FE-AFC3-907EC30C9608}"/>
              </a:ext>
            </a:extLst>
          </p:cNvPr>
          <p:cNvSpPr/>
          <p:nvPr/>
        </p:nvSpPr>
        <p:spPr>
          <a:xfrm>
            <a:off x="856093" y="5578588"/>
            <a:ext cx="1902940" cy="773999"/>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il: høyre 15">
            <a:extLst>
              <a:ext uri="{FF2B5EF4-FFF2-40B4-BE49-F238E27FC236}">
                <a16:creationId xmlns:a16="http://schemas.microsoft.com/office/drawing/2014/main" id="{B389DCD0-AC95-1782-3443-9133E90F1D56}"/>
              </a:ext>
            </a:extLst>
          </p:cNvPr>
          <p:cNvSpPr/>
          <p:nvPr/>
        </p:nvSpPr>
        <p:spPr>
          <a:xfrm>
            <a:off x="7022847" y="5227113"/>
            <a:ext cx="845243" cy="262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Bilde 23">
            <a:extLst>
              <a:ext uri="{FF2B5EF4-FFF2-40B4-BE49-F238E27FC236}">
                <a16:creationId xmlns:a16="http://schemas.microsoft.com/office/drawing/2014/main" id="{D23548A8-7A9A-D4A1-8B32-32BE629C123A}"/>
              </a:ext>
            </a:extLst>
          </p:cNvPr>
          <p:cNvPicPr>
            <a:picLocks noChangeAspect="1"/>
          </p:cNvPicPr>
          <p:nvPr/>
        </p:nvPicPr>
        <p:blipFill>
          <a:blip r:embed="rId4"/>
          <a:stretch>
            <a:fillRect/>
          </a:stretch>
        </p:blipFill>
        <p:spPr>
          <a:xfrm>
            <a:off x="7940697" y="2112153"/>
            <a:ext cx="3891086" cy="4176249"/>
          </a:xfrm>
          <a:prstGeom prst="rect">
            <a:avLst/>
          </a:prstGeom>
        </p:spPr>
      </p:pic>
      <p:pic>
        <p:nvPicPr>
          <p:cNvPr id="4" name="Bilde 3" descr="Et bilde som inneholder Grafikk, Font, grafisk design, design&#10;&#10;Automatisk generert beskrivelse">
            <a:extLst>
              <a:ext uri="{FF2B5EF4-FFF2-40B4-BE49-F238E27FC236}">
                <a16:creationId xmlns:a16="http://schemas.microsoft.com/office/drawing/2014/main" id="{96A701D7-5EE9-1678-1ADE-27E79246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2276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32829153-200E-4895-5B3A-EF57E926F232}"/>
              </a:ext>
            </a:extLst>
          </p:cNvPr>
          <p:cNvPicPr>
            <a:picLocks noChangeAspect="1"/>
          </p:cNvPicPr>
          <p:nvPr/>
        </p:nvPicPr>
        <p:blipFill>
          <a:blip r:embed="rId3"/>
          <a:stretch>
            <a:fillRect/>
          </a:stretch>
        </p:blipFill>
        <p:spPr>
          <a:xfrm>
            <a:off x="955626" y="1093117"/>
            <a:ext cx="5048619" cy="5764883"/>
          </a:xfrm>
          <a:prstGeom prst="rect">
            <a:avLst/>
          </a:prstGeom>
        </p:spPr>
      </p:pic>
      <p:grpSp>
        <p:nvGrpSpPr>
          <p:cNvPr id="29" name="Gruppe 28">
            <a:extLst>
              <a:ext uri="{FF2B5EF4-FFF2-40B4-BE49-F238E27FC236}">
                <a16:creationId xmlns:a16="http://schemas.microsoft.com/office/drawing/2014/main" id="{D4CBCEE1-B486-694C-73FE-EBEC2906654C}"/>
              </a:ext>
            </a:extLst>
          </p:cNvPr>
          <p:cNvGrpSpPr/>
          <p:nvPr/>
        </p:nvGrpSpPr>
        <p:grpSpPr>
          <a:xfrm>
            <a:off x="341746" y="1431176"/>
            <a:ext cx="4896012" cy="4281229"/>
            <a:chOff x="5329402" y="1319470"/>
            <a:chExt cx="4581195" cy="4281229"/>
          </a:xfrm>
        </p:grpSpPr>
        <p:sp>
          <p:nvSpPr>
            <p:cNvPr id="15" name="Rektangel 14">
              <a:extLst>
                <a:ext uri="{FF2B5EF4-FFF2-40B4-BE49-F238E27FC236}">
                  <a16:creationId xmlns:a16="http://schemas.microsoft.com/office/drawing/2014/main" id="{762DC515-1A02-CB52-CA5F-1E98D85B5613}"/>
                </a:ext>
              </a:extLst>
            </p:cNvPr>
            <p:cNvSpPr/>
            <p:nvPr/>
          </p:nvSpPr>
          <p:spPr>
            <a:xfrm>
              <a:off x="5329402" y="3064328"/>
              <a:ext cx="4456855" cy="2536371"/>
            </a:xfrm>
            <a:prstGeom prst="rect">
              <a:avLst/>
            </a:prstGeom>
            <a:no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innhold 3">
              <a:extLst>
                <a:ext uri="{FF2B5EF4-FFF2-40B4-BE49-F238E27FC236}">
                  <a16:creationId xmlns:a16="http://schemas.microsoft.com/office/drawing/2014/main" id="{5BA134AC-4C87-F449-8269-E470138AB455}"/>
                </a:ext>
              </a:extLst>
            </p:cNvPr>
            <p:cNvSpPr txBox="1">
              <a:spLocks/>
            </p:cNvSpPr>
            <p:nvPr/>
          </p:nvSpPr>
          <p:spPr>
            <a:xfrm>
              <a:off x="5329402" y="1319470"/>
              <a:ext cx="4581195" cy="1880645"/>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alibri" panose="020F0502020204030204" pitchFamily="34" charset="0"/>
                <a:buNone/>
              </a:pPr>
              <a:endParaRPr lang="nb-NO" dirty="0"/>
            </a:p>
          </p:txBody>
        </p:sp>
      </p:grpSp>
      <p:sp>
        <p:nvSpPr>
          <p:cNvPr id="10" name="Plassholder for innhold 3">
            <a:extLst>
              <a:ext uri="{FF2B5EF4-FFF2-40B4-BE49-F238E27FC236}">
                <a16:creationId xmlns:a16="http://schemas.microsoft.com/office/drawing/2014/main" id="{DCD07BAC-90E1-F094-3514-77324A577092}"/>
              </a:ext>
            </a:extLst>
          </p:cNvPr>
          <p:cNvSpPr txBox="1">
            <a:spLocks/>
          </p:cNvSpPr>
          <p:nvPr/>
        </p:nvSpPr>
        <p:spPr>
          <a:xfrm>
            <a:off x="7346022" y="707294"/>
            <a:ext cx="4581195" cy="1447763"/>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alibri" panose="020F0502020204030204" pitchFamily="34" charset="0"/>
              <a:buNone/>
            </a:pPr>
            <a:endParaRPr lang="nb-NO" dirty="0">
              <a:solidFill>
                <a:schemeClr val="accent2">
                  <a:lumMod val="50000"/>
                </a:schemeClr>
              </a:solidFill>
            </a:endParaRPr>
          </a:p>
        </p:txBody>
      </p:sp>
      <p:sp>
        <p:nvSpPr>
          <p:cNvPr id="2" name="Tittel 1">
            <a:extLst>
              <a:ext uri="{FF2B5EF4-FFF2-40B4-BE49-F238E27FC236}">
                <a16:creationId xmlns:a16="http://schemas.microsoft.com/office/drawing/2014/main" id="{888DC1F8-A1DF-93F1-EBE7-BD2566A1B220}"/>
              </a:ext>
            </a:extLst>
          </p:cNvPr>
          <p:cNvSpPr>
            <a:spLocks noGrp="1"/>
          </p:cNvSpPr>
          <p:nvPr>
            <p:ph type="title"/>
          </p:nvPr>
        </p:nvSpPr>
        <p:spPr>
          <a:xfrm>
            <a:off x="360045" y="360045"/>
            <a:ext cx="11831955" cy="1242155"/>
          </a:xfrm>
        </p:spPr>
        <p:txBody>
          <a:bodyPr>
            <a:normAutofit/>
          </a:bodyPr>
          <a:lstStyle/>
          <a:p>
            <a:r>
              <a:rPr lang="nb-NO" dirty="0"/>
              <a:t>Hvor finner jeg informasjon om plantevernmidler?</a:t>
            </a:r>
          </a:p>
        </p:txBody>
      </p:sp>
      <p:pic>
        <p:nvPicPr>
          <p:cNvPr id="5" name="Bilde 4">
            <a:extLst>
              <a:ext uri="{FF2B5EF4-FFF2-40B4-BE49-F238E27FC236}">
                <a16:creationId xmlns:a16="http://schemas.microsoft.com/office/drawing/2014/main" id="{16EB9097-C8AC-DAD7-9B1A-A4297373DB12}"/>
              </a:ext>
            </a:extLst>
          </p:cNvPr>
          <p:cNvPicPr>
            <a:picLocks noChangeAspect="1"/>
          </p:cNvPicPr>
          <p:nvPr/>
        </p:nvPicPr>
        <p:blipFill>
          <a:blip r:embed="rId4"/>
          <a:stretch>
            <a:fillRect/>
          </a:stretch>
        </p:blipFill>
        <p:spPr>
          <a:xfrm>
            <a:off x="7494473" y="1336351"/>
            <a:ext cx="3963721" cy="5063481"/>
          </a:xfrm>
          <a:prstGeom prst="rect">
            <a:avLst/>
          </a:prstGeom>
        </p:spPr>
      </p:pic>
      <p:sp>
        <p:nvSpPr>
          <p:cNvPr id="12" name="Pil: høyre 11">
            <a:extLst>
              <a:ext uri="{FF2B5EF4-FFF2-40B4-BE49-F238E27FC236}">
                <a16:creationId xmlns:a16="http://schemas.microsoft.com/office/drawing/2014/main" id="{6BB8EC12-7CEB-5172-BF20-4FCBF5F7AD1C}"/>
              </a:ext>
            </a:extLst>
          </p:cNvPr>
          <p:cNvSpPr/>
          <p:nvPr/>
        </p:nvSpPr>
        <p:spPr>
          <a:xfrm>
            <a:off x="352143" y="4885655"/>
            <a:ext cx="575289" cy="262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il: høyre 13">
            <a:extLst>
              <a:ext uri="{FF2B5EF4-FFF2-40B4-BE49-F238E27FC236}">
                <a16:creationId xmlns:a16="http://schemas.microsoft.com/office/drawing/2014/main" id="{40CFBE5E-733C-F567-F67D-FB8CC0739732}"/>
              </a:ext>
            </a:extLst>
          </p:cNvPr>
          <p:cNvSpPr/>
          <p:nvPr/>
        </p:nvSpPr>
        <p:spPr>
          <a:xfrm>
            <a:off x="7058377" y="4992601"/>
            <a:ext cx="575289" cy="262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descr="Et bilde som inneholder Grafikk, Font, grafisk design, design&#10;&#10;Automatisk generert beskrivelse">
            <a:extLst>
              <a:ext uri="{FF2B5EF4-FFF2-40B4-BE49-F238E27FC236}">
                <a16:creationId xmlns:a16="http://schemas.microsoft.com/office/drawing/2014/main" id="{8F6300FF-CDA9-16EB-2CB0-91D8759E96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
        <p:nvSpPr>
          <p:cNvPr id="6" name="TekstSylinder 5">
            <a:extLst>
              <a:ext uri="{FF2B5EF4-FFF2-40B4-BE49-F238E27FC236}">
                <a16:creationId xmlns:a16="http://schemas.microsoft.com/office/drawing/2014/main" id="{D3F98646-5FF6-20FD-D98B-BDACABAF4DDF}"/>
              </a:ext>
            </a:extLst>
          </p:cNvPr>
          <p:cNvSpPr txBox="1"/>
          <p:nvPr/>
        </p:nvSpPr>
        <p:spPr>
          <a:xfrm>
            <a:off x="3410286" y="6571417"/>
            <a:ext cx="6242050" cy="261610"/>
          </a:xfrm>
          <a:prstGeom prst="rect">
            <a:avLst/>
          </a:prstGeom>
          <a:noFill/>
        </p:spPr>
        <p:txBody>
          <a:bodyPr wrap="square">
            <a:spAutoFit/>
          </a:bodyPr>
          <a:lstStyle/>
          <a:p>
            <a:r>
              <a:rPr lang="nb-NO" sz="1100" dirty="0"/>
              <a:t>Skjermdump fra www.mattilsynet.no</a:t>
            </a:r>
          </a:p>
        </p:txBody>
      </p:sp>
    </p:spTree>
    <p:extLst>
      <p:ext uri="{BB962C8B-B14F-4D97-AF65-F5344CB8AC3E}">
        <p14:creationId xmlns:p14="http://schemas.microsoft.com/office/powerpoint/2010/main" val="208508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5" descr="Et bilde som inneholder bord&#10;&#10;Automatisk generert beskrivelse">
            <a:extLst>
              <a:ext uri="{FF2B5EF4-FFF2-40B4-BE49-F238E27FC236}">
                <a16:creationId xmlns:a16="http://schemas.microsoft.com/office/drawing/2014/main" id="{A3AF72AC-7EF9-772E-B3A6-A5363B434445}"/>
              </a:ext>
            </a:extLst>
          </p:cNvPr>
          <p:cNvPicPr>
            <a:picLocks noChangeAspect="1"/>
          </p:cNvPicPr>
          <p:nvPr/>
        </p:nvPicPr>
        <p:blipFill>
          <a:blip r:embed="rId2"/>
          <a:stretch>
            <a:fillRect/>
          </a:stretch>
        </p:blipFill>
        <p:spPr>
          <a:xfrm>
            <a:off x="229565" y="2982566"/>
            <a:ext cx="10546464" cy="3005249"/>
          </a:xfrm>
          <a:prstGeom prst="rect">
            <a:avLst/>
          </a:prstGeom>
        </p:spPr>
      </p:pic>
      <p:sp>
        <p:nvSpPr>
          <p:cNvPr id="8" name="Plassholder for innhold 3">
            <a:extLst>
              <a:ext uri="{FF2B5EF4-FFF2-40B4-BE49-F238E27FC236}">
                <a16:creationId xmlns:a16="http://schemas.microsoft.com/office/drawing/2014/main" id="{12063F0B-57A4-7870-BC6B-563D0204E79A}"/>
              </a:ext>
            </a:extLst>
          </p:cNvPr>
          <p:cNvSpPr txBox="1">
            <a:spLocks/>
          </p:cNvSpPr>
          <p:nvPr/>
        </p:nvSpPr>
        <p:spPr>
          <a:xfrm>
            <a:off x="796274" y="1843205"/>
            <a:ext cx="8398526" cy="1042989"/>
          </a:xfrm>
          <a:prstGeom prst="rect">
            <a:avLst/>
          </a:prstGeom>
        </p:spPr>
        <p:txBody>
          <a:bodyPr vert="horz" lIns="0" tIns="0" rIns="0" bIns="0" rtlCol="0" anchor="t">
            <a:normAutofit fontScale="92500" lnSpcReduction="10000"/>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15900" indent="-215900"/>
            <a:r>
              <a:rPr lang="nb-NO" dirty="0">
                <a:hlinkClick r:id="rId3">
                  <a:extLst>
                    <a:ext uri="{A12FA001-AC4F-418D-AE19-62706E023703}">
                      <ahyp:hlinkClr xmlns:ahyp="http://schemas.microsoft.com/office/drawing/2018/hyperlinkcolor" val="tx"/>
                    </a:ext>
                  </a:extLst>
                </a:hlinkClick>
              </a:rPr>
              <a:t>Godkjente kjemiske og mikrobiologiske preparater (mattilsynet.no)</a:t>
            </a:r>
            <a:r>
              <a:rPr lang="nb-NO" dirty="0"/>
              <a:t>: </a:t>
            </a:r>
          </a:p>
          <a:p>
            <a:pPr marL="431800" lvl="1" indent="-215900"/>
            <a:r>
              <a:rPr lang="nb-NO" dirty="0"/>
              <a:t>Velg </a:t>
            </a:r>
            <a:r>
              <a:rPr lang="nb-NO" b="1" dirty="0">
                <a:solidFill>
                  <a:srgbClr val="68B096"/>
                </a:solidFill>
              </a:rPr>
              <a:t>preparatnavn</a:t>
            </a:r>
            <a:r>
              <a:rPr lang="nb-NO" dirty="0"/>
              <a:t> eller </a:t>
            </a:r>
            <a:r>
              <a:rPr lang="nb-NO" b="1" dirty="0">
                <a:solidFill>
                  <a:srgbClr val="F9CC76"/>
                </a:solidFill>
              </a:rPr>
              <a:t>virksomt stoff/organisme</a:t>
            </a:r>
            <a:endParaRPr lang="nb-NO" b="1" dirty="0">
              <a:solidFill>
                <a:srgbClr val="F9CC76"/>
              </a:solidFill>
              <a:cs typeface="Calibri"/>
            </a:endParaRPr>
          </a:p>
          <a:p>
            <a:pPr marL="431800" lvl="1" indent="-215900"/>
            <a:r>
              <a:rPr lang="nb-NO" dirty="0"/>
              <a:t>Velg type middel (beisemiddel, soppmiddel, osv.)</a:t>
            </a:r>
            <a:endParaRPr lang="nb-NO" dirty="0">
              <a:cs typeface="Calibri"/>
            </a:endParaRPr>
          </a:p>
          <a:p>
            <a:pPr marL="431800" lvl="1" indent="-215900"/>
            <a:r>
              <a:rPr lang="nb-NO" dirty="0">
                <a:cs typeface="Calibri"/>
              </a:rPr>
              <a:t>Velg </a:t>
            </a:r>
            <a:r>
              <a:rPr lang="nb-NO" b="1" dirty="0">
                <a:solidFill>
                  <a:srgbClr val="9CCAE2"/>
                </a:solidFill>
                <a:cs typeface="Calibri"/>
              </a:rPr>
              <a:t>filter</a:t>
            </a:r>
            <a:r>
              <a:rPr lang="nb-NO" dirty="0">
                <a:cs typeface="Calibri"/>
              </a:rPr>
              <a:t> (vegetert buffersone, avdriftsreduksjon, </a:t>
            </a:r>
            <a:r>
              <a:rPr lang="nb-NO" dirty="0" err="1">
                <a:cs typeface="Calibri"/>
              </a:rPr>
              <a:t>biemerking</a:t>
            </a:r>
            <a:r>
              <a:rPr lang="nb-NO" dirty="0">
                <a:cs typeface="Calibri"/>
              </a:rPr>
              <a:t>): </a:t>
            </a:r>
          </a:p>
          <a:p>
            <a:pPr marL="431800" lvl="1" indent="-215900"/>
            <a:endParaRPr lang="nb-NO" dirty="0">
              <a:cs typeface="Calibri"/>
            </a:endParaRPr>
          </a:p>
          <a:p>
            <a:pPr marL="431800" lvl="1" indent="-215900"/>
            <a:endParaRPr lang="nb-NO" dirty="0">
              <a:cs typeface="Calibri"/>
            </a:endParaRPr>
          </a:p>
          <a:p>
            <a:pPr marL="431800" lvl="1" indent="-215900"/>
            <a:endParaRPr lang="nb-NO" dirty="0">
              <a:cs typeface="Calibri"/>
            </a:endParaRPr>
          </a:p>
          <a:p>
            <a:pPr marL="431800" lvl="1" indent="-215900"/>
            <a:endParaRPr lang="nb-NO" dirty="0">
              <a:cs typeface="Calibri"/>
            </a:endParaRPr>
          </a:p>
          <a:p>
            <a:pPr marL="431800" lvl="1" indent="-215900"/>
            <a:endParaRPr lang="nb-NO" dirty="0">
              <a:cs typeface="Calibri"/>
            </a:endParaRPr>
          </a:p>
          <a:p>
            <a:pPr marL="431800" lvl="1" indent="-215900"/>
            <a:endParaRPr lang="nb-NO" dirty="0">
              <a:cs typeface="Calibri"/>
            </a:endParaRPr>
          </a:p>
          <a:p>
            <a:pPr marL="431800" lvl="1" indent="-215900"/>
            <a:endParaRPr lang="nb-NO" dirty="0">
              <a:cs typeface="Calibri"/>
            </a:endParaRPr>
          </a:p>
          <a:p>
            <a:pPr marL="431800" lvl="1" indent="-215900"/>
            <a:endParaRPr lang="nb-NO" dirty="0">
              <a:cs typeface="Calibri"/>
            </a:endParaRPr>
          </a:p>
          <a:p>
            <a:pPr marL="215900" indent="-215900"/>
            <a:endParaRPr lang="nb-NO" dirty="0">
              <a:cs typeface="Calibri"/>
            </a:endParaRPr>
          </a:p>
          <a:p>
            <a:pPr marL="215900" indent="-215900"/>
            <a:endParaRPr lang="nb-NO" dirty="0">
              <a:cs typeface="Calibri"/>
            </a:endParaRPr>
          </a:p>
          <a:p>
            <a:pPr marL="215900" indent="-215900"/>
            <a:endParaRPr lang="nb-NO" dirty="0">
              <a:cs typeface="Calibri"/>
            </a:endParaRPr>
          </a:p>
        </p:txBody>
      </p:sp>
      <p:sp>
        <p:nvSpPr>
          <p:cNvPr id="13" name="TekstSylinder 12">
            <a:extLst>
              <a:ext uri="{FF2B5EF4-FFF2-40B4-BE49-F238E27FC236}">
                <a16:creationId xmlns:a16="http://schemas.microsoft.com/office/drawing/2014/main" id="{8675AFBE-2976-D1A1-AB85-7DEAEFB14E0E}"/>
              </a:ext>
            </a:extLst>
          </p:cNvPr>
          <p:cNvSpPr txBox="1"/>
          <p:nvPr/>
        </p:nvSpPr>
        <p:spPr>
          <a:xfrm>
            <a:off x="7630886" y="302063"/>
            <a:ext cx="4332514" cy="461665"/>
          </a:xfrm>
          <a:prstGeom prst="rect">
            <a:avLst/>
          </a:prstGeom>
          <a:noFill/>
        </p:spPr>
        <p:txBody>
          <a:bodyPr wrap="square">
            <a:spAutoFit/>
          </a:bodyPr>
          <a:lstStyle/>
          <a:p>
            <a:r>
              <a:rPr lang="nb-NO" sz="2400" b="1" dirty="0">
                <a:solidFill>
                  <a:srgbClr val="FF0000"/>
                </a:solidFill>
              </a:rPr>
              <a:t>Les alltid etiketten før bruk!</a:t>
            </a:r>
          </a:p>
        </p:txBody>
      </p:sp>
      <p:pic>
        <p:nvPicPr>
          <p:cNvPr id="2050" name="Picture 2" descr="Bilderesultat for clip art reading label">
            <a:extLst>
              <a:ext uri="{FF2B5EF4-FFF2-40B4-BE49-F238E27FC236}">
                <a16:creationId xmlns:a16="http://schemas.microsoft.com/office/drawing/2014/main" id="{CACEC1A3-1CAD-37B1-4A3A-5E5A1D798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4400" y="729294"/>
            <a:ext cx="1304628" cy="1467706"/>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7847BA4C-27DF-2E33-B568-F30A5EA5EFB4}"/>
              </a:ext>
            </a:extLst>
          </p:cNvPr>
          <p:cNvSpPr>
            <a:spLocks noGrp="1"/>
          </p:cNvSpPr>
          <p:nvPr>
            <p:ph type="title"/>
          </p:nvPr>
        </p:nvSpPr>
        <p:spPr/>
        <p:txBody>
          <a:bodyPr>
            <a:normAutofit/>
          </a:bodyPr>
          <a:lstStyle/>
          <a:p>
            <a:r>
              <a:rPr lang="nb-NO" dirty="0"/>
              <a:t>Hvor finner jeg informasjon </a:t>
            </a:r>
            <a:br>
              <a:rPr lang="nb-NO" dirty="0"/>
            </a:br>
            <a:r>
              <a:rPr lang="nb-NO" dirty="0"/>
              <a:t>om plantevernmidler?</a:t>
            </a:r>
          </a:p>
        </p:txBody>
      </p:sp>
      <p:sp>
        <p:nvSpPr>
          <p:cNvPr id="3" name="Ellipse 2">
            <a:extLst>
              <a:ext uri="{FF2B5EF4-FFF2-40B4-BE49-F238E27FC236}">
                <a16:creationId xmlns:a16="http://schemas.microsoft.com/office/drawing/2014/main" id="{AF1C2D83-7441-5978-8155-62B9BCD537F0}"/>
              </a:ext>
            </a:extLst>
          </p:cNvPr>
          <p:cNvSpPr/>
          <p:nvPr/>
        </p:nvSpPr>
        <p:spPr>
          <a:xfrm>
            <a:off x="1869648" y="3265199"/>
            <a:ext cx="1104955" cy="531396"/>
          </a:xfrm>
          <a:prstGeom prst="ellipse">
            <a:avLst/>
          </a:prstGeom>
          <a:noFill/>
          <a:ln w="38100">
            <a:solidFill>
              <a:srgbClr val="68B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a:extLst>
              <a:ext uri="{FF2B5EF4-FFF2-40B4-BE49-F238E27FC236}">
                <a16:creationId xmlns:a16="http://schemas.microsoft.com/office/drawing/2014/main" id="{97F50B0E-EC4E-F048-3654-ACB175D89BB8}"/>
              </a:ext>
            </a:extLst>
          </p:cNvPr>
          <p:cNvSpPr/>
          <p:nvPr/>
        </p:nvSpPr>
        <p:spPr>
          <a:xfrm>
            <a:off x="3231677" y="3274422"/>
            <a:ext cx="1907270" cy="531396"/>
          </a:xfrm>
          <a:prstGeom prst="ellipse">
            <a:avLst/>
          </a:prstGeom>
          <a:noFill/>
          <a:ln w="38100">
            <a:solidFill>
              <a:srgbClr val="F9C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DD0C65D9-1350-4C2A-458C-538A51C49983}"/>
              </a:ext>
            </a:extLst>
          </p:cNvPr>
          <p:cNvSpPr/>
          <p:nvPr/>
        </p:nvSpPr>
        <p:spPr>
          <a:xfrm>
            <a:off x="961036" y="3948104"/>
            <a:ext cx="940981" cy="290258"/>
          </a:xfrm>
          <a:prstGeom prst="ellipse">
            <a:avLst/>
          </a:prstGeom>
          <a:noFill/>
          <a:ln w="38100">
            <a:solidFill>
              <a:srgbClr val="9CC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ekstSylinder 5">
            <a:extLst>
              <a:ext uri="{FF2B5EF4-FFF2-40B4-BE49-F238E27FC236}">
                <a16:creationId xmlns:a16="http://schemas.microsoft.com/office/drawing/2014/main" id="{9BB119B0-68A7-56BE-CE4F-03DC8F541963}"/>
              </a:ext>
            </a:extLst>
          </p:cNvPr>
          <p:cNvSpPr txBox="1"/>
          <p:nvPr/>
        </p:nvSpPr>
        <p:spPr>
          <a:xfrm>
            <a:off x="10352989" y="2197000"/>
            <a:ext cx="208547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900" dirty="0">
                <a:cs typeface="Calibri"/>
              </a:rPr>
              <a:t>Illustrasjon: </a:t>
            </a:r>
            <a:r>
              <a:rPr lang="nb-NO" sz="900" dirty="0" err="1">
                <a:ea typeface="+mn-lt"/>
                <a:cs typeface="+mn-lt"/>
                <a:hlinkClick r:id="rId5">
                  <a:extLst>
                    <a:ext uri="{A12FA001-AC4F-418D-AE19-62706E023703}">
                      <ahyp:hlinkClr xmlns:ahyp="http://schemas.microsoft.com/office/drawing/2018/hyperlinkcolor" val="tx"/>
                    </a:ext>
                  </a:extLst>
                </a:hlinkClick>
              </a:rPr>
              <a:t>Free</a:t>
            </a:r>
            <a:r>
              <a:rPr lang="nb-NO" sz="900" dirty="0">
                <a:ea typeface="+mn-lt"/>
                <a:cs typeface="+mn-lt"/>
                <a:hlinkClick r:id="rId5">
                  <a:extLst>
                    <a:ext uri="{A12FA001-AC4F-418D-AE19-62706E023703}">
                      <ahyp:hlinkClr xmlns:ahyp="http://schemas.microsoft.com/office/drawing/2018/hyperlinkcolor" val="tx"/>
                    </a:ext>
                  </a:extLst>
                </a:hlinkClick>
              </a:rPr>
              <a:t> Clip art </a:t>
            </a:r>
            <a:endParaRPr lang="nb-NO" sz="900" dirty="0"/>
          </a:p>
        </p:txBody>
      </p:sp>
      <p:pic>
        <p:nvPicPr>
          <p:cNvPr id="12" name="Bilde 11" descr="Et bilde som inneholder Grafikk, Font, grafisk design, design&#10;&#10;Automatisk generert beskrivelse">
            <a:extLst>
              <a:ext uri="{FF2B5EF4-FFF2-40B4-BE49-F238E27FC236}">
                <a16:creationId xmlns:a16="http://schemas.microsoft.com/office/drawing/2014/main" id="{46ED7A43-73EE-EEDD-9280-EC5DEDB003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
        <p:nvSpPr>
          <p:cNvPr id="15" name="TekstSylinder 14">
            <a:extLst>
              <a:ext uri="{FF2B5EF4-FFF2-40B4-BE49-F238E27FC236}">
                <a16:creationId xmlns:a16="http://schemas.microsoft.com/office/drawing/2014/main" id="{380E734D-B551-E0F4-1B33-A3ED78DB0289}"/>
              </a:ext>
            </a:extLst>
          </p:cNvPr>
          <p:cNvSpPr txBox="1"/>
          <p:nvPr/>
        </p:nvSpPr>
        <p:spPr>
          <a:xfrm>
            <a:off x="8378825" y="5977841"/>
            <a:ext cx="6242050" cy="261610"/>
          </a:xfrm>
          <a:prstGeom prst="rect">
            <a:avLst/>
          </a:prstGeom>
          <a:noFill/>
        </p:spPr>
        <p:txBody>
          <a:bodyPr wrap="square">
            <a:spAutoFit/>
          </a:bodyPr>
          <a:lstStyle/>
          <a:p>
            <a:r>
              <a:rPr lang="nb-NO" sz="1100" dirty="0"/>
              <a:t>Skjermdump fra www.mattilsynet.no</a:t>
            </a:r>
          </a:p>
        </p:txBody>
      </p:sp>
    </p:spTree>
    <p:extLst>
      <p:ext uri="{BB962C8B-B14F-4D97-AF65-F5344CB8AC3E}">
        <p14:creationId xmlns:p14="http://schemas.microsoft.com/office/powerpoint/2010/main" val="25835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9593DE0-06B7-4320-BEF3-7784B6D26CCA}"/>
              </a:ext>
            </a:extLst>
          </p:cNvPr>
          <p:cNvPicPr>
            <a:picLocks noChangeAspect="1"/>
          </p:cNvPicPr>
          <p:nvPr/>
        </p:nvPicPr>
        <p:blipFill>
          <a:blip r:embed="rId3"/>
          <a:stretch>
            <a:fillRect/>
          </a:stretch>
        </p:blipFill>
        <p:spPr>
          <a:xfrm>
            <a:off x="1245595" y="165100"/>
            <a:ext cx="7854522" cy="6527800"/>
          </a:xfrm>
          <a:prstGeom prst="rect">
            <a:avLst/>
          </a:prstGeom>
        </p:spPr>
      </p:pic>
      <p:sp>
        <p:nvSpPr>
          <p:cNvPr id="1028" name="Rectangle 2">
            <a:extLst>
              <a:ext uri="{FF2B5EF4-FFF2-40B4-BE49-F238E27FC236}">
                <a16:creationId xmlns:a16="http://schemas.microsoft.com/office/drawing/2014/main" id="{62FC3EE7-40A1-2B89-C646-239A264ED92A}"/>
              </a:ext>
            </a:extLst>
          </p:cNvPr>
          <p:cNvSpPr>
            <a:spLocks noGrp="1" noChangeArrowheads="1"/>
          </p:cNvSpPr>
          <p:nvPr>
            <p:ph type="title"/>
          </p:nvPr>
        </p:nvSpPr>
        <p:spPr>
          <a:xfrm rot="17168981">
            <a:off x="9764881" y="159911"/>
            <a:ext cx="1473200" cy="3694521"/>
          </a:xfrm>
        </p:spPr>
        <p:txBody>
          <a:bodyPr vert="vert" anchor="ctr"/>
          <a:lstStyle/>
          <a:p>
            <a:pPr algn="ctr" eaLnBrk="1" hangingPunct="1">
              <a:defRPr/>
            </a:pPr>
            <a:r>
              <a:rPr lang="nb-NO" sz="2800" dirty="0"/>
              <a:t>Klikk på </a:t>
            </a:r>
            <a:br>
              <a:rPr lang="nb-NO" sz="2800" dirty="0"/>
            </a:br>
            <a:r>
              <a:rPr lang="nb-NO" sz="2800" dirty="0" err="1"/>
              <a:t>reg</a:t>
            </a:r>
            <a:r>
              <a:rPr lang="nb-NO" sz="2800" dirty="0"/>
              <a:t>.-nummer</a:t>
            </a:r>
          </a:p>
        </p:txBody>
      </p:sp>
      <p:sp>
        <p:nvSpPr>
          <p:cNvPr id="75784" name="Line 8">
            <a:extLst>
              <a:ext uri="{FF2B5EF4-FFF2-40B4-BE49-F238E27FC236}">
                <a16:creationId xmlns:a16="http://schemas.microsoft.com/office/drawing/2014/main" id="{DD2300D5-1F01-1708-0828-D04B34DB4CB0}"/>
              </a:ext>
            </a:extLst>
          </p:cNvPr>
          <p:cNvSpPr>
            <a:spLocks noChangeShapeType="1"/>
          </p:cNvSpPr>
          <p:nvPr/>
        </p:nvSpPr>
        <p:spPr bwMode="auto">
          <a:xfrm flipH="1">
            <a:off x="4889500" y="2476500"/>
            <a:ext cx="5168900" cy="1104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nb-NO"/>
          </a:p>
        </p:txBody>
      </p:sp>
      <p:pic>
        <p:nvPicPr>
          <p:cNvPr id="3" name="Bilde 2" descr="Et bilde som inneholder Grafikk, Font, grafisk design, design&#10;&#10;Automatisk generert beskrivelse">
            <a:extLst>
              <a:ext uri="{FF2B5EF4-FFF2-40B4-BE49-F238E27FC236}">
                <a16:creationId xmlns:a16="http://schemas.microsoft.com/office/drawing/2014/main" id="{2582A3DD-8A94-B3CB-3785-0E7632094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
        <p:nvSpPr>
          <p:cNvPr id="6" name="TekstSylinder 5">
            <a:extLst>
              <a:ext uri="{FF2B5EF4-FFF2-40B4-BE49-F238E27FC236}">
                <a16:creationId xmlns:a16="http://schemas.microsoft.com/office/drawing/2014/main" id="{684B90F5-BFFC-5B8C-67B7-AC9F248E397E}"/>
              </a:ext>
            </a:extLst>
          </p:cNvPr>
          <p:cNvSpPr txBox="1"/>
          <p:nvPr/>
        </p:nvSpPr>
        <p:spPr>
          <a:xfrm>
            <a:off x="6715125" y="6648706"/>
            <a:ext cx="6242050" cy="261610"/>
          </a:xfrm>
          <a:prstGeom prst="rect">
            <a:avLst/>
          </a:prstGeom>
          <a:noFill/>
        </p:spPr>
        <p:txBody>
          <a:bodyPr wrap="square">
            <a:spAutoFit/>
          </a:bodyPr>
          <a:lstStyle/>
          <a:p>
            <a:r>
              <a:rPr lang="nb-NO" sz="1100" dirty="0"/>
              <a:t>Skjermdump fra www.mattilsynet.no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p:bldP spid="757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Grafikk, Font, grafisk design, design&#10;&#10;Automatisk generert beskrivelse">
            <a:extLst>
              <a:ext uri="{FF2B5EF4-FFF2-40B4-BE49-F238E27FC236}">
                <a16:creationId xmlns:a16="http://schemas.microsoft.com/office/drawing/2014/main" id="{62E60FD1-6EB4-1A2C-981A-DAB988C78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pic>
        <p:nvPicPr>
          <p:cNvPr id="31" name="Bilde 30">
            <a:extLst>
              <a:ext uri="{FF2B5EF4-FFF2-40B4-BE49-F238E27FC236}">
                <a16:creationId xmlns:a16="http://schemas.microsoft.com/office/drawing/2014/main" id="{06339FEA-F818-F5AA-7030-9ECB21EAA70F}"/>
              </a:ext>
            </a:extLst>
          </p:cNvPr>
          <p:cNvPicPr>
            <a:picLocks noChangeAspect="1"/>
          </p:cNvPicPr>
          <p:nvPr/>
        </p:nvPicPr>
        <p:blipFill>
          <a:blip r:embed="rId4"/>
          <a:stretch>
            <a:fillRect/>
          </a:stretch>
        </p:blipFill>
        <p:spPr>
          <a:xfrm>
            <a:off x="6567868" y="4500239"/>
            <a:ext cx="1194972" cy="1705906"/>
          </a:xfrm>
          <a:prstGeom prst="rect">
            <a:avLst/>
          </a:prstGeom>
        </p:spPr>
      </p:pic>
      <p:pic>
        <p:nvPicPr>
          <p:cNvPr id="27" name="Bilde 26">
            <a:extLst>
              <a:ext uri="{FF2B5EF4-FFF2-40B4-BE49-F238E27FC236}">
                <a16:creationId xmlns:a16="http://schemas.microsoft.com/office/drawing/2014/main" id="{D3AA346F-28A4-E294-7190-5D170091B073}"/>
              </a:ext>
            </a:extLst>
          </p:cNvPr>
          <p:cNvPicPr>
            <a:picLocks noChangeAspect="1"/>
          </p:cNvPicPr>
          <p:nvPr/>
        </p:nvPicPr>
        <p:blipFill>
          <a:blip r:embed="rId5"/>
          <a:stretch>
            <a:fillRect/>
          </a:stretch>
        </p:blipFill>
        <p:spPr>
          <a:xfrm rot="284159">
            <a:off x="10208954" y="4965193"/>
            <a:ext cx="1728534" cy="1791323"/>
          </a:xfrm>
          <a:prstGeom prst="rect">
            <a:avLst/>
          </a:prstGeom>
        </p:spPr>
      </p:pic>
      <p:pic>
        <p:nvPicPr>
          <p:cNvPr id="14" name="Picture 2" descr="Bilderesultat for clip art reading label">
            <a:extLst>
              <a:ext uri="{FF2B5EF4-FFF2-40B4-BE49-F238E27FC236}">
                <a16:creationId xmlns:a16="http://schemas.microsoft.com/office/drawing/2014/main" id="{9CD83E7E-8BAD-D60E-CA26-960B2A54A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09159">
            <a:off x="159560" y="6028216"/>
            <a:ext cx="661439" cy="744119"/>
          </a:xfrm>
          <a:prstGeom prst="rect">
            <a:avLst/>
          </a:prstGeom>
          <a:noFill/>
          <a:extLst>
            <a:ext uri="{909E8E84-426E-40DD-AFC4-6F175D3DCCD1}">
              <a14:hiddenFill xmlns:a14="http://schemas.microsoft.com/office/drawing/2010/main">
                <a:solidFill>
                  <a:srgbClr val="FFFFFF"/>
                </a:solidFill>
              </a14:hiddenFill>
            </a:ext>
          </a:extLst>
        </p:spPr>
      </p:pic>
      <p:sp>
        <p:nvSpPr>
          <p:cNvPr id="6" name="Tittel 5">
            <a:extLst>
              <a:ext uri="{FF2B5EF4-FFF2-40B4-BE49-F238E27FC236}">
                <a16:creationId xmlns:a16="http://schemas.microsoft.com/office/drawing/2014/main" id="{D348B89B-DCF8-4F49-B656-466D1DCF440D}"/>
              </a:ext>
            </a:extLst>
          </p:cNvPr>
          <p:cNvSpPr>
            <a:spLocks noGrp="1"/>
          </p:cNvSpPr>
          <p:nvPr>
            <p:ph type="title"/>
          </p:nvPr>
        </p:nvSpPr>
        <p:spPr/>
        <p:txBody>
          <a:bodyPr>
            <a:normAutofit/>
          </a:bodyPr>
          <a:lstStyle/>
          <a:p>
            <a:r>
              <a:rPr lang="nb-NO" sz="3600" dirty="0"/>
              <a:t>Andre kilder til informasjon om plantevernmidler </a:t>
            </a:r>
          </a:p>
        </p:txBody>
      </p:sp>
      <p:sp>
        <p:nvSpPr>
          <p:cNvPr id="9" name="Plassholder for innhold 8">
            <a:extLst>
              <a:ext uri="{FF2B5EF4-FFF2-40B4-BE49-F238E27FC236}">
                <a16:creationId xmlns:a16="http://schemas.microsoft.com/office/drawing/2014/main" id="{25C82AEA-B3DB-46F9-953F-FB993CACA3BA}"/>
              </a:ext>
            </a:extLst>
          </p:cNvPr>
          <p:cNvSpPr>
            <a:spLocks noGrp="1"/>
          </p:cNvSpPr>
          <p:nvPr>
            <p:ph idx="1"/>
          </p:nvPr>
        </p:nvSpPr>
        <p:spPr>
          <a:xfrm>
            <a:off x="345594" y="1158124"/>
            <a:ext cx="11449431" cy="696595"/>
          </a:xfrm>
        </p:spPr>
        <p:txBody>
          <a:bodyPr>
            <a:normAutofit/>
          </a:bodyPr>
          <a:lstStyle/>
          <a:p>
            <a:pPr marL="0" indent="0">
              <a:buNone/>
            </a:pPr>
            <a:r>
              <a:rPr lang="nb-NO" sz="1600" dirty="0">
                <a:hlinkClick r:id="rId7"/>
              </a:rPr>
              <a:t>Plantevernguiden.no</a:t>
            </a:r>
            <a:r>
              <a:rPr lang="nb-NO" sz="1600" dirty="0"/>
              <a:t> (NIBIO &amp; Mattilsynet)</a:t>
            </a:r>
          </a:p>
          <a:p>
            <a:endParaRPr lang="nb-NO" dirty="0"/>
          </a:p>
        </p:txBody>
      </p:sp>
      <p:pic>
        <p:nvPicPr>
          <p:cNvPr id="8" name="Bilde 7">
            <a:extLst>
              <a:ext uri="{FF2B5EF4-FFF2-40B4-BE49-F238E27FC236}">
                <a16:creationId xmlns:a16="http://schemas.microsoft.com/office/drawing/2014/main" id="{6FE4BFCF-57D6-F193-A1F5-12AFB63EFA17}"/>
              </a:ext>
            </a:extLst>
          </p:cNvPr>
          <p:cNvPicPr>
            <a:picLocks noChangeAspect="1"/>
          </p:cNvPicPr>
          <p:nvPr/>
        </p:nvPicPr>
        <p:blipFill>
          <a:blip r:embed="rId8"/>
          <a:stretch>
            <a:fillRect/>
          </a:stretch>
        </p:blipFill>
        <p:spPr>
          <a:xfrm>
            <a:off x="360045" y="1472485"/>
            <a:ext cx="4797481" cy="3477565"/>
          </a:xfrm>
          <a:prstGeom prst="rect">
            <a:avLst/>
          </a:prstGeom>
        </p:spPr>
      </p:pic>
      <p:sp>
        <p:nvSpPr>
          <p:cNvPr id="10" name="TekstSylinder 9">
            <a:extLst>
              <a:ext uri="{FF2B5EF4-FFF2-40B4-BE49-F238E27FC236}">
                <a16:creationId xmlns:a16="http://schemas.microsoft.com/office/drawing/2014/main" id="{542D0C2E-F12C-08E6-DE76-DA5C3BDC86C6}"/>
              </a:ext>
            </a:extLst>
          </p:cNvPr>
          <p:cNvSpPr txBox="1"/>
          <p:nvPr/>
        </p:nvSpPr>
        <p:spPr>
          <a:xfrm>
            <a:off x="713010" y="6353530"/>
            <a:ext cx="4651962" cy="461665"/>
          </a:xfrm>
          <a:prstGeom prst="rect">
            <a:avLst/>
          </a:prstGeom>
          <a:noFill/>
        </p:spPr>
        <p:txBody>
          <a:bodyPr wrap="square">
            <a:spAutoFit/>
          </a:bodyPr>
          <a:lstStyle/>
          <a:p>
            <a:r>
              <a:rPr lang="nb-NO" sz="2400" b="1" dirty="0">
                <a:solidFill>
                  <a:srgbClr val="FF0000"/>
                </a:solidFill>
              </a:rPr>
              <a:t>Les alltid etiketten før bruk!</a:t>
            </a:r>
          </a:p>
        </p:txBody>
      </p:sp>
      <p:sp>
        <p:nvSpPr>
          <p:cNvPr id="19" name="Plassholder for innhold 8">
            <a:extLst>
              <a:ext uri="{FF2B5EF4-FFF2-40B4-BE49-F238E27FC236}">
                <a16:creationId xmlns:a16="http://schemas.microsoft.com/office/drawing/2014/main" id="{C5F8DC8A-0C76-2C40-AF2D-6B562E65B464}"/>
              </a:ext>
            </a:extLst>
          </p:cNvPr>
          <p:cNvSpPr txBox="1">
            <a:spLocks/>
          </p:cNvSpPr>
          <p:nvPr/>
        </p:nvSpPr>
        <p:spPr>
          <a:xfrm>
            <a:off x="7639060" y="1270071"/>
            <a:ext cx="5214110" cy="407058"/>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600" dirty="0"/>
              <a:t>Noen plantevernplaner fra NLR (for medlemmer)</a:t>
            </a:r>
          </a:p>
          <a:p>
            <a:pPr marL="0" indent="0">
              <a:buNone/>
            </a:pPr>
            <a:endParaRPr lang="nb-NO" sz="1800" dirty="0"/>
          </a:p>
        </p:txBody>
      </p:sp>
      <p:sp>
        <p:nvSpPr>
          <p:cNvPr id="21" name="Plassholder for innhold 8">
            <a:extLst>
              <a:ext uri="{FF2B5EF4-FFF2-40B4-BE49-F238E27FC236}">
                <a16:creationId xmlns:a16="http://schemas.microsoft.com/office/drawing/2014/main" id="{82981940-0156-8368-FE90-000E2D5ABD4F}"/>
              </a:ext>
            </a:extLst>
          </p:cNvPr>
          <p:cNvSpPr txBox="1">
            <a:spLocks/>
          </p:cNvSpPr>
          <p:nvPr/>
        </p:nvSpPr>
        <p:spPr>
          <a:xfrm>
            <a:off x="6566598" y="4169355"/>
            <a:ext cx="4185246" cy="502167"/>
          </a:xfrm>
          <a:prstGeom prst="rect">
            <a:avLst/>
          </a:prstGeom>
        </p:spPr>
        <p:txBody>
          <a:bodyPr vert="horz" lIns="0" tIns="0" rIns="0" bIns="0" rtlCol="0">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20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Courier New" panose="02070309020205020404" pitchFamily="49" charset="0"/>
              <a:buChar char="o"/>
              <a:defRPr sz="18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Wingdings" panose="05000000000000000000" pitchFamily="2" charset="2"/>
              <a:buChar char="ü"/>
              <a:defRPr sz="16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1600" dirty="0"/>
              <a:t>Plantevernkataloger fra firmaer</a:t>
            </a:r>
          </a:p>
        </p:txBody>
      </p:sp>
      <p:sp>
        <p:nvSpPr>
          <p:cNvPr id="2" name="TekstSylinder 1">
            <a:extLst>
              <a:ext uri="{FF2B5EF4-FFF2-40B4-BE49-F238E27FC236}">
                <a16:creationId xmlns:a16="http://schemas.microsoft.com/office/drawing/2014/main" id="{F52AFB88-EEBA-E760-FB24-4B31BF958325}"/>
              </a:ext>
            </a:extLst>
          </p:cNvPr>
          <p:cNvSpPr txBox="1"/>
          <p:nvPr/>
        </p:nvSpPr>
        <p:spPr>
          <a:xfrm>
            <a:off x="286280" y="4910981"/>
            <a:ext cx="3447235" cy="253916"/>
          </a:xfrm>
          <a:prstGeom prst="rect">
            <a:avLst/>
          </a:prstGeom>
          <a:noFill/>
        </p:spPr>
        <p:txBody>
          <a:bodyPr wrap="square" rtlCol="0">
            <a:spAutoFit/>
          </a:bodyPr>
          <a:lstStyle/>
          <a:p>
            <a:r>
              <a:rPr lang="nb-NO" sz="1000" dirty="0"/>
              <a:t>Skjermdump fra www.plantevernguiden.no</a:t>
            </a:r>
          </a:p>
        </p:txBody>
      </p:sp>
      <p:sp>
        <p:nvSpPr>
          <p:cNvPr id="18" name="TekstSylinder 17">
            <a:extLst>
              <a:ext uri="{FF2B5EF4-FFF2-40B4-BE49-F238E27FC236}">
                <a16:creationId xmlns:a16="http://schemas.microsoft.com/office/drawing/2014/main" id="{643B6ED4-7DD9-47C0-C48D-F9C1EABC473F}"/>
              </a:ext>
            </a:extLst>
          </p:cNvPr>
          <p:cNvSpPr txBox="1"/>
          <p:nvPr/>
        </p:nvSpPr>
        <p:spPr>
          <a:xfrm>
            <a:off x="8267064" y="3525075"/>
            <a:ext cx="1042737" cy="230832"/>
          </a:xfrm>
          <a:prstGeom prst="rect">
            <a:avLst/>
          </a:prstGeom>
          <a:noFill/>
        </p:spPr>
        <p:txBody>
          <a:bodyPr wrap="square" rtlCol="0">
            <a:spAutoFit/>
          </a:bodyPr>
          <a:lstStyle/>
          <a:p>
            <a:r>
              <a:rPr lang="nb-NO" sz="900" dirty="0"/>
              <a:t>Foto: NLR</a:t>
            </a:r>
          </a:p>
        </p:txBody>
      </p:sp>
      <p:sp>
        <p:nvSpPr>
          <p:cNvPr id="22" name="TekstSylinder 21">
            <a:extLst>
              <a:ext uri="{FF2B5EF4-FFF2-40B4-BE49-F238E27FC236}">
                <a16:creationId xmlns:a16="http://schemas.microsoft.com/office/drawing/2014/main" id="{462058A2-29FD-0399-C8D7-A8D47C1C2502}"/>
              </a:ext>
            </a:extLst>
          </p:cNvPr>
          <p:cNvSpPr txBox="1"/>
          <p:nvPr/>
        </p:nvSpPr>
        <p:spPr>
          <a:xfrm>
            <a:off x="6429693" y="6339065"/>
            <a:ext cx="3109050" cy="230832"/>
          </a:xfrm>
          <a:prstGeom prst="rect">
            <a:avLst/>
          </a:prstGeom>
          <a:noFill/>
        </p:spPr>
        <p:txBody>
          <a:bodyPr wrap="square" rtlCol="0">
            <a:spAutoFit/>
          </a:bodyPr>
          <a:lstStyle/>
          <a:p>
            <a:r>
              <a:rPr lang="nb-NO" sz="900" dirty="0"/>
              <a:t>Foto: Felleskjøpet, Fiskå Mølle og Norgesfôr</a:t>
            </a:r>
          </a:p>
        </p:txBody>
      </p:sp>
      <p:pic>
        <p:nvPicPr>
          <p:cNvPr id="23" name="Bilde 22">
            <a:extLst>
              <a:ext uri="{FF2B5EF4-FFF2-40B4-BE49-F238E27FC236}">
                <a16:creationId xmlns:a16="http://schemas.microsoft.com/office/drawing/2014/main" id="{B556C8E9-E2A3-E749-C2C2-9064A665D24C}"/>
              </a:ext>
            </a:extLst>
          </p:cNvPr>
          <p:cNvPicPr>
            <a:picLocks noChangeAspect="1"/>
          </p:cNvPicPr>
          <p:nvPr/>
        </p:nvPicPr>
        <p:blipFill>
          <a:blip r:embed="rId9"/>
          <a:stretch>
            <a:fillRect/>
          </a:stretch>
        </p:blipFill>
        <p:spPr>
          <a:xfrm>
            <a:off x="8912509" y="4721151"/>
            <a:ext cx="1365129" cy="1920364"/>
          </a:xfrm>
          <a:prstGeom prst="rect">
            <a:avLst/>
          </a:prstGeom>
        </p:spPr>
      </p:pic>
      <p:pic>
        <p:nvPicPr>
          <p:cNvPr id="29" name="Bilde 28">
            <a:extLst>
              <a:ext uri="{FF2B5EF4-FFF2-40B4-BE49-F238E27FC236}">
                <a16:creationId xmlns:a16="http://schemas.microsoft.com/office/drawing/2014/main" id="{FECC0580-5A36-2F24-A553-CC7A7BDF4189}"/>
              </a:ext>
            </a:extLst>
          </p:cNvPr>
          <p:cNvPicPr>
            <a:picLocks noChangeAspect="1"/>
          </p:cNvPicPr>
          <p:nvPr/>
        </p:nvPicPr>
        <p:blipFill>
          <a:blip r:embed="rId10"/>
          <a:stretch>
            <a:fillRect/>
          </a:stretch>
        </p:blipFill>
        <p:spPr>
          <a:xfrm>
            <a:off x="7762840" y="4623047"/>
            <a:ext cx="1176690" cy="1732943"/>
          </a:xfrm>
          <a:prstGeom prst="rect">
            <a:avLst/>
          </a:prstGeom>
        </p:spPr>
      </p:pic>
      <p:pic>
        <p:nvPicPr>
          <p:cNvPr id="33" name="Bilde 32">
            <a:extLst>
              <a:ext uri="{FF2B5EF4-FFF2-40B4-BE49-F238E27FC236}">
                <a16:creationId xmlns:a16="http://schemas.microsoft.com/office/drawing/2014/main" id="{016100F6-F97F-EF67-4218-DA4D5D88C3B3}"/>
              </a:ext>
            </a:extLst>
          </p:cNvPr>
          <p:cNvPicPr>
            <a:picLocks noChangeAspect="1"/>
          </p:cNvPicPr>
          <p:nvPr/>
        </p:nvPicPr>
        <p:blipFill>
          <a:blip r:embed="rId11"/>
          <a:stretch>
            <a:fillRect/>
          </a:stretch>
        </p:blipFill>
        <p:spPr>
          <a:xfrm>
            <a:off x="9039526" y="1781861"/>
            <a:ext cx="1365129" cy="1930310"/>
          </a:xfrm>
          <a:prstGeom prst="rect">
            <a:avLst/>
          </a:prstGeom>
        </p:spPr>
      </p:pic>
      <p:pic>
        <p:nvPicPr>
          <p:cNvPr id="35" name="Bilde 34">
            <a:extLst>
              <a:ext uri="{FF2B5EF4-FFF2-40B4-BE49-F238E27FC236}">
                <a16:creationId xmlns:a16="http://schemas.microsoft.com/office/drawing/2014/main" id="{A75F267B-AE28-069E-0A00-76396BB87A98}"/>
              </a:ext>
            </a:extLst>
          </p:cNvPr>
          <p:cNvPicPr>
            <a:picLocks noChangeAspect="1"/>
          </p:cNvPicPr>
          <p:nvPr/>
        </p:nvPicPr>
        <p:blipFill>
          <a:blip r:embed="rId12"/>
          <a:stretch>
            <a:fillRect/>
          </a:stretch>
        </p:blipFill>
        <p:spPr>
          <a:xfrm>
            <a:off x="7674396" y="1603679"/>
            <a:ext cx="1365130" cy="1932784"/>
          </a:xfrm>
          <a:prstGeom prst="rect">
            <a:avLst/>
          </a:prstGeom>
        </p:spPr>
      </p:pic>
    </p:spTree>
    <p:extLst>
      <p:ext uri="{BB962C8B-B14F-4D97-AF65-F5344CB8AC3E}">
        <p14:creationId xmlns:p14="http://schemas.microsoft.com/office/powerpoint/2010/main" val="209665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1" grpId="0"/>
      <p:bldP spid="18" grpId="0"/>
      <p:bldP spid="22" grpId="0"/>
    </p:bldLst>
  </p:timing>
</p:sld>
</file>

<file path=ppt/theme/theme1.xml><?xml version="1.0" encoding="utf-8"?>
<a:theme xmlns:a="http://schemas.openxmlformats.org/drawingml/2006/main" name="Office-tema">
  <a:themeElements>
    <a:clrScheme name="Mattilsynet">
      <a:dk1>
        <a:srgbClr val="032C30"/>
      </a:dk1>
      <a:lt1>
        <a:sysClr val="window" lastClr="FFFFFF"/>
      </a:lt1>
      <a:dk2>
        <a:srgbClr val="FAF6F3"/>
      </a:dk2>
      <a:lt2>
        <a:srgbClr val="E2F1DF"/>
      </a:lt2>
      <a:accent1>
        <a:srgbClr val="054449"/>
      </a:accent1>
      <a:accent2>
        <a:srgbClr val="68B096"/>
      </a:accent2>
      <a:accent3>
        <a:srgbClr val="F9C4AA"/>
      </a:accent3>
      <a:accent4>
        <a:srgbClr val="9CCAE2"/>
      </a:accent4>
      <a:accent5>
        <a:srgbClr val="E7F2F8"/>
      </a:accent5>
      <a:accent6>
        <a:srgbClr val="F9CC76"/>
      </a:accent6>
      <a:hlink>
        <a:srgbClr val="0563C1"/>
      </a:hlink>
      <a:folHlink>
        <a:srgbClr val="954F72"/>
      </a:folHlink>
    </a:clrScheme>
    <a:fontScheme name="Mattilsynet">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Hovedfarge - 054449">
      <a:srgbClr val="054449"/>
    </a:custClr>
    <a:custClr name="Grønn - 68B096">
      <a:srgbClr val="68B096"/>
    </a:custClr>
    <a:custClr name="Grønn - E2F1DF">
      <a:srgbClr val="E2F1DF"/>
    </a:custClr>
    <a:custClr name="Blå - 153F7B">
      <a:srgbClr val="153F7B"/>
    </a:custClr>
    <a:custClr name="Blå - 9CCAE2">
      <a:srgbClr val="9CCAE2"/>
    </a:custClr>
    <a:custClr name="Blå - E7F2F8">
      <a:srgbClr val="E7F2F8"/>
    </a:custClr>
    <a:custClr name="Lys rød - F9C4AA">
      <a:srgbClr val="F9C4AA"/>
    </a:custClr>
    <a:custClr name="Lys rød - FFECE2">
      <a:srgbClr val="FFECE2"/>
    </a:custClr>
    <a:custClr name="Lys oransje - F9CC76">
      <a:srgbClr val="F9CC76"/>
    </a:custClr>
    <a:custClr name="Lys oransje - F8DE9C">
      <a:srgbClr val="F8DE9C"/>
    </a:custClr>
    <a:custClr name="Brun - CDA688">
      <a:srgbClr val="CDA688"/>
    </a:custClr>
    <a:custClr name="Beige - FAF6F3">
      <a:srgbClr val="FAF6F3"/>
    </a:custClr>
  </a:custClrLst>
  <a:extLst>
    <a:ext uri="{05A4C25C-085E-4340-85A3-A5531E510DB2}">
      <thm15:themeFamily xmlns:thm15="http://schemas.microsoft.com/office/thememl/2012/main" name="Presentasjon1" id="{936A59CB-0875-431D-9449-B10C738ABF94}" vid="{0714C03C-9245-485D-96FD-B45EF2E04C0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E4844B452392746BCC46F76139FC5CC" ma:contentTypeVersion="7" ma:contentTypeDescription="Opprett et nytt dokument." ma:contentTypeScope="" ma:versionID="17027948aa3ccfbb74768493bf8ceb32">
  <xsd:schema xmlns:xsd="http://www.w3.org/2001/XMLSchema" xmlns:xs="http://www.w3.org/2001/XMLSchema" xmlns:p="http://schemas.microsoft.com/office/2006/metadata/properties" xmlns:ns2="4c53512b-63d1-4b8d-b388-38d701fd841b" targetNamespace="http://schemas.microsoft.com/office/2006/metadata/properties" ma:root="true" ma:fieldsID="445d31f49209c7ee4630229a8106b337" ns2:_="">
    <xsd:import namespace="4c53512b-63d1-4b8d-b388-38d701fd84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3512b-63d1-4b8d-b388-38d701fd8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30311-6B44-43F3-99F1-3BC0943C855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1EE637-BC03-49EE-8419-7F60D6E40CFF}">
  <ds:schemaRefs>
    <ds:schemaRef ds:uri="http://schemas.microsoft.com/sharepoint/v3/contenttype/forms"/>
  </ds:schemaRefs>
</ds:datastoreItem>
</file>

<file path=customXml/itemProps3.xml><?xml version="1.0" encoding="utf-8"?>
<ds:datastoreItem xmlns:ds="http://schemas.openxmlformats.org/officeDocument/2006/customXml" ds:itemID="{00E509E0-FB0E-4C83-A0E2-F6E35022E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3512b-63d1-4b8d-b388-38d701fd84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231122 Mattilsynet PPT Mal 03</Template>
  <TotalTime>167</TotalTime>
  <Words>5387</Words>
  <Application>Microsoft Office PowerPoint</Application>
  <PresentationFormat>Widescreen</PresentationFormat>
  <Paragraphs>753</Paragraphs>
  <Slides>43</Slides>
  <Notes>29</Notes>
  <HiddenSlides>3</HiddenSlides>
  <MMClips>0</MMClips>
  <ScaleCrop>false</ScaleCrop>
  <HeadingPairs>
    <vt:vector size="6" baseType="variant">
      <vt:variant>
        <vt:lpstr>Brukte skrifter</vt:lpstr>
      </vt:variant>
      <vt:variant>
        <vt:i4>12</vt:i4>
      </vt:variant>
      <vt:variant>
        <vt:lpstr>Tema</vt:lpstr>
      </vt:variant>
      <vt:variant>
        <vt:i4>1</vt:i4>
      </vt:variant>
      <vt:variant>
        <vt:lpstr>Lysbildetitler</vt:lpstr>
      </vt:variant>
      <vt:variant>
        <vt:i4>43</vt:i4>
      </vt:variant>
    </vt:vector>
  </HeadingPairs>
  <TitlesOfParts>
    <vt:vector size="56" baseType="lpstr">
      <vt:lpstr>Arial</vt:lpstr>
      <vt:lpstr>Arial Narrow</vt:lpstr>
      <vt:lpstr>Avenir Next LT Pro</vt:lpstr>
      <vt:lpstr>Avenir Next LT Pro Demi</vt:lpstr>
      <vt:lpstr>Calibri</vt:lpstr>
      <vt:lpstr>Courier New</vt:lpstr>
      <vt:lpstr>Helvetica</vt:lpstr>
      <vt:lpstr>Helvetica Neue</vt:lpstr>
      <vt:lpstr>Source Sans Pro</vt:lpstr>
      <vt:lpstr>Times New Roman</vt:lpstr>
      <vt:lpstr>Verdana</vt:lpstr>
      <vt:lpstr>Wingdings</vt:lpstr>
      <vt:lpstr>Office-tema</vt:lpstr>
      <vt:lpstr>Hva er et plantevernmiddel?</vt:lpstr>
      <vt:lpstr>Definisjon plantevernmidler I</vt:lpstr>
      <vt:lpstr>Definisjon plantevernmidler II</vt:lpstr>
      <vt:lpstr>Preparater i Norge</vt:lpstr>
      <vt:lpstr>Hvor finner jeg informasjon om plantevernmidler?</vt:lpstr>
      <vt:lpstr>Hvor finner jeg informasjon om plantevernmidler?</vt:lpstr>
      <vt:lpstr>Hvor finner jeg informasjon  om plantevernmidler?</vt:lpstr>
      <vt:lpstr>Klikk på  reg.-nummer</vt:lpstr>
      <vt:lpstr>Andre kilder til informasjon om plantevernmidler </vt:lpstr>
      <vt:lpstr>Omsetning av plantevernmidler 1980-2022</vt:lpstr>
      <vt:lpstr>Omsatt mengde plantevernmidler i kg/år 2017-2022</vt:lpstr>
      <vt:lpstr>Omsatt mengde hobbypreparater i kg/år 2017-2022</vt:lpstr>
      <vt:lpstr>Inndeling av kjemiske plantevernmidler</vt:lpstr>
      <vt:lpstr>1. Inndeling etter skadegjørere (middelgruppe i parentes)</vt:lpstr>
      <vt:lpstr>2. Inndeling etter opptak og transport</vt:lpstr>
      <vt:lpstr>PowerPoint-presentasjon</vt:lpstr>
      <vt:lpstr>PowerPoint-presentasjon</vt:lpstr>
      <vt:lpstr>PowerPoint-presentasjon</vt:lpstr>
      <vt:lpstr>2. Inndeling etter opptak og transport Transportretning i ulike utviklingsstadium</vt:lpstr>
      <vt:lpstr>2. Inndeling etter opptak og transport </vt:lpstr>
      <vt:lpstr>PowerPoint-presentasjon</vt:lpstr>
      <vt:lpstr>2. Inndeling etter opptak og transport</vt:lpstr>
      <vt:lpstr>2. Inndeling etter opptak og transport</vt:lpstr>
      <vt:lpstr>PowerPoint-presentasjon</vt:lpstr>
      <vt:lpstr>3. Inndeling etter kjemisk struktur eksempler</vt:lpstr>
      <vt:lpstr>PowerPoint-presentasjon</vt:lpstr>
      <vt:lpstr>Hva er plantevernmiddelresistens, og hvorfor oppstår den?</vt:lpstr>
      <vt:lpstr>Hva påvirker risikoen for  utvikling av resistens?</vt:lpstr>
      <vt:lpstr>Eksempler på høy resistensrisiko</vt:lpstr>
      <vt:lpstr>Eks. på kjemikalieresistens</vt:lpstr>
      <vt:lpstr>Kjemikalieresistens, ugras i korn og gras</vt:lpstr>
      <vt:lpstr>PowerPoint-presentasjon</vt:lpstr>
      <vt:lpstr>PowerPoint-presentasjon</vt:lpstr>
      <vt:lpstr>4. Inndeling etter formulering</vt:lpstr>
      <vt:lpstr>Noen eks. på ulike formuleringer</vt:lpstr>
      <vt:lpstr>5. Inndeling etter avgiftsklasse</vt:lpstr>
      <vt:lpstr>5. Inndeling etter avgiftsklasse</vt:lpstr>
      <vt:lpstr>PowerPoint-presentasjon</vt:lpstr>
      <vt:lpstr>Praktisk huskeliste Viktige vurderinger ved valg av preparat</vt:lpstr>
      <vt:lpstr>PowerPoint-presentasjon</vt:lpstr>
      <vt:lpstr>Takk for oppmerksomheten!</vt:lpstr>
      <vt:lpstr>  Hva er plantevernmidler?</vt:lpstr>
      <vt:lpstr>Hvor finner vi definisjon  på plantevernmiddel?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Rikke Bryn Røsåsen</dc:creator>
  <cp:lastModifiedBy>Rikke Bryn Røsåsen</cp:lastModifiedBy>
  <cp:revision>5</cp:revision>
  <dcterms:created xsi:type="dcterms:W3CDTF">2024-02-13T14:27:45Z</dcterms:created>
  <dcterms:modified xsi:type="dcterms:W3CDTF">2024-02-28T13:10:03Z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0x0101008E4844B452392746BCC46F76139FC5CC</vt:lpwstr>
  </property>
</Properties>
</file>